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59" r:id="rId4"/>
    <p:sldId id="260" r:id="rId5"/>
    <p:sldId id="270" r:id="rId6"/>
    <p:sldId id="261" r:id="rId7"/>
    <p:sldId id="262" r:id="rId8"/>
    <p:sldId id="278" r:id="rId9"/>
    <p:sldId id="279" r:id="rId10"/>
    <p:sldId id="265" r:id="rId11"/>
    <p:sldId id="266" r:id="rId12"/>
    <p:sldId id="280" r:id="rId13"/>
    <p:sldId id="273" r:id="rId14"/>
    <p:sldId id="267" r:id="rId15"/>
    <p:sldId id="277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2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165E64-4977-470E-A629-E320116998A8}" type="doc">
      <dgm:prSet loTypeId="urn:microsoft.com/office/officeart/2005/8/layout/vList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49F209D-9C8B-4C9B-B1FA-50704BF7D624}">
      <dgm:prSet phldrT="[Text]" custT="1"/>
      <dgm:spPr/>
      <dgm:t>
        <a:bodyPr/>
        <a:lstStyle/>
        <a:p>
          <a:r>
            <a:rPr lang="bn-BD" sz="2000" dirty="0" smtClean="0"/>
            <a:t>অধ্যাপক চাপম্যান (Chapman) বলেন,”বাজার বলতে কোন নির্দিষ্ট স্থানকে বোঝায় না, বরং এক বা একাধিক দ্রব্যকে বোঝায়, যা ক্রেতা ও বিক্রেতার মধ্যে প্রত্যক্ষ প্রতিযোগিতার মাধ্যমে একটি নির্দিষ্ট দামে ক্রয়-বিক্রয় হয় ।”</a:t>
          </a:r>
          <a:endParaRPr lang="en-US" sz="2000" dirty="0"/>
        </a:p>
      </dgm:t>
    </dgm:pt>
    <dgm:pt modelId="{8C6F116E-DBF1-4730-877C-50CD1559FE9E}" type="parTrans" cxnId="{D3FD84AE-D8BB-4A47-B355-AA4BC5684987}">
      <dgm:prSet/>
      <dgm:spPr/>
      <dgm:t>
        <a:bodyPr/>
        <a:lstStyle/>
        <a:p>
          <a:endParaRPr lang="en-US"/>
        </a:p>
      </dgm:t>
    </dgm:pt>
    <dgm:pt modelId="{E03272DC-FFEB-424B-8423-4448152EA230}" type="sibTrans" cxnId="{D3FD84AE-D8BB-4A47-B355-AA4BC5684987}">
      <dgm:prSet/>
      <dgm:spPr/>
      <dgm:t>
        <a:bodyPr/>
        <a:lstStyle/>
        <a:p>
          <a:endParaRPr lang="en-US"/>
        </a:p>
      </dgm:t>
    </dgm:pt>
    <dgm:pt modelId="{0448B72B-CF9A-4F36-99C0-776E3509CCCD}">
      <dgm:prSet phldrT="[Text]" custT="1"/>
      <dgm:spPr/>
      <dgm:t>
        <a:bodyPr/>
        <a:lstStyle/>
        <a:p>
          <a:r>
            <a:rPr lang="bn-BD" sz="2000" dirty="0" smtClean="0"/>
            <a:t>অধ্যাপক ডমিনিক স্যাল্ভেটর (Dominick Salvatore) বলেন,”বাজার হচ্ছে এরুপ এক বা একাধিক অঞ্চল, যেখানে ক্রেতা ও বিক্রেতারা দ্রব্য, সেবা ও সম্পদের ক্রয়-বিক্রয় করে । অর্থনীতিতে প্রতিটি দ্রব্য, সেবা এবং সম্পদের ক্রয়-বিক্রয়ের বাজার রয়েছে ।”</a:t>
          </a:r>
          <a:endParaRPr lang="en-US" sz="2000" dirty="0"/>
        </a:p>
      </dgm:t>
    </dgm:pt>
    <dgm:pt modelId="{1AC7A2B4-8B1E-4720-961B-DEA12A54EFB8}" type="parTrans" cxnId="{B6F2ADD2-D6E5-4A62-8B55-44C152DB41A8}">
      <dgm:prSet/>
      <dgm:spPr/>
      <dgm:t>
        <a:bodyPr/>
        <a:lstStyle/>
        <a:p>
          <a:endParaRPr lang="en-US"/>
        </a:p>
      </dgm:t>
    </dgm:pt>
    <dgm:pt modelId="{B21BE70E-96BE-4BE2-9DA6-50A451C9286E}" type="sibTrans" cxnId="{B6F2ADD2-D6E5-4A62-8B55-44C152DB41A8}">
      <dgm:prSet/>
      <dgm:spPr/>
      <dgm:t>
        <a:bodyPr/>
        <a:lstStyle/>
        <a:p>
          <a:endParaRPr lang="en-US"/>
        </a:p>
      </dgm:t>
    </dgm:pt>
    <dgm:pt modelId="{9AE4CB2D-C548-4428-AD5A-3FE373E4AAD3}" type="pres">
      <dgm:prSet presAssocID="{13165E64-4977-470E-A629-E320116998A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06E305-FBFB-4685-9CDF-310BD6E0A709}" type="pres">
      <dgm:prSet presAssocID="{349F209D-9C8B-4C9B-B1FA-50704BF7D624}" presName="comp" presStyleCnt="0"/>
      <dgm:spPr/>
    </dgm:pt>
    <dgm:pt modelId="{D54BD16D-C9A9-40D7-BCD2-05D05A86FE7D}" type="pres">
      <dgm:prSet presAssocID="{349F209D-9C8B-4C9B-B1FA-50704BF7D624}" presName="box" presStyleLbl="node1" presStyleIdx="0" presStyleCnt="2"/>
      <dgm:spPr/>
      <dgm:t>
        <a:bodyPr/>
        <a:lstStyle/>
        <a:p>
          <a:endParaRPr lang="en-US"/>
        </a:p>
      </dgm:t>
    </dgm:pt>
    <dgm:pt modelId="{4F7D8A3E-AB8C-4D60-9259-DEEF1A03C249}" type="pres">
      <dgm:prSet presAssocID="{349F209D-9C8B-4C9B-B1FA-50704BF7D624}" presName="img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4E54999-8F21-4DB4-ACFD-1047F89BA10D}" type="pres">
      <dgm:prSet presAssocID="{349F209D-9C8B-4C9B-B1FA-50704BF7D624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5DE347-7E63-4898-A5EA-3CF3E9C024BF}" type="pres">
      <dgm:prSet presAssocID="{E03272DC-FFEB-424B-8423-4448152EA230}" presName="spacer" presStyleCnt="0"/>
      <dgm:spPr/>
    </dgm:pt>
    <dgm:pt modelId="{79ED8500-15CD-4B9A-B016-34CCDE70E04F}" type="pres">
      <dgm:prSet presAssocID="{0448B72B-CF9A-4F36-99C0-776E3509CCCD}" presName="comp" presStyleCnt="0"/>
      <dgm:spPr/>
    </dgm:pt>
    <dgm:pt modelId="{DF034C6D-DA92-4AC3-A488-2F21201786D0}" type="pres">
      <dgm:prSet presAssocID="{0448B72B-CF9A-4F36-99C0-776E3509CCCD}" presName="box" presStyleLbl="node1" presStyleIdx="1" presStyleCnt="2"/>
      <dgm:spPr/>
      <dgm:t>
        <a:bodyPr/>
        <a:lstStyle/>
        <a:p>
          <a:endParaRPr lang="en-US"/>
        </a:p>
      </dgm:t>
    </dgm:pt>
    <dgm:pt modelId="{A3940DA5-5263-4B72-B0C3-B4F93F9BFC1B}" type="pres">
      <dgm:prSet presAssocID="{0448B72B-CF9A-4F36-99C0-776E3509CCCD}" presName="img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9E2F0DE-98A9-482C-9B63-8853535B3D2D}" type="pres">
      <dgm:prSet presAssocID="{0448B72B-CF9A-4F36-99C0-776E3509CCCD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73743B-4A15-45EC-B298-0FC5D95BC2F5}" type="presOf" srcId="{349F209D-9C8B-4C9B-B1FA-50704BF7D624}" destId="{04E54999-8F21-4DB4-ACFD-1047F89BA10D}" srcOrd="1" destOrd="0" presId="urn:microsoft.com/office/officeart/2005/8/layout/vList4"/>
    <dgm:cxn modelId="{B6F2ADD2-D6E5-4A62-8B55-44C152DB41A8}" srcId="{13165E64-4977-470E-A629-E320116998A8}" destId="{0448B72B-CF9A-4F36-99C0-776E3509CCCD}" srcOrd="1" destOrd="0" parTransId="{1AC7A2B4-8B1E-4720-961B-DEA12A54EFB8}" sibTransId="{B21BE70E-96BE-4BE2-9DA6-50A451C9286E}"/>
    <dgm:cxn modelId="{51E4ECD2-FAF0-4338-9B7B-BE4ABBB22C24}" type="presOf" srcId="{349F209D-9C8B-4C9B-B1FA-50704BF7D624}" destId="{D54BD16D-C9A9-40D7-BCD2-05D05A86FE7D}" srcOrd="0" destOrd="0" presId="urn:microsoft.com/office/officeart/2005/8/layout/vList4"/>
    <dgm:cxn modelId="{D3FD84AE-D8BB-4A47-B355-AA4BC5684987}" srcId="{13165E64-4977-470E-A629-E320116998A8}" destId="{349F209D-9C8B-4C9B-B1FA-50704BF7D624}" srcOrd="0" destOrd="0" parTransId="{8C6F116E-DBF1-4730-877C-50CD1559FE9E}" sibTransId="{E03272DC-FFEB-424B-8423-4448152EA230}"/>
    <dgm:cxn modelId="{8A83E455-832A-44A7-A364-6D403C5FAC27}" type="presOf" srcId="{13165E64-4977-470E-A629-E320116998A8}" destId="{9AE4CB2D-C548-4428-AD5A-3FE373E4AAD3}" srcOrd="0" destOrd="0" presId="urn:microsoft.com/office/officeart/2005/8/layout/vList4"/>
    <dgm:cxn modelId="{7E8AFE3F-FD32-459C-AF28-01F222B63AB7}" type="presOf" srcId="{0448B72B-CF9A-4F36-99C0-776E3509CCCD}" destId="{D9E2F0DE-98A9-482C-9B63-8853535B3D2D}" srcOrd="1" destOrd="0" presId="urn:microsoft.com/office/officeart/2005/8/layout/vList4"/>
    <dgm:cxn modelId="{27EE2BBF-DA98-424C-AA46-97577439489C}" type="presOf" srcId="{0448B72B-CF9A-4F36-99C0-776E3509CCCD}" destId="{DF034C6D-DA92-4AC3-A488-2F21201786D0}" srcOrd="0" destOrd="0" presId="urn:microsoft.com/office/officeart/2005/8/layout/vList4"/>
    <dgm:cxn modelId="{5428AB10-0F61-461D-A7B8-973A47756129}" type="presParOf" srcId="{9AE4CB2D-C548-4428-AD5A-3FE373E4AAD3}" destId="{1C06E305-FBFB-4685-9CDF-310BD6E0A709}" srcOrd="0" destOrd="0" presId="urn:microsoft.com/office/officeart/2005/8/layout/vList4"/>
    <dgm:cxn modelId="{39839553-6631-440E-807F-23CE85E572B6}" type="presParOf" srcId="{1C06E305-FBFB-4685-9CDF-310BD6E0A709}" destId="{D54BD16D-C9A9-40D7-BCD2-05D05A86FE7D}" srcOrd="0" destOrd="0" presId="urn:microsoft.com/office/officeart/2005/8/layout/vList4"/>
    <dgm:cxn modelId="{68EDC64E-5FA3-41CD-BD0C-F759A1CEE963}" type="presParOf" srcId="{1C06E305-FBFB-4685-9CDF-310BD6E0A709}" destId="{4F7D8A3E-AB8C-4D60-9259-DEEF1A03C249}" srcOrd="1" destOrd="0" presId="urn:microsoft.com/office/officeart/2005/8/layout/vList4"/>
    <dgm:cxn modelId="{9460E8DC-141C-4A75-B8D2-82CA43A19923}" type="presParOf" srcId="{1C06E305-FBFB-4685-9CDF-310BD6E0A709}" destId="{04E54999-8F21-4DB4-ACFD-1047F89BA10D}" srcOrd="2" destOrd="0" presId="urn:microsoft.com/office/officeart/2005/8/layout/vList4"/>
    <dgm:cxn modelId="{9F32118F-9ED2-49D7-815C-50857D07DC7D}" type="presParOf" srcId="{9AE4CB2D-C548-4428-AD5A-3FE373E4AAD3}" destId="{CF5DE347-7E63-4898-A5EA-3CF3E9C024BF}" srcOrd="1" destOrd="0" presId="urn:microsoft.com/office/officeart/2005/8/layout/vList4"/>
    <dgm:cxn modelId="{88D2B708-9FBB-4F33-B4F0-04E4F34B4C4B}" type="presParOf" srcId="{9AE4CB2D-C548-4428-AD5A-3FE373E4AAD3}" destId="{79ED8500-15CD-4B9A-B016-34CCDE70E04F}" srcOrd="2" destOrd="0" presId="urn:microsoft.com/office/officeart/2005/8/layout/vList4"/>
    <dgm:cxn modelId="{A74B21E7-5296-4D35-9C7E-CA037B867F67}" type="presParOf" srcId="{79ED8500-15CD-4B9A-B016-34CCDE70E04F}" destId="{DF034C6D-DA92-4AC3-A488-2F21201786D0}" srcOrd="0" destOrd="0" presId="urn:microsoft.com/office/officeart/2005/8/layout/vList4"/>
    <dgm:cxn modelId="{16573DD9-2D8E-4DA1-908A-33CB8CD112E2}" type="presParOf" srcId="{79ED8500-15CD-4B9A-B016-34CCDE70E04F}" destId="{A3940DA5-5263-4B72-B0C3-B4F93F9BFC1B}" srcOrd="1" destOrd="0" presId="urn:microsoft.com/office/officeart/2005/8/layout/vList4"/>
    <dgm:cxn modelId="{75BEFC9A-AB6D-43D2-A41B-AA90CC2B9DEF}" type="presParOf" srcId="{79ED8500-15CD-4B9A-B016-34CCDE70E04F}" destId="{D9E2F0DE-98A9-482C-9B63-8853535B3D2D}" srcOrd="2" destOrd="0" presId="urn:microsoft.com/office/officeart/2005/8/layout/vList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e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8534399" cy="6248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28800" y="1905000"/>
            <a:ext cx="51235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অর্থনীতি</a:t>
            </a:r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ক্লাসে</a:t>
            </a:r>
            <a:endParaRPr lang="en-US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সবাইকে</a:t>
            </a:r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স্বাগত</a:t>
            </a:r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2" descr="C:\Users\ABTABUL ALAM\Downloads\New Tab_files\mujib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228600"/>
            <a:ext cx="16002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371601"/>
            <a:ext cx="6629400" cy="533400"/>
          </a:xfr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সাধারণ</a:t>
            </a:r>
            <a:r>
              <a:rPr lang="en-US" sz="3600" dirty="0" smtClean="0"/>
              <a:t> </a:t>
            </a:r>
            <a:r>
              <a:rPr lang="en-US" sz="3600" dirty="0" err="1" smtClean="0"/>
              <a:t>বহুনির্বাচনি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প্রশ্ন</a:t>
            </a:r>
            <a:r>
              <a:rPr lang="en-US" sz="3600" dirty="0" smtClean="0"/>
              <a:t> (Simple MCQ)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057400"/>
            <a:ext cx="6934200" cy="4343400"/>
          </a:xfrm>
          <a:blipFill>
            <a:blip r:embed="rId3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l"/>
            <a:endParaRPr lang="bn-BD" sz="2400" dirty="0" smtClean="0">
              <a:solidFill>
                <a:srgbClr val="7030A0"/>
              </a:solidFill>
            </a:endParaRPr>
          </a:p>
          <a:p>
            <a:pPr marL="457200" indent="-457200" algn="l"/>
            <a:r>
              <a:rPr lang="bn-BD" sz="2400" dirty="0" smtClean="0">
                <a:solidFill>
                  <a:srgbClr val="7030A0"/>
                </a:solidFill>
              </a:rPr>
              <a:t>১)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অর্থনীতিতে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বাজার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বলতে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কি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বোঝায়</a:t>
            </a:r>
            <a:r>
              <a:rPr lang="en-US" sz="2400" dirty="0" smtClean="0">
                <a:solidFill>
                  <a:srgbClr val="7030A0"/>
                </a:solidFill>
              </a:rPr>
              <a:t> ?</a:t>
            </a:r>
            <a:endParaRPr lang="bn-BD" sz="2400" dirty="0" smtClean="0">
              <a:solidFill>
                <a:srgbClr val="7030A0"/>
              </a:solidFill>
            </a:endParaRPr>
          </a:p>
          <a:p>
            <a:pPr marL="457200" indent="-457200" algn="l">
              <a:buAutoNum type="arabicParenR"/>
            </a:pPr>
            <a:endParaRPr lang="bn-BD" sz="2000" dirty="0" smtClean="0">
              <a:solidFill>
                <a:srgbClr val="7030A0"/>
              </a:solidFill>
            </a:endParaRPr>
          </a:p>
          <a:p>
            <a:pPr marL="457200" indent="-457200" algn="l">
              <a:buAutoNum type="arabicParenR"/>
            </a:pPr>
            <a:endParaRPr lang="bn-BD" sz="2000" dirty="0" smtClean="0">
              <a:solidFill>
                <a:srgbClr val="7030A0"/>
              </a:solidFill>
            </a:endParaRPr>
          </a:p>
          <a:p>
            <a:pPr marL="457200" indent="-457200" algn="l">
              <a:buAutoNum type="arabicParenR"/>
            </a:pPr>
            <a:endParaRPr lang="bn-BD" sz="2000" dirty="0" smtClean="0">
              <a:solidFill>
                <a:srgbClr val="7030A0"/>
              </a:solidFill>
            </a:endParaRPr>
          </a:p>
          <a:p>
            <a:pPr marL="457200" indent="-457200" algn="l">
              <a:buAutoNum type="arabicParenR"/>
            </a:pPr>
            <a:endParaRPr lang="bn-BD" sz="2000" dirty="0" smtClean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228600"/>
            <a:ext cx="6629400" cy="990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মূল্যায়ণ/একক কাজ </a:t>
            </a:r>
            <a:endParaRPr lang="en-US" sz="4000" dirty="0"/>
          </a:p>
        </p:txBody>
      </p:sp>
      <p:sp>
        <p:nvSpPr>
          <p:cNvPr id="6" name="Pentagon 5"/>
          <p:cNvSpPr/>
          <p:nvPr/>
        </p:nvSpPr>
        <p:spPr>
          <a:xfrm>
            <a:off x="1143000" y="3733800"/>
            <a:ext cx="3352800" cy="106680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bg2"/>
                </a:solidFill>
              </a:rPr>
              <a:t>ক) </a:t>
            </a:r>
            <a:r>
              <a:rPr lang="en-US" dirty="0" err="1" smtClean="0">
                <a:solidFill>
                  <a:schemeClr val="bg2"/>
                </a:solidFill>
              </a:rPr>
              <a:t>কোন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নির্দিষ্ট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পণ্যকে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1066800" y="5029200"/>
            <a:ext cx="3352800" cy="1094232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bg1"/>
                </a:solidFill>
              </a:rPr>
              <a:t>গ) </a:t>
            </a:r>
            <a:r>
              <a:rPr lang="en-US" sz="2000" dirty="0" err="1" smtClean="0">
                <a:solidFill>
                  <a:schemeClr val="bg1"/>
                </a:solidFill>
              </a:rPr>
              <a:t>ক্রেতা-বিক্রেতার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দর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কষা-কষিকে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4724400" y="5105400"/>
            <a:ext cx="3124200" cy="1018032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bn-BD" sz="2000" dirty="0" smtClean="0">
                <a:solidFill>
                  <a:srgbClr val="FFFF00"/>
                </a:solidFill>
              </a:rPr>
              <a:t>ঘ) </a:t>
            </a:r>
            <a:r>
              <a:rPr lang="en-US" sz="2000" dirty="0" err="1" smtClean="0">
                <a:solidFill>
                  <a:srgbClr val="FFFF00"/>
                </a:solidFill>
              </a:rPr>
              <a:t>নির্দিষ্ট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দামে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নির্দিষ্ট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পন্যের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ক্রয়-বিক্রয়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কার্যক্রমকে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bn-BD" sz="2000" dirty="0" smtClean="0">
                <a:solidFill>
                  <a:srgbClr val="FFFF00"/>
                </a:solidFill>
              </a:rPr>
              <a:t> 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4724400" y="3733800"/>
            <a:ext cx="3124200" cy="106680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/>
              <a:t>খ) </a:t>
            </a:r>
            <a:r>
              <a:rPr lang="en-US" sz="2000" dirty="0" err="1" smtClean="0"/>
              <a:t>কোন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নির্দিষ্ট</a:t>
            </a:r>
            <a:r>
              <a:rPr lang="en-US" sz="2000" dirty="0" smtClean="0"/>
              <a:t> </a:t>
            </a:r>
            <a:r>
              <a:rPr lang="en-US" sz="2000" dirty="0" err="1" smtClean="0"/>
              <a:t>স্থানকে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371601"/>
            <a:ext cx="6629400" cy="533400"/>
          </a:xfr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সাধারণ</a:t>
            </a:r>
            <a:r>
              <a:rPr lang="en-US" sz="3600" dirty="0" smtClean="0"/>
              <a:t> </a:t>
            </a:r>
            <a:r>
              <a:rPr lang="en-US" sz="3600" dirty="0" err="1" smtClean="0"/>
              <a:t>বহুনির্বাচনি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প্রশ্ন</a:t>
            </a:r>
            <a:r>
              <a:rPr lang="en-US" sz="3600" dirty="0" smtClean="0"/>
              <a:t> (Simple MCQ)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057400"/>
            <a:ext cx="6934200" cy="4343400"/>
          </a:xfrm>
          <a:blipFill>
            <a:blip r:embed="rId3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l"/>
            <a:r>
              <a:rPr lang="bn-BD" sz="2400" dirty="0" smtClean="0">
                <a:solidFill>
                  <a:srgbClr val="7030A0"/>
                </a:solidFill>
              </a:rPr>
              <a:t>২) প্রতিযোগিতার ভিক্তিতে বাজারকে কয় ভাগে ভাগ করা যায় ?</a:t>
            </a:r>
          </a:p>
          <a:p>
            <a:pPr marL="457200" indent="-457200" algn="l"/>
            <a:endParaRPr lang="bn-BD" sz="2400" dirty="0" smtClean="0">
              <a:solidFill>
                <a:srgbClr val="7030A0"/>
              </a:solidFill>
            </a:endParaRPr>
          </a:p>
          <a:p>
            <a:pPr marL="457200" indent="-457200" algn="l"/>
            <a:endParaRPr lang="bn-BD" sz="2400" dirty="0" smtClean="0">
              <a:solidFill>
                <a:srgbClr val="7030A0"/>
              </a:solidFill>
            </a:endParaRPr>
          </a:p>
          <a:p>
            <a:pPr marL="457200" indent="-457200" algn="l"/>
            <a:endParaRPr lang="bn-BD" sz="2400" dirty="0" smtClean="0">
              <a:solidFill>
                <a:srgbClr val="7030A0"/>
              </a:solidFill>
            </a:endParaRPr>
          </a:p>
          <a:p>
            <a:pPr marL="457200" indent="-457200" algn="l"/>
            <a:r>
              <a:rPr lang="bn-BD" sz="2400" dirty="0" smtClean="0">
                <a:solidFill>
                  <a:srgbClr val="7030A0"/>
                </a:solidFill>
              </a:rPr>
              <a:t>৩) অতি স্বল্পকালীন বাজার কোনটি ?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228600"/>
            <a:ext cx="6629400" cy="990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মূল্যায়ণ/একক কাজ </a:t>
            </a:r>
            <a:endParaRPr lang="en-US" sz="4000" dirty="0"/>
          </a:p>
        </p:txBody>
      </p:sp>
      <p:sp>
        <p:nvSpPr>
          <p:cNvPr id="10" name="Pentagon 9"/>
          <p:cNvSpPr/>
          <p:nvPr/>
        </p:nvSpPr>
        <p:spPr>
          <a:xfrm>
            <a:off x="1143000" y="2819400"/>
            <a:ext cx="2895600" cy="457200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bn-BD" sz="2000" dirty="0" smtClean="0"/>
              <a:t>ক) ২ ভাগ</a:t>
            </a:r>
            <a:endParaRPr lang="en-US" sz="2000" dirty="0"/>
          </a:p>
        </p:txBody>
      </p:sp>
      <p:sp>
        <p:nvSpPr>
          <p:cNvPr id="11" name="Pentagon 10"/>
          <p:cNvSpPr/>
          <p:nvPr/>
        </p:nvSpPr>
        <p:spPr>
          <a:xfrm>
            <a:off x="1143000" y="3429000"/>
            <a:ext cx="2895600" cy="457200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bg1"/>
                </a:solidFill>
              </a:rPr>
              <a:t>গ) ৪ ভাগ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4572000" y="3429000"/>
            <a:ext cx="2743200" cy="457200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/>
              <a:t>ঘ) ৫ ভাগ  </a:t>
            </a:r>
            <a:endParaRPr lang="en-US" sz="2000" dirty="0"/>
          </a:p>
        </p:txBody>
      </p:sp>
      <p:sp>
        <p:nvSpPr>
          <p:cNvPr id="13" name="Pentagon 12"/>
          <p:cNvSpPr/>
          <p:nvPr/>
        </p:nvSpPr>
        <p:spPr>
          <a:xfrm>
            <a:off x="4572000" y="2819400"/>
            <a:ext cx="2743200" cy="457200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bg1"/>
                </a:solidFill>
              </a:rPr>
              <a:t>খ) ৩ ভাগ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447800" y="4724400"/>
            <a:ext cx="2667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/>
              <a:t>ক) ধান </a:t>
            </a:r>
            <a:endParaRPr lang="en-US" sz="2000" dirty="0"/>
          </a:p>
        </p:txBody>
      </p:sp>
      <p:sp>
        <p:nvSpPr>
          <p:cNvPr id="15" name="Rounded Rectangle 14"/>
          <p:cNvSpPr/>
          <p:nvPr/>
        </p:nvSpPr>
        <p:spPr>
          <a:xfrm>
            <a:off x="1447800" y="5486400"/>
            <a:ext cx="2667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/>
              <a:t>গ) পেয়াজ </a:t>
            </a:r>
            <a:endParaRPr lang="en-US" sz="2000" dirty="0"/>
          </a:p>
        </p:txBody>
      </p:sp>
      <p:sp>
        <p:nvSpPr>
          <p:cNvPr id="16" name="Rounded Rectangle 15"/>
          <p:cNvSpPr/>
          <p:nvPr/>
        </p:nvSpPr>
        <p:spPr>
          <a:xfrm>
            <a:off x="4953000" y="5486400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/>
              <a:t>ঘ) আলু 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4953000" y="4724400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bn-BD" sz="2000" dirty="0" smtClean="0"/>
              <a:t>খ) সবজি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3200" dirty="0" smtClean="0"/>
              <a:t>বহুপদি সমাপ্তিসূচক বহুনির্বাচনি প্রশ্ন (Multiple Completion MCQ)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4800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l"/>
            <a:r>
              <a:rPr lang="en-US" sz="1600" dirty="0" smtClean="0">
                <a:solidFill>
                  <a:srgbClr val="00B050"/>
                </a:solidFill>
              </a:rPr>
              <a:t>১)</a:t>
            </a:r>
            <a:r>
              <a:rPr lang="bn-BD" sz="1600" dirty="0" smtClean="0">
                <a:solidFill>
                  <a:srgbClr val="00B050"/>
                </a:solidFill>
              </a:rPr>
              <a:t> পাট, সোনা এবং তৈরী পোশাকের বাজার-</a:t>
            </a:r>
            <a:endParaRPr lang="en-US" sz="1600" dirty="0" smtClean="0">
              <a:solidFill>
                <a:srgbClr val="00B050"/>
              </a:solidFill>
            </a:endParaRPr>
          </a:p>
          <a:p>
            <a:pPr marL="457200" indent="-457200" algn="l"/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r>
              <a:rPr lang="bn-BD" sz="1600" dirty="0" smtClean="0">
                <a:solidFill>
                  <a:schemeClr val="tx1"/>
                </a:solidFill>
              </a:rPr>
              <a:t> স্থানীয় বাজার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ii</a:t>
            </a:r>
            <a:r>
              <a:rPr lang="bn-BD" sz="1600" dirty="0" smtClean="0">
                <a:solidFill>
                  <a:schemeClr val="tx1"/>
                </a:solidFill>
              </a:rPr>
              <a:t>) জাতীয় বাজার</a:t>
            </a:r>
          </a:p>
          <a:p>
            <a:pPr marL="457200" indent="-457200" algn="l"/>
            <a:r>
              <a:rPr lang="bn-BD" sz="1600" dirty="0" smtClean="0">
                <a:solidFill>
                  <a:schemeClr val="tx1"/>
                </a:solidFill>
              </a:rPr>
              <a:t>iii) আন্তর্জাতিক বাজার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err="1" smtClean="0">
                <a:solidFill>
                  <a:schemeClr val="tx1"/>
                </a:solidFill>
              </a:rPr>
              <a:t>নিচের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কোনটি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সঠিক</a:t>
            </a:r>
            <a:r>
              <a:rPr lang="en-US" sz="1600" dirty="0" smtClean="0">
                <a:solidFill>
                  <a:schemeClr val="tx1"/>
                </a:solidFill>
              </a:rPr>
              <a:t> ?</a:t>
            </a:r>
            <a:endParaRPr lang="bn-BD" sz="16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bn-BD" sz="16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bn-BD" sz="16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2000" dirty="0" smtClean="0">
                <a:solidFill>
                  <a:srgbClr val="00B050"/>
                </a:solidFill>
              </a:rPr>
              <a:t>১</a:t>
            </a:r>
            <a:r>
              <a:rPr lang="en-US" sz="1600" dirty="0" smtClean="0">
                <a:solidFill>
                  <a:srgbClr val="00B050"/>
                </a:solidFill>
              </a:rPr>
              <a:t>)</a:t>
            </a:r>
            <a:r>
              <a:rPr lang="bn-BD" sz="1600" dirty="0" smtClean="0">
                <a:solidFill>
                  <a:srgbClr val="00B050"/>
                </a:solidFill>
              </a:rPr>
              <a:t> বাজারের বৈশিষ্ঠ্য হলো-</a:t>
            </a:r>
            <a:endParaRPr lang="en-US" sz="1600" dirty="0" smtClean="0">
              <a:solidFill>
                <a:srgbClr val="00B050"/>
              </a:solidFill>
            </a:endParaRPr>
          </a:p>
          <a:p>
            <a:pPr marL="457200" indent="-457200" algn="l"/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r>
              <a:rPr lang="bn-BD" sz="1600" dirty="0" smtClean="0">
                <a:solidFill>
                  <a:schemeClr val="tx1"/>
                </a:solidFill>
              </a:rPr>
              <a:t> এক বা একাধিক দ্রব্য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ii</a:t>
            </a:r>
            <a:r>
              <a:rPr lang="bn-BD" sz="1600" dirty="0" smtClean="0">
                <a:solidFill>
                  <a:schemeClr val="tx1"/>
                </a:solidFill>
              </a:rPr>
              <a:t>) ক্রেতা ও বিক্রেতা </a:t>
            </a:r>
          </a:p>
          <a:p>
            <a:pPr marL="457200" indent="-457200" algn="l"/>
            <a:r>
              <a:rPr lang="bn-BD" sz="1600" dirty="0" smtClean="0">
                <a:solidFill>
                  <a:schemeClr val="tx1"/>
                </a:solidFill>
              </a:rPr>
              <a:t>iii) দর কষা-কষি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err="1" smtClean="0">
                <a:solidFill>
                  <a:schemeClr val="tx1"/>
                </a:solidFill>
              </a:rPr>
              <a:t>নিচের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কোনটি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সঠিক</a:t>
            </a:r>
            <a:r>
              <a:rPr lang="en-US" sz="1600" dirty="0" smtClean="0">
                <a:solidFill>
                  <a:schemeClr val="tx1"/>
                </a:solidFill>
              </a:rPr>
              <a:t> ?</a:t>
            </a:r>
            <a:endParaRPr lang="bn-BD" sz="16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1447800" y="3352800"/>
            <a:ext cx="2362200" cy="381000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ক)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BD" dirty="0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447800" y="3810000"/>
            <a:ext cx="2362200" cy="304800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গ)</a:t>
            </a:r>
            <a:r>
              <a:rPr lang="bn-BD" dirty="0" smtClean="0">
                <a:solidFill>
                  <a:srgbClr val="FFFF00"/>
                </a:solidFill>
              </a:rPr>
              <a:t> ii</a:t>
            </a:r>
            <a:r>
              <a:rPr lang="en-US" dirty="0" smtClean="0">
                <a:solidFill>
                  <a:srgbClr val="FFFF00"/>
                </a:solidFill>
              </a:rPr>
              <a:t> ও iii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4191000" y="3810000"/>
            <a:ext cx="2362200" cy="304800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US" dirty="0" smtClean="0">
                <a:solidFill>
                  <a:schemeClr val="tx1"/>
                </a:solidFill>
              </a:rPr>
              <a:t>ঘ)  I, </a:t>
            </a:r>
            <a:r>
              <a:rPr lang="bn-BD" dirty="0" smtClean="0">
                <a:solidFill>
                  <a:schemeClr val="tx1"/>
                </a:solidFill>
              </a:rPr>
              <a:t>ii </a:t>
            </a:r>
            <a:r>
              <a:rPr lang="en-US" dirty="0" smtClean="0">
                <a:solidFill>
                  <a:schemeClr val="tx1"/>
                </a:solidFill>
              </a:rPr>
              <a:t>ও ii</a:t>
            </a:r>
            <a:r>
              <a:rPr lang="bn-BD" dirty="0" smtClean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7" name="Pentagon 6"/>
          <p:cNvSpPr/>
          <p:nvPr/>
        </p:nvSpPr>
        <p:spPr>
          <a:xfrm>
            <a:off x="4191000" y="3352800"/>
            <a:ext cx="2362200" cy="381000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খ) </a:t>
            </a:r>
            <a:r>
              <a:rPr lang="bn-BD" dirty="0" smtClean="0">
                <a:solidFill>
                  <a:schemeClr val="tx1"/>
                </a:solidFill>
              </a:rPr>
              <a:t>i </a:t>
            </a:r>
            <a:r>
              <a:rPr lang="en-US" dirty="0" smtClean="0">
                <a:solidFill>
                  <a:schemeClr val="tx1"/>
                </a:solidFill>
              </a:rPr>
              <a:t>ও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bn-BD" dirty="0" smtClean="0">
                <a:solidFill>
                  <a:schemeClr val="tx1"/>
                </a:solidFill>
              </a:rPr>
              <a:t>i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5105400" y="6096000"/>
            <a:ext cx="2362200" cy="38100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ক)</a:t>
            </a:r>
            <a:r>
              <a:rPr lang="bn-BD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bn-BD" dirty="0" smtClean="0">
                <a:solidFill>
                  <a:srgbClr val="FFFF00"/>
                </a:solidFill>
              </a:rPr>
              <a:t>i , ii</a:t>
            </a:r>
            <a:r>
              <a:rPr lang="en-US" dirty="0" smtClean="0">
                <a:solidFill>
                  <a:srgbClr val="FFFF00"/>
                </a:solidFill>
              </a:rPr>
              <a:t> ও iii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1524000" y="5715000"/>
            <a:ext cx="2362200" cy="38100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ক)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BD" dirty="0" smtClean="0">
                <a:solidFill>
                  <a:schemeClr val="tx1"/>
                </a:solidFill>
              </a:rPr>
              <a:t>i</a:t>
            </a:r>
            <a:endParaRPr lang="en-US" dirty="0"/>
          </a:p>
        </p:txBody>
      </p:sp>
      <p:sp>
        <p:nvSpPr>
          <p:cNvPr id="10" name="Pentagon 9"/>
          <p:cNvSpPr/>
          <p:nvPr/>
        </p:nvSpPr>
        <p:spPr>
          <a:xfrm>
            <a:off x="5105400" y="5638800"/>
            <a:ext cx="2362200" cy="38100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খ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BD" dirty="0" smtClean="0">
                <a:solidFill>
                  <a:schemeClr val="tx1"/>
                </a:solidFill>
              </a:rPr>
              <a:t>ii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1524000" y="6172200"/>
            <a:ext cx="2362200" cy="38100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ক)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BD" dirty="0" smtClean="0">
                <a:solidFill>
                  <a:schemeClr val="tx1"/>
                </a:solidFill>
              </a:rPr>
              <a:t>i ও iii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দলীয় কাজ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3400" y="1600200"/>
            <a:ext cx="8077200" cy="45259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bn-BD" dirty="0" smtClean="0"/>
              <a:t>অর্থনীতিতে বাজার ব্যবস্থা সম্পর্কে তোমার মতামত ব্যক্ত কর ।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00400" y="1752600"/>
            <a:ext cx="2667000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সময়ঃ ১০ মিনিট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808038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সৃজনশীল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r>
              <a:rPr lang="en-US" dirty="0" smtClean="0"/>
              <a:t>(CQ)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057400"/>
            <a:ext cx="4040188" cy="67468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জ্ঞানমূলক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প্রশ্ন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9399"/>
            <a:ext cx="4040188" cy="3306763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bn-BD" dirty="0" smtClean="0"/>
          </a:p>
          <a:p>
            <a:pPr marL="457200" indent="-457200">
              <a:buNone/>
            </a:pPr>
            <a:r>
              <a:rPr lang="bn-BD" dirty="0" smtClean="0"/>
              <a:t>১)</a:t>
            </a:r>
            <a:r>
              <a:rPr lang="en-US" dirty="0" smtClean="0"/>
              <a:t> </a:t>
            </a:r>
            <a:r>
              <a:rPr lang="en-US" dirty="0" err="1" smtClean="0"/>
              <a:t>অর্থনীতিতে</a:t>
            </a:r>
            <a:r>
              <a:rPr lang="en-US" dirty="0" smtClean="0"/>
              <a:t> </a:t>
            </a:r>
            <a:r>
              <a:rPr lang="en-US" dirty="0" err="1" smtClean="0"/>
              <a:t>বাজার</a:t>
            </a:r>
            <a:r>
              <a:rPr lang="en-US" dirty="0" smtClean="0"/>
              <a:t> </a:t>
            </a:r>
            <a:r>
              <a:rPr lang="en-US" dirty="0" err="1" smtClean="0"/>
              <a:t>কাকে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?</a:t>
            </a:r>
            <a:endParaRPr lang="bn-BD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57400"/>
            <a:ext cx="4041775" cy="6397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অনুধাবন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মূলক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প্রশ্ন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9399"/>
            <a:ext cx="4041775" cy="3306763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None/>
            </a:pPr>
            <a:endParaRPr lang="bn-BD" dirty="0" smtClean="0"/>
          </a:p>
          <a:p>
            <a:pPr marL="457200" indent="-457200">
              <a:buNone/>
            </a:pPr>
            <a:endParaRPr lang="bn-BD" dirty="0" smtClean="0"/>
          </a:p>
          <a:p>
            <a:pPr marL="457200" indent="-457200">
              <a:buNone/>
            </a:pPr>
            <a:r>
              <a:rPr lang="bn-BD" sz="2800" dirty="0" smtClean="0"/>
              <a:t>১)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মাছ</a:t>
            </a:r>
            <a:r>
              <a:rPr lang="en-US" sz="2800" dirty="0" smtClean="0"/>
              <a:t>, </a:t>
            </a:r>
            <a:r>
              <a:rPr lang="en-US" sz="2800" dirty="0" err="1" smtClean="0"/>
              <a:t>দেশীয়</a:t>
            </a:r>
            <a:r>
              <a:rPr lang="en-US" sz="2800" dirty="0" smtClean="0"/>
              <a:t> </a:t>
            </a:r>
            <a:r>
              <a:rPr lang="en-US" sz="2800" dirty="0" err="1" smtClean="0"/>
              <a:t>বস্ত্র</a:t>
            </a:r>
            <a:r>
              <a:rPr lang="en-US" sz="2800" dirty="0" smtClean="0"/>
              <a:t> ও </a:t>
            </a:r>
            <a:r>
              <a:rPr lang="en-US" sz="2800" dirty="0" err="1" smtClean="0"/>
              <a:t>স্বর্ণ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ধরনের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বাজারের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অন্তর্ভূক্ত</a:t>
            </a:r>
            <a:r>
              <a:rPr lang="en-US" sz="2800" dirty="0" smtClean="0"/>
              <a:t> ?</a:t>
            </a:r>
            <a:r>
              <a:rPr lang="bn-BD" sz="2800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228600"/>
            <a:ext cx="31242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বাড়ির কাজ </a:t>
            </a:r>
            <a:endParaRPr 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00400"/>
            <a:ext cx="7772400" cy="1600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4400" dirty="0" smtClean="0">
                <a:solidFill>
                  <a:srgbClr val="FFFF00"/>
                </a:solidFill>
              </a:rPr>
              <a:t>বাজার</a:t>
            </a:r>
            <a:br>
              <a:rPr lang="bn-BD" sz="4400" dirty="0" smtClean="0">
                <a:solidFill>
                  <a:srgbClr val="FFFF00"/>
                </a:solidFill>
              </a:rPr>
            </a:br>
            <a:r>
              <a:rPr lang="bn-BD" sz="4400" dirty="0" smtClean="0">
                <a:solidFill>
                  <a:srgbClr val="FFFF00"/>
                </a:solidFill>
              </a:rPr>
              <a:t>(MARKET)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57200"/>
            <a:ext cx="7772400" cy="25146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sz="6000" dirty="0" smtClean="0"/>
              <a:t>আগামী ক্লাস</a:t>
            </a:r>
          </a:p>
          <a:p>
            <a:pPr algn="ctr"/>
            <a:r>
              <a:rPr lang="en-US" sz="6000" dirty="0" err="1" smtClean="0"/>
              <a:t>চতুর্থ</a:t>
            </a:r>
            <a:r>
              <a:rPr lang="bn-BD" sz="6000" dirty="0" smtClean="0"/>
              <a:t> অধ্যায়</a:t>
            </a:r>
            <a:endParaRPr lang="en-US" sz="60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5029200"/>
            <a:ext cx="7772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আলোচ্য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বিষয়</a:t>
            </a:r>
            <a:endParaRPr lang="en-US" sz="3600" dirty="0" smtClean="0"/>
          </a:p>
          <a:p>
            <a:pPr algn="ctr"/>
            <a:r>
              <a:rPr lang="en-US" sz="2800" dirty="0" err="1" smtClean="0"/>
              <a:t>আয়তন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পরিধির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ভিক্তিতে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বাজারের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শ্রেণিবিভাগ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hnob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8458200" cy="6172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dirty="0" smtClean="0"/>
              <a:t>শিক্ষক পরিচিতি</a:t>
            </a:r>
            <a:endParaRPr lang="en-US" dirty="0"/>
          </a:p>
        </p:txBody>
      </p:sp>
      <p:pic>
        <p:nvPicPr>
          <p:cNvPr id="5" name="Picture 2" descr="C:\Users\pcmc\Pictures\A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4191000" cy="4495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Content Placeholder 3"/>
          <p:cNvSpPr txBox="1">
            <a:spLocks/>
          </p:cNvSpPr>
          <p:nvPr/>
        </p:nvSpPr>
        <p:spPr>
          <a:xfrm>
            <a:off x="4724400" y="1676400"/>
            <a:ext cx="3962400" cy="444976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bn-BD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মোঃ আবতাবুল আলম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প্রভাষক(অর্থনীতি)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জনতা কলেজ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উপজেলাঃ ডিমলা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জেলাঃ নিলফামারী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মোবাইলঃ ০১৭১৬৫৩১৪৮৭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Email: abtabul72@.com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dirty="0" smtClean="0"/>
              <a:t>পাঠ পরিচিতি</a:t>
            </a:r>
            <a:endParaRPr lang="en-US" dirty="0"/>
          </a:p>
        </p:txBody>
      </p:sp>
      <p:sp>
        <p:nvSpPr>
          <p:cNvPr id="5" name="Content Placeholder 5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শ্রেণিঃএকাদশ</a:t>
            </a:r>
            <a:r>
              <a:rPr lang="en-US" dirty="0" smtClean="0"/>
              <a:t>/</a:t>
            </a:r>
            <a:r>
              <a:rPr lang="en-US" dirty="0" err="1" smtClean="0"/>
              <a:t>দ্বাদশ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err="1" smtClean="0"/>
              <a:t>বিষয়ঃ</a:t>
            </a:r>
            <a:r>
              <a:rPr lang="en-US" dirty="0" smtClean="0"/>
              <a:t> </a:t>
            </a:r>
            <a:r>
              <a:rPr lang="en-US" dirty="0" err="1" smtClean="0"/>
              <a:t>অর্থনীতি</a:t>
            </a:r>
            <a:endParaRPr lang="bn-BD" dirty="0" smtClean="0"/>
          </a:p>
          <a:p>
            <a:pPr algn="ctr">
              <a:buNone/>
            </a:pPr>
            <a:r>
              <a:rPr lang="bn-BD" dirty="0" smtClean="0"/>
              <a:t>অধ্যায়ঃচতুর্থ</a:t>
            </a:r>
          </a:p>
          <a:p>
            <a:pPr algn="ctr">
              <a:buNone/>
            </a:pPr>
            <a:r>
              <a:rPr lang="bn-BD" dirty="0" smtClean="0"/>
              <a:t>(বাজার</a:t>
            </a:r>
            <a:r>
              <a:rPr lang="en-US" dirty="0" smtClean="0"/>
              <a:t>)</a:t>
            </a:r>
            <a:endParaRPr lang="bn-BD" dirty="0" smtClean="0"/>
          </a:p>
          <a:p>
            <a:pPr algn="ctr">
              <a:buNone/>
            </a:pPr>
            <a:r>
              <a:rPr lang="bn-BD" dirty="0" smtClean="0"/>
              <a:t>সময়ঃ ৪৫ মিনিট</a:t>
            </a:r>
          </a:p>
          <a:p>
            <a:pPr algn="ctr">
              <a:buNone/>
            </a:pPr>
            <a:r>
              <a:rPr lang="bn-BD" dirty="0" smtClean="0"/>
              <a:t>তারিখঃ </a:t>
            </a:r>
            <a:r>
              <a:rPr lang="en-US" dirty="0" smtClean="0"/>
              <a:t>২৯</a:t>
            </a:r>
            <a:r>
              <a:rPr lang="bn-BD" dirty="0" smtClean="0"/>
              <a:t> </a:t>
            </a:r>
            <a:r>
              <a:rPr lang="bn-BD" dirty="0" smtClean="0"/>
              <a:t>-০</a:t>
            </a:r>
            <a:r>
              <a:rPr lang="en-US" dirty="0" smtClean="0"/>
              <a:t>৭</a:t>
            </a:r>
            <a:r>
              <a:rPr lang="bn-BD" dirty="0" smtClean="0"/>
              <a:t>-২০২০খ্রীঃ 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আলোচ্য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err="1" smtClean="0">
                <a:solidFill>
                  <a:srgbClr val="00B050"/>
                </a:solidFill>
              </a:rPr>
              <a:t>বাজার</a:t>
            </a:r>
            <a:endParaRPr lang="en-US" sz="6000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00B050"/>
                </a:solidFill>
              </a:rPr>
              <a:t>(MARKET)</a:t>
            </a:r>
            <a:endParaRPr lang="bn-BD" sz="6000" dirty="0" smtClean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953000"/>
            <a:ext cx="8229600" cy="7694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dirty="0" err="1" smtClean="0">
                <a:solidFill>
                  <a:srgbClr val="002060"/>
                </a:solidFill>
              </a:rPr>
              <a:t>বাজার</a:t>
            </a:r>
            <a:r>
              <a:rPr lang="en-US" sz="4400" dirty="0" smtClean="0">
                <a:solidFill>
                  <a:srgbClr val="002060"/>
                </a:solidFill>
              </a:rPr>
              <a:t> ও </a:t>
            </a:r>
            <a:r>
              <a:rPr lang="en-US" sz="4400" dirty="0" err="1" smtClean="0">
                <a:solidFill>
                  <a:srgbClr val="002060"/>
                </a:solidFill>
              </a:rPr>
              <a:t>বাজারের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শ্রেণিবিভাগ</a:t>
            </a:r>
            <a:endParaRPr lang="bn-BD" sz="4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নিচের</a:t>
            </a:r>
            <a:r>
              <a:rPr lang="en-US" dirty="0" smtClean="0"/>
              <a:t> </a:t>
            </a:r>
            <a:r>
              <a:rPr lang="en-US" dirty="0" err="1" smtClean="0"/>
              <a:t>ছবিগুলো</a:t>
            </a:r>
            <a:r>
              <a:rPr lang="en-US" dirty="0" smtClean="0"/>
              <a:t> </a:t>
            </a:r>
            <a:r>
              <a:rPr lang="en-US" dirty="0" err="1" smtClean="0"/>
              <a:t>লক্ষ্য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1" name="Content Placeholder 10" descr="Silvee-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752600"/>
            <a:ext cx="2619375" cy="2438400"/>
          </a:xfrm>
        </p:spPr>
      </p:pic>
      <p:pic>
        <p:nvPicPr>
          <p:cNvPr id="12" name="Picture 11" descr="fo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8012" y="1752600"/>
            <a:ext cx="2847975" cy="2476500"/>
          </a:xfrm>
          <a:prstGeom prst="rect">
            <a:avLst/>
          </a:prstGeom>
        </p:spPr>
      </p:pic>
      <p:pic>
        <p:nvPicPr>
          <p:cNvPr id="13" name="Picture 12" descr="pa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1752600"/>
            <a:ext cx="2771775" cy="2438400"/>
          </a:xfrm>
          <a:prstGeom prst="rect">
            <a:avLst/>
          </a:prstGeom>
        </p:spPr>
      </p:pic>
      <p:pic>
        <p:nvPicPr>
          <p:cNvPr id="14" name="Picture 13" descr="mach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4343400"/>
            <a:ext cx="3952875" cy="1962150"/>
          </a:xfrm>
          <a:prstGeom prst="rect">
            <a:avLst/>
          </a:prstGeom>
        </p:spPr>
      </p:pic>
      <p:pic>
        <p:nvPicPr>
          <p:cNvPr id="15" name="Picture 14" descr="soboj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4375471"/>
            <a:ext cx="4495800" cy="196817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4800" y="6324600"/>
            <a:ext cx="86106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বিভিন্ন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ধরনের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বাজারের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ছবি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শিখণফল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bn-BD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bn-BD" dirty="0" smtClean="0">
                <a:solidFill>
                  <a:srgbClr val="00B050"/>
                </a:solidFill>
              </a:rPr>
              <a:t>পাঠ শেষে শিক্ষার্থীরা-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bn-BD" dirty="0" smtClean="0">
                <a:solidFill>
                  <a:srgbClr val="00B050"/>
                </a:solidFill>
              </a:rPr>
              <a:t>বাজার সম্পর্কে জানতে পারবে ?</a:t>
            </a:r>
          </a:p>
          <a:p>
            <a:pPr>
              <a:buFont typeface="Wingdings" pitchFamily="2" charset="2"/>
              <a:buChar char="Ø"/>
            </a:pPr>
            <a:r>
              <a:rPr lang="bn-BD" dirty="0" smtClean="0">
                <a:solidFill>
                  <a:srgbClr val="00B050"/>
                </a:solidFill>
              </a:rPr>
              <a:t>বাজারের শ্রেণিবিভাগ বর্ণনা করতে পারবে ?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bn-BD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bn-BD" dirty="0" smtClean="0">
                <a:solidFill>
                  <a:srgbClr val="00B050"/>
                </a:solidFill>
              </a:rPr>
              <a:t>বাজার কি ?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br>
              <a:rPr lang="en-US" dirty="0" smtClean="0">
                <a:solidFill>
                  <a:srgbClr val="00B05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 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495800" y="1600200"/>
            <a:ext cx="4114800" cy="449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bn-BD" sz="2000" dirty="0" smtClean="0"/>
              <a:t>অর্থনীতিতে বাজার বলতে কোন নির্দিষ্ট স্থানকে বোঝায় না বরং কোন দ্রব্যকে বোঝায় যা ক্রেতা-বিক্রেতার মধ্যে প্রত্যক্ষ ও পরোক্ষ প্রতিযোগিতার মাধ্যমে একটি নির্ধারিত দামে ক্রয়-বিক্রয় হয় </a:t>
            </a:r>
            <a:r>
              <a:rPr lang="bn-BD" sz="1600" dirty="0" smtClean="0"/>
              <a:t>।</a:t>
            </a:r>
            <a:endParaRPr lang="en-US" sz="16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4953000" y="5029200"/>
            <a:ext cx="36576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যেমন-শেয়ার</a:t>
            </a:r>
            <a:r>
              <a:rPr lang="en-US" dirty="0" smtClean="0"/>
              <a:t> </a:t>
            </a:r>
            <a:r>
              <a:rPr lang="en-US" dirty="0" err="1" smtClean="0"/>
              <a:t>বাজার</a:t>
            </a:r>
            <a:r>
              <a:rPr lang="en-US" dirty="0" smtClean="0"/>
              <a:t>, </a:t>
            </a:r>
            <a:r>
              <a:rPr lang="en-US" dirty="0" err="1" smtClean="0"/>
              <a:t>পাটের</a:t>
            </a:r>
            <a:r>
              <a:rPr lang="en-US" dirty="0" smtClean="0"/>
              <a:t> </a:t>
            </a:r>
            <a:r>
              <a:rPr lang="en-US" dirty="0" err="1" smtClean="0"/>
              <a:t>বাজার</a:t>
            </a:r>
            <a:r>
              <a:rPr lang="en-US" dirty="0" smtClean="0"/>
              <a:t>, </a:t>
            </a:r>
            <a:r>
              <a:rPr lang="en-US" dirty="0" err="1" smtClean="0"/>
              <a:t>স্ব</a:t>
            </a:r>
            <a:r>
              <a:rPr lang="bn-BD" dirty="0" smtClean="0"/>
              <a:t>র্ণের</a:t>
            </a:r>
            <a:r>
              <a:rPr lang="en-US" dirty="0" smtClean="0"/>
              <a:t> </a:t>
            </a:r>
            <a:r>
              <a:rPr lang="en-US" dirty="0" err="1" smtClean="0"/>
              <a:t>বাজার</a:t>
            </a:r>
            <a:r>
              <a:rPr lang="en-US" dirty="0" smtClean="0"/>
              <a:t> </a:t>
            </a:r>
            <a:r>
              <a:rPr lang="en-US" dirty="0" err="1" smtClean="0"/>
              <a:t>ইত্যাদি</a:t>
            </a:r>
            <a:r>
              <a:rPr lang="en-US" dirty="0" smtClean="0"/>
              <a:t> ।</a:t>
            </a:r>
            <a:endParaRPr lang="en-US" dirty="0"/>
          </a:p>
        </p:txBody>
      </p:sp>
      <p:pic>
        <p:nvPicPr>
          <p:cNvPr id="6" name="Picture 5" descr="mark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199"/>
            <a:ext cx="3810000" cy="1524001"/>
          </a:xfrm>
          <a:prstGeom prst="rect">
            <a:avLst/>
          </a:prstGeom>
        </p:spPr>
      </p:pic>
      <p:pic>
        <p:nvPicPr>
          <p:cNvPr id="7" name="Picture 6" descr="sO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648200"/>
            <a:ext cx="3810000" cy="1466850"/>
          </a:xfrm>
          <a:prstGeom prst="rect">
            <a:avLst/>
          </a:prstGeom>
        </p:spPr>
      </p:pic>
      <p:pic>
        <p:nvPicPr>
          <p:cNvPr id="8" name="Picture 7" descr="bajar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200400"/>
            <a:ext cx="38100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600" dirty="0" smtClean="0">
                <a:solidFill>
                  <a:srgbClr val="00B050"/>
                </a:solidFill>
              </a:rPr>
              <a:t>বাজার সম্বন্ধে অর্থনীতিবিদ্গনের সংজ্ঞা</a:t>
            </a:r>
            <a:endParaRPr lang="en-US" sz="3600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6106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বাজারের শ্রেণিবিভাগঃ আয়তন,সময় এবং প্রতিযোগিতার ভিক্তিতে বাজারের শ্রেণি বিভাগ 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657600" y="838200"/>
            <a:ext cx="1447800" cy="609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বাজার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819400" y="1752600"/>
            <a:ext cx="22860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সময়ের ভিক্তিতে বাজার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791200" y="1447800"/>
            <a:ext cx="21336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প্রতিযোগিতার ভিক্তিতে বাজার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" y="1524000"/>
            <a:ext cx="2057400" cy="914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আয়তন বা পরিধির ভিক্তিতে বাজার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43200" y="2971800"/>
            <a:ext cx="243840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অতি স্বল্পকালীন বাজার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743200" y="3962400"/>
            <a:ext cx="24384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দীর্ঘকালীন বাজার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743200" y="4419600"/>
            <a:ext cx="24384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অতি দীর্ঘকালীন বাজার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743200" y="3505200"/>
            <a:ext cx="2438400" cy="381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স্বল্পকালীন বাজার</a:t>
            </a:r>
            <a:endParaRPr lang="en-US" dirty="0"/>
          </a:p>
        </p:txBody>
      </p:sp>
      <p:sp>
        <p:nvSpPr>
          <p:cNvPr id="16" name="Round Diagonal Corner Rectangle 15"/>
          <p:cNvSpPr/>
          <p:nvPr/>
        </p:nvSpPr>
        <p:spPr>
          <a:xfrm>
            <a:off x="5334000" y="3200400"/>
            <a:ext cx="1600200" cy="16002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FFFF00"/>
                </a:solidFill>
              </a:rPr>
              <a:t>পূর্ণ প্রতিযোগিতামূলক বাজার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7010400" y="3200400"/>
            <a:ext cx="1600200" cy="160020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FFFF00"/>
                </a:solidFill>
              </a:rPr>
              <a:t>অপূর্ণ প্রতিযোগিতামূলক বাজার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9" name="Snip Diagonal Corner Rectangle 18"/>
          <p:cNvSpPr/>
          <p:nvPr/>
        </p:nvSpPr>
        <p:spPr>
          <a:xfrm>
            <a:off x="685800" y="2590800"/>
            <a:ext cx="1752600" cy="609600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স্থানীয় বাজার</a:t>
            </a:r>
            <a:endParaRPr lang="en-US" dirty="0"/>
          </a:p>
        </p:txBody>
      </p:sp>
      <p:sp>
        <p:nvSpPr>
          <p:cNvPr id="20" name="Snip Diagonal Corner Rectangle 19"/>
          <p:cNvSpPr/>
          <p:nvPr/>
        </p:nvSpPr>
        <p:spPr>
          <a:xfrm>
            <a:off x="685800" y="3352800"/>
            <a:ext cx="1752600" cy="533400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জাতীয় বাজার</a:t>
            </a:r>
            <a:endParaRPr lang="en-US" dirty="0"/>
          </a:p>
        </p:txBody>
      </p:sp>
      <p:sp>
        <p:nvSpPr>
          <p:cNvPr id="21" name="Snip Diagonal Corner Rectangle 20"/>
          <p:cNvSpPr/>
          <p:nvPr/>
        </p:nvSpPr>
        <p:spPr>
          <a:xfrm>
            <a:off x="762000" y="4038600"/>
            <a:ext cx="1676400" cy="533400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আন্তর্জাতিক বাজার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590800" y="1143000"/>
            <a:ext cx="106680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3" idx="3"/>
          </p:cNvCxnSpPr>
          <p:nvPr/>
        </p:nvCxnSpPr>
        <p:spPr>
          <a:xfrm rot="10800000">
            <a:off x="5105400" y="1143000"/>
            <a:ext cx="6858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4191000" y="16002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38200" y="5181600"/>
            <a:ext cx="7391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228600" y="5715000"/>
            <a:ext cx="914400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dirty="0" smtClean="0">
                <a:solidFill>
                  <a:schemeClr val="tx1"/>
                </a:solidFill>
              </a:rPr>
              <a:t>একচেটিয়া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219200" y="5715000"/>
            <a:ext cx="1066800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400" dirty="0" smtClean="0">
                <a:solidFill>
                  <a:schemeClr val="tx1"/>
                </a:solidFill>
              </a:rPr>
              <a:t>ডুয়োপলি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438400" y="5715000"/>
            <a:ext cx="914400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dirty="0" smtClean="0">
                <a:solidFill>
                  <a:schemeClr val="tx1"/>
                </a:solidFill>
              </a:rPr>
              <a:t>অলিগোপলি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429000" y="5715000"/>
            <a:ext cx="1371600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dirty="0" smtClean="0">
                <a:solidFill>
                  <a:schemeClr val="tx1"/>
                </a:solidFill>
              </a:rPr>
              <a:t>একচেটিয়া প্রতিযোগিতা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876800" y="5715000"/>
            <a:ext cx="1219200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dirty="0" smtClean="0">
                <a:solidFill>
                  <a:schemeClr val="tx1"/>
                </a:solidFill>
              </a:rPr>
              <a:t>মনোপসনি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6172200" y="5715000"/>
            <a:ext cx="1219200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dirty="0" smtClean="0">
                <a:solidFill>
                  <a:schemeClr val="tx1"/>
                </a:solidFill>
              </a:rPr>
              <a:t>ডুয়োপসনি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467600" y="5715000"/>
            <a:ext cx="1447800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00" dirty="0" smtClean="0">
                <a:solidFill>
                  <a:schemeClr val="tx1"/>
                </a:solidFill>
              </a:rPr>
              <a:t>দ্বি-পাক্ষিক একচেটিয়া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-685006" y="3199606"/>
            <a:ext cx="2133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81000" y="2133600"/>
            <a:ext cx="228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81000" y="2895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81000" y="3581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81000" y="4267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172200" y="2895600"/>
            <a:ext cx="1676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6019800" y="3048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7734300" y="3009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6743700" y="2628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>
            <a:off x="3848100" y="2781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H="1">
            <a:off x="1600200" y="3810000"/>
            <a:ext cx="1844939" cy="161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514600" y="2895600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5400000">
            <a:off x="609600" y="5410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5400000">
            <a:off x="6630194" y="5409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5400000">
            <a:off x="5334794" y="5409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>
            <a:off x="1524794" y="5409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>
            <a:off x="2667794" y="5409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5400000">
            <a:off x="3860800" y="5427134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5400000">
            <a:off x="8001000" y="5410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5400000">
            <a:off x="7582694" y="49903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2514600" y="3200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2514600" y="4191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2514600" y="4724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2514600" y="3733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498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শিক্ষক পরিচিতি</vt:lpstr>
      <vt:lpstr>পাঠ পরিচিতি</vt:lpstr>
      <vt:lpstr>আজকের আলোচ্য বিষয় </vt:lpstr>
      <vt:lpstr>নিচের ছবিগুলো লক্ষ্য করি </vt:lpstr>
      <vt:lpstr>শিখণফল</vt:lpstr>
      <vt:lpstr> বাজার কি ?  </vt:lpstr>
      <vt:lpstr>বাজার সম্বন্ধে অর্থনীতিবিদ্গনের সংজ্ঞা</vt:lpstr>
      <vt:lpstr>Slide 9</vt:lpstr>
      <vt:lpstr>সাধারণ বহুনির্বাচনি প্রশ্ন (Simple MCQ)</vt:lpstr>
      <vt:lpstr>সাধারণ বহুনির্বাচনি প্রশ্ন (Simple MCQ)</vt:lpstr>
      <vt:lpstr>বহুপদি সমাপ্তিসূচক বহুনির্বাচনি প্রশ্ন (Multiple Completion MCQ)</vt:lpstr>
      <vt:lpstr>দলীয় কাজ</vt:lpstr>
      <vt:lpstr>সৃজনশীল প্রশ্ন(CQ)</vt:lpstr>
      <vt:lpstr>বাজার (MARKET)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ABTABUL ALAM</dc:creator>
  <cp:lastModifiedBy>ABTABUL ALAM</cp:lastModifiedBy>
  <cp:revision>67</cp:revision>
  <dcterms:created xsi:type="dcterms:W3CDTF">2006-08-16T00:00:00Z</dcterms:created>
  <dcterms:modified xsi:type="dcterms:W3CDTF">2020-07-28T13:36:48Z</dcterms:modified>
</cp:coreProperties>
</file>