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82" r:id="rId2"/>
    <p:sldId id="257" r:id="rId3"/>
    <p:sldId id="259" r:id="rId4"/>
    <p:sldId id="261" r:id="rId5"/>
    <p:sldId id="262" r:id="rId6"/>
    <p:sldId id="317" r:id="rId7"/>
    <p:sldId id="310" r:id="rId8"/>
    <p:sldId id="265" r:id="rId9"/>
    <p:sldId id="266" r:id="rId10"/>
    <p:sldId id="269" r:id="rId11"/>
    <p:sldId id="287" r:id="rId12"/>
    <p:sldId id="316" r:id="rId13"/>
    <p:sldId id="305" r:id="rId14"/>
    <p:sldId id="319" r:id="rId15"/>
    <p:sldId id="301" r:id="rId16"/>
    <p:sldId id="321" r:id="rId17"/>
    <p:sldId id="303" r:id="rId18"/>
    <p:sldId id="323" r:id="rId19"/>
    <p:sldId id="304" r:id="rId20"/>
    <p:sldId id="325" r:id="rId21"/>
    <p:sldId id="300" r:id="rId22"/>
    <p:sldId id="327" r:id="rId23"/>
    <p:sldId id="306" r:id="rId24"/>
    <p:sldId id="329" r:id="rId25"/>
    <p:sldId id="307" r:id="rId26"/>
    <p:sldId id="271" r:id="rId27"/>
    <p:sldId id="272" r:id="rId28"/>
    <p:sldId id="313" r:id="rId29"/>
    <p:sldId id="273" r:id="rId30"/>
    <p:sldId id="289" r:id="rId31"/>
    <p:sldId id="276" r:id="rId32"/>
    <p:sldId id="279" r:id="rId33"/>
    <p:sldId id="268" r:id="rId34"/>
    <p:sldId id="280" r:id="rId35"/>
    <p:sldId id="290" r:id="rId36"/>
    <p:sldId id="295" r:id="rId37"/>
    <p:sldId id="277" r:id="rId38"/>
    <p:sldId id="27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 varScale="1">
        <p:scale>
          <a:sx n="68" d="100"/>
          <a:sy n="68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2EBBA-692A-4617-8D77-022E45FBB64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300A-7ED4-420F-9172-4847C3847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98193100-stock-illustration-fresh-spring-background-with-gr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10820400" cy="6324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0400" y="320165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</a:p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-paper-2-vector-3059852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1143000" y="228600"/>
            <a:ext cx="9906000" cy="6324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381000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00" y="30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907" t="12500" r="33285" b="8333"/>
          <a:stretch/>
        </p:blipFill>
        <p:spPr>
          <a:xfrm>
            <a:off x="2286000" y="533400"/>
            <a:ext cx="7772400" cy="5791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050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BD0D1-20E5-4A90-B4B0-66189B70C4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7007B-3F67-42B4-A767-4AEC490A2F23}"/>
              </a:ext>
            </a:extLst>
          </p:cNvPr>
          <p:cNvSpPr txBox="1"/>
          <p:nvPr/>
        </p:nvSpPr>
        <p:spPr>
          <a:xfrm>
            <a:off x="1905000" y="1676400"/>
            <a:ext cx="8305800" cy="25853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FF00"/>
              </a:solidFill>
              <a:latin typeface="NikoshBAN"/>
            </a:endParaRPr>
          </a:p>
          <a:p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ফুল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গুলোর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নাম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/>
              </a:rPr>
              <a:t>জেনেনি</a:t>
            </a:r>
            <a:r>
              <a:rPr lang="en-US" sz="5400" b="1" dirty="0">
                <a:solidFill>
                  <a:srgbClr val="FFFF00"/>
                </a:solidFill>
                <a:latin typeface="NikoshBAN"/>
              </a:rPr>
              <a:t>।</a:t>
            </a:r>
          </a:p>
          <a:p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5714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FB054-1960-44C3-AEE9-F154F2A5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7391400" cy="5570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53728-845B-4D3D-859A-F1F05D468AF3}"/>
              </a:ext>
            </a:extLst>
          </p:cNvPr>
          <p:cNvSpPr txBox="1"/>
          <p:nvPr/>
        </p:nvSpPr>
        <p:spPr>
          <a:xfrm>
            <a:off x="4815839" y="6027003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গোলাপ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490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43E8B3-2777-437E-A1E3-2EF25D36FDBD}"/>
              </a:ext>
            </a:extLst>
          </p:cNvPr>
          <p:cNvSpPr txBox="1"/>
          <p:nvPr/>
        </p:nvSpPr>
        <p:spPr>
          <a:xfrm>
            <a:off x="4942449" y="5989489"/>
            <a:ext cx="230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শাপলা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8" name="Picture 6" descr="এবার শাপলা দিয়ে 'বিজয় ফুল' বানাবে ৪ ...">
            <a:extLst>
              <a:ext uri="{FF2B5EF4-FFF2-40B4-BE49-F238E27FC236}">
                <a16:creationId xmlns:a16="http://schemas.microsoft.com/office/drawing/2014/main" id="{F53BFD41-57EA-4D16-9746-0E4380F12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40219"/>
          <a:stretch/>
        </p:blipFill>
        <p:spPr bwMode="auto">
          <a:xfrm>
            <a:off x="2400299" y="685800"/>
            <a:ext cx="7391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4C12E-B924-45E5-9AC5-9CB9F000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2" y="304800"/>
            <a:ext cx="7318718" cy="559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52DAB-61B8-4CAC-8709-6206B2D7EA0A}"/>
              </a:ext>
            </a:extLst>
          </p:cNvPr>
          <p:cNvSpPr txBox="1"/>
          <p:nvPr/>
        </p:nvSpPr>
        <p:spPr>
          <a:xfrm>
            <a:off x="4986410" y="5903741"/>
            <a:ext cx="175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বেলি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830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E178F-1BA3-4DC4-96B2-224EA4538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66" y="247694"/>
            <a:ext cx="7910734" cy="5598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2820F7-B70F-4E3E-96FE-0C3B1B4AFB4E}"/>
              </a:ext>
            </a:extLst>
          </p:cNvPr>
          <p:cNvSpPr txBox="1"/>
          <p:nvPr/>
        </p:nvSpPr>
        <p:spPr>
          <a:xfrm>
            <a:off x="5005754" y="5874603"/>
            <a:ext cx="218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শিউলি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37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BB306-CE47-4B81-8412-962B38F6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3" y="463179"/>
            <a:ext cx="8423207" cy="4966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7AFCE-7F80-4E9C-A736-E4FBB2CC3AC2}"/>
              </a:ext>
            </a:extLst>
          </p:cNvPr>
          <p:cNvSpPr txBox="1"/>
          <p:nvPr/>
        </p:nvSpPr>
        <p:spPr>
          <a:xfrm>
            <a:off x="5173891" y="5563824"/>
            <a:ext cx="195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শিমুল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617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C0A446-3854-4103-8803-BF14E1F11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21" y="228600"/>
            <a:ext cx="5029201" cy="49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14F13-3DED-4D48-ADE4-3D6E22597E6C}"/>
              </a:ext>
            </a:extLst>
          </p:cNvPr>
          <p:cNvSpPr txBox="1"/>
          <p:nvPr/>
        </p:nvSpPr>
        <p:spPr>
          <a:xfrm>
            <a:off x="4668304" y="5410200"/>
            <a:ext cx="320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রজনীগন্ধা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343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0A14C-2080-4857-A00D-FC632B4DB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9117"/>
            <a:ext cx="8458200" cy="5463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E5060-3150-4324-8B21-BF7B7B915C17}"/>
              </a:ext>
            </a:extLst>
          </p:cNvPr>
          <p:cNvSpPr txBox="1"/>
          <p:nvPr/>
        </p:nvSpPr>
        <p:spPr>
          <a:xfrm>
            <a:off x="4391172" y="5712656"/>
            <a:ext cx="348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হাসনাহেনা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776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228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886201"/>
            <a:ext cx="7086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সোহেল রানা</a:t>
            </a:r>
          </a:p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BD" sz="4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বগাছড়ি পুনর্বাসন সপ্রাবি</a:t>
            </a:r>
          </a:p>
          <a:p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নানিয়ারচর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রাঙ্গামাটি </a:t>
            </a:r>
            <a:r>
              <a:rPr lang="bn-BD" sz="2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8246.JPG"/>
          <p:cNvPicPr>
            <a:picLocks noChangeAspect="1"/>
          </p:cNvPicPr>
          <p:nvPr/>
        </p:nvPicPr>
        <p:blipFill>
          <a:blip r:embed="rId2" cstate="print"/>
          <a:srcRect l="25833" r="14167"/>
          <a:stretch>
            <a:fillRect/>
          </a:stretch>
        </p:blipFill>
        <p:spPr>
          <a:xfrm>
            <a:off x="4191000" y="1066801"/>
            <a:ext cx="3276600" cy="2709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3E50D1-1711-474A-8019-D9049645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0759"/>
            <a:ext cx="8534400" cy="5463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C4279B-2456-48A2-8AC8-A09322C82B2F}"/>
              </a:ext>
            </a:extLst>
          </p:cNvPr>
          <p:cNvSpPr txBox="1"/>
          <p:nvPr/>
        </p:nvSpPr>
        <p:spPr>
          <a:xfrm>
            <a:off x="4834595" y="5794298"/>
            <a:ext cx="2522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কামিনী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366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D5FE2-E67E-4A15-8F60-AE25630A0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399"/>
            <a:ext cx="7162800" cy="579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B7FEE-777F-4055-BA2D-561D0641816E}"/>
              </a:ext>
            </a:extLst>
          </p:cNvPr>
          <p:cNvSpPr txBox="1"/>
          <p:nvPr/>
        </p:nvSpPr>
        <p:spPr>
          <a:xfrm>
            <a:off x="4428978" y="5950803"/>
            <a:ext cx="333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দোলনচাঁপা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528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B4CC0B-45A5-49FC-BEBA-FA5A69889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4702" r="14369"/>
          <a:stretch/>
        </p:blipFill>
        <p:spPr>
          <a:xfrm>
            <a:off x="2057400" y="228600"/>
            <a:ext cx="7924800" cy="5219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484BC-926F-4347-94C6-FCDE15BE8D5B}"/>
              </a:ext>
            </a:extLst>
          </p:cNvPr>
          <p:cNvSpPr txBox="1"/>
          <p:nvPr/>
        </p:nvSpPr>
        <p:spPr>
          <a:xfrm>
            <a:off x="4952999" y="5449088"/>
            <a:ext cx="213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পলাশ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821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্রিয় | ইন্টারনেট লাইফ">
            <a:extLst>
              <a:ext uri="{FF2B5EF4-FFF2-40B4-BE49-F238E27FC236}">
                <a16:creationId xmlns:a16="http://schemas.microsoft.com/office/drawing/2014/main" id="{043E3340-A1E1-4DC6-93AC-3FBF7CA3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58" y="329845"/>
            <a:ext cx="8534400" cy="54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C512E-C180-4AD6-A006-5635D0451B8B}"/>
              </a:ext>
            </a:extLst>
          </p:cNvPr>
          <p:cNvSpPr txBox="1"/>
          <p:nvPr/>
        </p:nvSpPr>
        <p:spPr>
          <a:xfrm>
            <a:off x="4738467" y="5768326"/>
            <a:ext cx="271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কৃষ্ণচূড়া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443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99BFAB-4733-48A7-9164-B29800E3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87" y="349775"/>
            <a:ext cx="8855613" cy="5438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2176E7-7066-490F-97EF-B822B1EF3483}"/>
              </a:ext>
            </a:extLst>
          </p:cNvPr>
          <p:cNvSpPr txBox="1"/>
          <p:nvPr/>
        </p:nvSpPr>
        <p:spPr>
          <a:xfrm>
            <a:off x="4682196" y="5788255"/>
            <a:ext cx="282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কাশফুল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232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5653A-067A-4967-83A7-EA42BF46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3412"/>
            <a:ext cx="7620000" cy="5495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00F266-26CC-4A87-A437-C8F9E8C0CCDB}"/>
              </a:ext>
            </a:extLst>
          </p:cNvPr>
          <p:cNvSpPr txBox="1"/>
          <p:nvPr/>
        </p:nvSpPr>
        <p:spPr>
          <a:xfrm>
            <a:off x="5132363" y="5895609"/>
            <a:ext cx="192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টগর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648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-happy-kids-reading-a-book-vector-21570709.jpg"/>
          <p:cNvPicPr>
            <a:picLocks noChangeAspect="1"/>
          </p:cNvPicPr>
          <p:nvPr/>
        </p:nvPicPr>
        <p:blipFill>
          <a:blip r:embed="rId2"/>
          <a:srcRect b="10667"/>
          <a:stretch>
            <a:fillRect/>
          </a:stretch>
        </p:blipFill>
        <p:spPr>
          <a:xfrm>
            <a:off x="838200" y="990600"/>
            <a:ext cx="10515601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2971800" y="304801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 / জোড়ায় কাজ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97123"/>
              </p:ext>
            </p:extLst>
          </p:nvPr>
        </p:nvGraphicFramePr>
        <p:xfrm>
          <a:off x="1524000" y="1828800"/>
          <a:ext cx="9144000" cy="455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দোয়েল</a:t>
                      </a:r>
                      <a:endParaRPr lang="en-US" sz="4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টিয়ে</a:t>
                      </a:r>
                      <a:endParaRPr lang="en-US" sz="4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48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ময়না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00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শিক্ষকের</a:t>
                      </a:r>
                      <a:r>
                        <a:rPr lang="bn-BD" sz="44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সহায়তায় গল্পটি পড়বে।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2971800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 থেকে যুক্তবর্ণ গুলো খুঁজে বের করে খাতায় লিখ।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9718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 থেকে ফুলের নাম গুলো খাতায় লিখ।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0" y="601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A9A15-E324-45E5-996B-893457C152C8}"/>
              </a:ext>
            </a:extLst>
          </p:cNvPr>
          <p:cNvSpPr/>
          <p:nvPr/>
        </p:nvSpPr>
        <p:spPr>
          <a:xfrm>
            <a:off x="3200400" y="76200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 / জোড়ায় কাজ</a:t>
            </a:r>
            <a:endParaRPr lang="en-US"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g-male-teacher-lesson-blackboard-classroom_9026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1423988"/>
            <a:ext cx="11029071" cy="5434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8959" y="646146"/>
            <a:ext cx="685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 গুলো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2510" y="2269586"/>
            <a:ext cx="666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সুন্দর,কৃষ্ণচূড়া,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বিভিন্ন,কিন্তু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2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g-male-teacher-lesson-blackboard-classroom_9026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10515600" cy="543401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2133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যুক্তবর্ণ গুলো ভেঙ্গে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726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der-template-with-kids-at-playground-vector-18012086 (1).jpg"/>
          <p:cNvPicPr>
            <a:picLocks noChangeAspect="1"/>
          </p:cNvPicPr>
          <p:nvPr/>
        </p:nvPicPr>
        <p:blipFill>
          <a:blip r:embed="rId2"/>
          <a:srcRect b="11268"/>
          <a:stretch>
            <a:fillRect/>
          </a:stretch>
        </p:blipFill>
        <p:spPr>
          <a:xfrm>
            <a:off x="1524000" y="1066800"/>
            <a:ext cx="91440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797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পাঠ পরিচিতি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8288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শ্রেণিঃদ্বিতীয় 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00" y="15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65" y="-9963"/>
            <a:ext cx="11993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09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8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সুগন্ধ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1920" y="381000"/>
            <a:ext cx="83234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ন্ধ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599" y="381000"/>
            <a:ext cx="99059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4287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সুন্দর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406664"/>
            <a:ext cx="838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NikoshBAN"/>
              </a:rPr>
              <a:t> ন্দ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1406664"/>
            <a:ext cx="990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ন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239726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কৃষ্ণচূড়া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2397264"/>
            <a:ext cx="838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ষ্ণ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2397264"/>
            <a:ext cx="9906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34671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বিভিন্ন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3445014"/>
            <a:ext cx="838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ন্ন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598" y="3425086"/>
            <a:ext cx="9906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ন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45148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কিন্তু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7350" y="4416564"/>
            <a:ext cx="8382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ন্ত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598" y="4416564"/>
            <a:ext cx="9906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ন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F64FF-C3BE-471F-9EDA-6E2CED08FE65}"/>
              </a:ext>
            </a:extLst>
          </p:cNvPr>
          <p:cNvSpPr txBox="1"/>
          <p:nvPr/>
        </p:nvSpPr>
        <p:spPr>
          <a:xfrm>
            <a:off x="8686800" y="358914"/>
            <a:ext cx="93550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  <a:latin typeface="NikoshB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ধ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ECA8C-0052-49BF-BE59-61E6FC512754}"/>
              </a:ext>
            </a:extLst>
          </p:cNvPr>
          <p:cNvSpPr txBox="1"/>
          <p:nvPr/>
        </p:nvSpPr>
        <p:spPr>
          <a:xfrm>
            <a:off x="8686801" y="1406664"/>
            <a:ext cx="9355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দ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DCFB7-885C-4564-8B2A-A54BE9CB8FF2}"/>
              </a:ext>
            </a:extLst>
          </p:cNvPr>
          <p:cNvSpPr txBox="1"/>
          <p:nvPr/>
        </p:nvSpPr>
        <p:spPr>
          <a:xfrm>
            <a:off x="8686800" y="2397264"/>
            <a:ext cx="9355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ণ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A4F984-F163-41A9-80C2-2728EEED40C7}"/>
              </a:ext>
            </a:extLst>
          </p:cNvPr>
          <p:cNvSpPr txBox="1"/>
          <p:nvPr/>
        </p:nvSpPr>
        <p:spPr>
          <a:xfrm>
            <a:off x="8686800" y="3425086"/>
            <a:ext cx="9355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ন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BFC897-84D8-48E3-83C2-0FB242EE60AC}"/>
              </a:ext>
            </a:extLst>
          </p:cNvPr>
          <p:cNvSpPr txBox="1"/>
          <p:nvPr/>
        </p:nvSpPr>
        <p:spPr>
          <a:xfrm>
            <a:off x="8686800" y="4416564"/>
            <a:ext cx="93344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ত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7E1F4-71F1-4EAD-8936-17277FBBD90A}"/>
              </a:ext>
            </a:extLst>
          </p:cNvPr>
          <p:cNvSpPr txBox="1"/>
          <p:nvPr/>
        </p:nvSpPr>
        <p:spPr>
          <a:xfrm>
            <a:off x="3124200" y="556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/>
              </a:rPr>
              <a:t>মিষ্টি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A14EB-2AB3-47D8-8D4A-D6C37A6E68A6}"/>
              </a:ext>
            </a:extLst>
          </p:cNvPr>
          <p:cNvSpPr txBox="1"/>
          <p:nvPr/>
        </p:nvSpPr>
        <p:spPr>
          <a:xfrm>
            <a:off x="5467350" y="5562600"/>
            <a:ext cx="838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NikoshBAN"/>
              </a:rPr>
              <a:t>ষ্ট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DE6B4-D093-464E-B1BD-83492D59BCA5}"/>
              </a:ext>
            </a:extLst>
          </p:cNvPr>
          <p:cNvSpPr txBox="1"/>
          <p:nvPr/>
        </p:nvSpPr>
        <p:spPr>
          <a:xfrm>
            <a:off x="7467598" y="5581650"/>
            <a:ext cx="9906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NikoshBAN"/>
              </a:rPr>
              <a:t>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1416F-B06B-4D7A-A1CB-A5E120313D0F}"/>
              </a:ext>
            </a:extLst>
          </p:cNvPr>
          <p:cNvSpPr txBox="1"/>
          <p:nvPr/>
        </p:nvSpPr>
        <p:spPr>
          <a:xfrm>
            <a:off x="8686800" y="5600700"/>
            <a:ext cx="93344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/>
              </a:rPr>
              <a:t> ট</a:t>
            </a:r>
          </a:p>
        </p:txBody>
      </p:sp>
    </p:spTree>
    <p:extLst>
      <p:ext uri="{BB962C8B-B14F-4D97-AF65-F5344CB8AC3E}">
        <p14:creationId xmlns:p14="http://schemas.microsoft.com/office/powerpoint/2010/main" val="6620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4" grpId="0" animBg="1"/>
      <p:bldP spid="16" grpId="0" animBg="1"/>
      <p:bldP spid="18" grpId="0"/>
      <p:bldP spid="20" grpId="0" animBg="1"/>
      <p:bldP spid="22" grpId="0" animBg="1"/>
      <p:bldP spid="23" grpId="0"/>
      <p:bldP spid="25" grpId="0" animBg="1"/>
      <p:bldP spid="27" grpId="0" animBg="1"/>
      <p:bldP spid="28" grpId="0"/>
      <p:bldP spid="30" grpId="0" animBg="1"/>
      <p:bldP spid="32" grpId="0" animBg="1"/>
      <p:bldP spid="4" grpId="0" animBg="1"/>
      <p:bldP spid="6" grpId="0" animBg="1"/>
      <p:bldP spid="17" grpId="0" animBg="1"/>
      <p:bldP spid="33" grpId="0" animBg="1"/>
      <p:bldP spid="34" grpId="0" animBg="1"/>
      <p:bldP spid="3" grpId="0"/>
      <p:bldP spid="10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53973-illustration-of-cartoon-school-children-with-book-isola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32" y="533400"/>
            <a:ext cx="9192768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2667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পাঠ্যাংশ থেকে প্রশ্ন যাচাই।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65407505-stock-illustration-crowd-children-cartoon-with-chalk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1430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2438401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প্রশ্ন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2600" y="228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480370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১।গোলাপ ও জবার রং দেখতে কেমন?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২।কোন কোন ফুলের রং সাদা?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৩।আমাদের জাতীয় ফুলের নাম কী?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।কোন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00" y="6172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90696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</a:rPr>
              <a:t>  </a:t>
            </a:r>
            <a:r>
              <a:rPr lang="en-US" sz="6000" u="sng" dirty="0" err="1">
                <a:solidFill>
                  <a:srgbClr val="FF0000"/>
                </a:solidFill>
                <a:latin typeface="NikoshBAN"/>
              </a:rPr>
              <a:t>প্রশ্ন</a:t>
            </a:r>
            <a:endParaRPr lang="en-US" sz="6000" u="sng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y-girl-by-wooden-board_1308-28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10287000" cy="464819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5800" y="2286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74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FFDDE24B-430C-44EB-ADE6-D56B5D29BB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93EA6-F92B-48E6-B31F-9243FDBF544B}"/>
              </a:ext>
            </a:extLst>
          </p:cNvPr>
          <p:cNvSpPr txBox="1"/>
          <p:nvPr/>
        </p:nvSpPr>
        <p:spPr>
          <a:xfrm>
            <a:off x="1371600" y="2583359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বলতো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আজ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আমরা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/>
              </a:rPr>
              <a:t>শিখলাম</a:t>
            </a:r>
            <a:r>
              <a:rPr lang="en-US" sz="4800" b="1" dirty="0">
                <a:solidFill>
                  <a:srgbClr val="00206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49218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06DCD3D4-04A5-48A5-BCB0-80B887D10C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AED28-CF8C-46D6-9BC1-76652A5F2515}"/>
              </a:ext>
            </a:extLst>
          </p:cNvPr>
          <p:cNvSpPr txBox="1"/>
          <p:nvPr/>
        </p:nvSpPr>
        <p:spPr>
          <a:xfrm>
            <a:off x="2110157" y="2743200"/>
            <a:ext cx="8004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/>
              </a:rPr>
              <a:t>        </a:t>
            </a:r>
            <a:r>
              <a:rPr lang="en-US" sz="6600" b="1" dirty="0" err="1">
                <a:solidFill>
                  <a:srgbClr val="FF0000"/>
                </a:solidFill>
                <a:latin typeface="NikoshBAN"/>
              </a:rPr>
              <a:t>সুগন্ধ</a:t>
            </a:r>
            <a:r>
              <a:rPr lang="en-US" sz="6600" b="1" dirty="0">
                <a:solidFill>
                  <a:srgbClr val="FF0000"/>
                </a:solidFill>
                <a:latin typeface="NikoshBAN"/>
              </a:rPr>
              <a:t> --- </a:t>
            </a:r>
            <a:r>
              <a:rPr lang="en-US" sz="6600" b="1" dirty="0" err="1">
                <a:solidFill>
                  <a:srgbClr val="002060"/>
                </a:solidFill>
                <a:latin typeface="NikoshBAN"/>
              </a:rPr>
              <a:t>সুবাস</a:t>
            </a:r>
            <a:endParaRPr lang="en-US" sz="6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F9159-74B4-453D-989D-1F48A3748E7B}"/>
              </a:ext>
            </a:extLst>
          </p:cNvPr>
          <p:cNvSpPr txBox="1"/>
          <p:nvPr/>
        </p:nvSpPr>
        <p:spPr>
          <a:xfrm>
            <a:off x="3742011" y="1336435"/>
            <a:ext cx="4431322" cy="72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305744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8915400" cy="50292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0" y="647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0A726-A8A0-42FA-B9DE-2A52176F624A}"/>
              </a:ext>
            </a:extLst>
          </p:cNvPr>
          <p:cNvSpPr txBox="1"/>
          <p:nvPr/>
        </p:nvSpPr>
        <p:spPr>
          <a:xfrm>
            <a:off x="4267200" y="60215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বাড়ির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4EDC5-ECAB-4283-8C9A-8EC340541056}"/>
              </a:ext>
            </a:extLst>
          </p:cNvPr>
          <p:cNvSpPr txBox="1"/>
          <p:nvPr/>
        </p:nvSpPr>
        <p:spPr>
          <a:xfrm>
            <a:off x="1752600" y="1676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তোমার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প্রিয়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সম্পর্কে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৫টি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বাক্য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/>
              </a:rPr>
              <a:t>লেখ</a:t>
            </a:r>
            <a:r>
              <a:rPr lang="en-US" sz="4000" b="1" dirty="0">
                <a:solidFill>
                  <a:srgbClr val="FF0000"/>
                </a:solidFill>
                <a:latin typeface="NikoshBAN"/>
              </a:rPr>
              <a:t>।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-set-of-children-playground-vector-9732908.jpg"/>
          <p:cNvPicPr>
            <a:picLocks noChangeAspect="1"/>
          </p:cNvPicPr>
          <p:nvPr/>
        </p:nvPicPr>
        <p:blipFill>
          <a:blip r:embed="rId2"/>
          <a:srcRect b="7981"/>
          <a:stretch>
            <a:fillRect/>
          </a:stretch>
        </p:blipFill>
        <p:spPr>
          <a:xfrm>
            <a:off x="1219200" y="457200"/>
            <a:ext cx="9525000" cy="5943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62400" y="32766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6400" y="30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sohel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s-with-board-blank-sign-jungle_43633-1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89916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559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4343401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নানা রঙের ফুলফল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228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876485"/>
            <a:ext cx="1005840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endParaRPr lang="en-US" sz="3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১.৩.৩-প্রশ্ন শুনে বুঝতে পারবে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৩.২.১-পরিচিত ফুল সম্পর্কে শুনে বুঝতে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২.৬.১-পরিচিত ফুল সম্পর্কে বনর্ণা করতে পারবে।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২.৪.১- পরিচিত ফুল সম্পর্কে লিখতে পারবে। </a:t>
            </a:r>
          </a:p>
          <a:p>
            <a:r>
              <a:rPr lang="bn-BD" sz="3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১.৪.১- যুক্তব্যঞ্জন ভেঙ্গে লিখতে পারবে।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1" y="-1061333"/>
            <a:ext cx="4067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406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38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2A87F-A096-4688-B75E-819090695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9906000" cy="57912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C656DA-AB50-45EC-BEB0-35975A17AEC1}"/>
              </a:ext>
            </a:extLst>
          </p:cNvPr>
          <p:cNvSpPr/>
          <p:nvPr/>
        </p:nvSpPr>
        <p:spPr>
          <a:xfrm>
            <a:off x="1600200" y="2209800"/>
            <a:ext cx="6292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/>
              </a:rPr>
              <a:t>কিছু</a:t>
            </a:r>
            <a:r>
              <a:rPr lang="en-US"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/>
              </a:rPr>
              <a:t>ছবি</a:t>
            </a:r>
            <a:r>
              <a:rPr lang="en-US"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/>
              </a:rPr>
              <a:t>দেখে</a:t>
            </a:r>
            <a:r>
              <a:rPr lang="en-US"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/>
              </a:rPr>
              <a:t>আসি</a:t>
            </a:r>
            <a:r>
              <a:rPr lang="en-US" sz="4800" b="1" dirty="0">
                <a:solidFill>
                  <a:srgbClr val="FF0000"/>
                </a:solidFill>
                <a:latin typeface="NikoshBAN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887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D5FE2-E67E-4A15-8F60-AE25630A0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65925"/>
            <a:ext cx="1800665" cy="218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4CC0B-45A5-49FC-BEBA-FA5A69889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4702" r="14369"/>
          <a:stretch/>
        </p:blipFill>
        <p:spPr>
          <a:xfrm>
            <a:off x="6081635" y="65924"/>
            <a:ext cx="1800664" cy="2184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59919-7AFC-4738-B597-0BD83AE17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34" y="65923"/>
            <a:ext cx="1800664" cy="218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D8AA67-3CB8-4236-8375-80C3A0434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34" y="65924"/>
            <a:ext cx="1800665" cy="2184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BDC4C-A075-41A2-B2C3-CD09084AB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64" y="65924"/>
            <a:ext cx="1800664" cy="2184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353FAE-EE90-45EF-9F74-D688D2A7E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0" y="4517507"/>
            <a:ext cx="1800664" cy="2214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0B1744-131B-472A-9498-D268B731D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34" y="4497508"/>
            <a:ext cx="1800664" cy="21849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72EFF7-8558-4022-88B6-9FB90546AD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60" y="4487169"/>
            <a:ext cx="1824116" cy="2304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19A739-76C9-42D3-9FA3-AD450ECFAD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38" y="4503438"/>
            <a:ext cx="1800664" cy="22649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1362BD-982F-4FBA-8355-8A6DEEE01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35" y="4517507"/>
            <a:ext cx="1843439" cy="2264903"/>
          </a:xfrm>
          <a:prstGeom prst="rect">
            <a:avLst/>
          </a:prstGeom>
        </p:spPr>
      </p:pic>
      <p:pic>
        <p:nvPicPr>
          <p:cNvPr id="2050" name="Picture 2" descr="SL-82 কৃষ্ণচূড়া ইংরেজি নাম: Flame Tree ...">
            <a:extLst>
              <a:ext uri="{FF2B5EF4-FFF2-40B4-BE49-F238E27FC236}">
                <a16:creationId xmlns:a16="http://schemas.microsoft.com/office/drawing/2014/main" id="{749B26AA-6C28-4A04-AC0D-9869C0FD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22" y="76923"/>
            <a:ext cx="1829386" cy="21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গোলাপ - উইকিপিডিয়া">
            <a:extLst>
              <a:ext uri="{FF2B5EF4-FFF2-40B4-BE49-F238E27FC236}">
                <a16:creationId xmlns:a16="http://schemas.microsoft.com/office/drawing/2014/main" id="{0D221796-937F-457B-AC4F-F2C09C2C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6269" y="4531574"/>
            <a:ext cx="1843439" cy="22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এবার শাপলা দিয়ে 'বিজয় ফুল' বানাবে ৪ ...">
            <a:extLst>
              <a:ext uri="{FF2B5EF4-FFF2-40B4-BE49-F238E27FC236}">
                <a16:creationId xmlns:a16="http://schemas.microsoft.com/office/drawing/2014/main" id="{EBB3B46C-3811-4EAC-A480-8F7D0D182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40219"/>
          <a:stretch/>
        </p:blipFill>
        <p:spPr bwMode="auto">
          <a:xfrm>
            <a:off x="4693920" y="2352186"/>
            <a:ext cx="2110155" cy="20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-male-teacher-lesson-blackboard-classroom_9026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95388"/>
            <a:ext cx="10286999" cy="5205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457201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পাঠের পাঠ্যাংশ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674203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নানা রকম ফুল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o-man-with-a-poster-pop-art-M47XKE.jpg"/>
          <p:cNvPicPr>
            <a:picLocks noChangeAspect="1"/>
          </p:cNvPicPr>
          <p:nvPr/>
        </p:nvPicPr>
        <p:blipFill>
          <a:blip r:embed="rId2"/>
          <a:srcRect b="7059"/>
          <a:stretch>
            <a:fillRect/>
          </a:stretch>
        </p:blipFill>
        <p:spPr>
          <a:xfrm>
            <a:off x="838201" y="381000"/>
            <a:ext cx="105156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1794808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/>
                <a:cs typeface="NikoshBAN" pitchFamily="2" charset="0"/>
              </a:rPr>
              <a:t>পাঠ্যপুস্তকের</a:t>
            </a:r>
            <a:r>
              <a:rPr lang="en-US" sz="4000" b="1" dirty="0">
                <a:latin typeface="NikoshBAN"/>
                <a:cs typeface="NikoshBAN" pitchFamily="2" charset="0"/>
              </a:rPr>
              <a:t> ২৮নং </a:t>
            </a:r>
            <a:r>
              <a:rPr lang="en-US" sz="4000" b="1" dirty="0" err="1">
                <a:latin typeface="NikoshBAN"/>
                <a:cs typeface="NikoshBAN" pitchFamily="2" charset="0"/>
              </a:rPr>
              <a:t>পৃষ্ঠা</a:t>
            </a:r>
            <a:r>
              <a:rPr lang="en-US" sz="4000" b="1" dirty="0"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latin typeface="NikoshBAN"/>
                <a:cs typeface="NikoshBAN" pitchFamily="2" charset="0"/>
              </a:rPr>
              <a:t>খোল</a:t>
            </a:r>
            <a:r>
              <a:rPr lang="en-US" sz="3200" b="1" dirty="0">
                <a:latin typeface="NikoshBAN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302</Words>
  <Application>Microsoft Office PowerPoint</Application>
  <PresentationFormat>Widescreen</PresentationFormat>
  <Paragraphs>112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Popular</dc:creator>
  <cp:lastModifiedBy>sohel rana</cp:lastModifiedBy>
  <cp:revision>293</cp:revision>
  <dcterms:created xsi:type="dcterms:W3CDTF">2006-08-16T00:00:00Z</dcterms:created>
  <dcterms:modified xsi:type="dcterms:W3CDTF">2020-07-29T06:45:16Z</dcterms:modified>
</cp:coreProperties>
</file>