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60" r:id="rId3"/>
    <p:sldId id="258" r:id="rId4"/>
    <p:sldId id="259" r:id="rId5"/>
    <p:sldId id="261" r:id="rId6"/>
    <p:sldId id="270" r:id="rId7"/>
    <p:sldId id="262" r:id="rId8"/>
    <p:sldId id="263" r:id="rId9"/>
    <p:sldId id="264" r:id="rId10"/>
    <p:sldId id="267" r:id="rId11"/>
    <p:sldId id="268" r:id="rId12"/>
    <p:sldId id="269" r:id="rId13"/>
    <p:sldId id="272" r:id="rId14"/>
    <p:sldId id="271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228600"/>
            <a:ext cx="8382000" cy="5867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1" name="Picture 3" descr="C:\Users\PTI\Desktop\Aiynun\Picture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981200"/>
            <a:ext cx="7696200" cy="42672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762000" y="685800"/>
            <a:ext cx="7467600" cy="990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সবাইকে শুভেচ্ছা  ও  আভিনন্দন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4800600"/>
            <a:ext cx="304800" cy="762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8200" y="4495800"/>
            <a:ext cx="381000" cy="1066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86200" y="2590800"/>
            <a:ext cx="381000" cy="2971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05200" y="2819400"/>
            <a:ext cx="381000" cy="2743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29200" y="1828800"/>
            <a:ext cx="381000" cy="37338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43200" y="3276600"/>
            <a:ext cx="381000" cy="2286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2057400"/>
            <a:ext cx="381000" cy="3505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267200" y="2362200"/>
            <a:ext cx="381000" cy="3200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124200" y="3048000"/>
            <a:ext cx="381000" cy="2514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62200" y="3505200"/>
            <a:ext cx="381000" cy="2057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219200" y="4191000"/>
            <a:ext cx="381000" cy="1371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20000" y="0"/>
            <a:ext cx="304800" cy="55626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81200" y="3733800"/>
            <a:ext cx="381000" cy="18288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00200" y="3962400"/>
            <a:ext cx="381000" cy="1600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239000" y="304800"/>
            <a:ext cx="381000" cy="5257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934200" y="533400"/>
            <a:ext cx="381000" cy="5029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553200" y="838200"/>
            <a:ext cx="381000" cy="472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172200" y="1143000"/>
            <a:ext cx="381000" cy="441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791200" y="1371600"/>
            <a:ext cx="381000" cy="41910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410200" y="1600200"/>
            <a:ext cx="381000" cy="3962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381000" y="5715000"/>
            <a:ext cx="7848600" cy="369332"/>
            <a:chOff x="381000" y="5562600"/>
            <a:chExt cx="7848600" cy="369332"/>
          </a:xfrm>
        </p:grpSpPr>
        <p:sp>
          <p:nvSpPr>
            <p:cNvPr id="25" name="TextBox 24"/>
            <p:cNvSpPr txBox="1"/>
            <p:nvPr/>
          </p:nvSpPr>
          <p:spPr>
            <a:xfrm>
              <a:off x="381000" y="55626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১ম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905000" y="55626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৫ম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524000" y="55626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৪র্থ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143000" y="55626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৩য়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62000" y="55626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২য়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191000" y="55626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১১শ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810000" y="55626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১০ম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429000" y="55626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৯ম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048000" y="55626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৮ম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667000" y="55626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৭ম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286000" y="55626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৬ষ্ঠ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791200" y="55626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১৫শ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334000" y="55626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১৪শ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953000" y="55626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১৩শ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572000" y="55626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১২শ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315200" y="55626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১৯শ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934200" y="55626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১৮শ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172200" y="55626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১৬শ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553200" y="55626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১৭শ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696200" y="55626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২০শ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0" y="289560"/>
          <a:ext cx="3657600" cy="6492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/>
                <a:gridCol w="1828800"/>
              </a:tblGrid>
              <a:tr h="380999">
                <a:tc>
                  <a:txBody>
                    <a:bodyPr/>
                    <a:lstStyle/>
                    <a:p>
                      <a:pPr algn="ctr"/>
                      <a:r>
                        <a:rPr lang="bn-BD" sz="2000" dirty="0" smtClean="0">
                          <a:latin typeface="NikoshBAN" pitchFamily="2" charset="0"/>
                          <a:cs typeface="NikoshBAN" pitchFamily="2" charset="0"/>
                        </a:rPr>
                        <a:t>নাম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নম্বর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289559">
                <a:tc>
                  <a:txBody>
                    <a:bodyPr/>
                    <a:lstStyle/>
                    <a:p>
                      <a:pPr algn="ctr"/>
                      <a:r>
                        <a:rPr lang="bn-BD" sz="1400" dirty="0" smtClean="0">
                          <a:latin typeface="NikoshBAN" pitchFamily="2" charset="0"/>
                          <a:cs typeface="NikoshBAN" pitchFamily="2" charset="0"/>
                        </a:rPr>
                        <a:t>এশা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400" dirty="0" smtClean="0">
                          <a:latin typeface="NikoshBAN" pitchFamily="2" charset="0"/>
                          <a:cs typeface="NikoshBAN" pitchFamily="2" charset="0"/>
                        </a:rPr>
                        <a:t>৯৮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290931">
                <a:tc>
                  <a:txBody>
                    <a:bodyPr/>
                    <a:lstStyle/>
                    <a:p>
                      <a:pPr algn="ctr"/>
                      <a:r>
                        <a:rPr lang="bn-BD" sz="1400" dirty="0" smtClean="0">
                          <a:latin typeface="NikoshBAN" pitchFamily="2" charset="0"/>
                          <a:cs typeface="NikoshBAN" pitchFamily="2" charset="0"/>
                        </a:rPr>
                        <a:t>শিমু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400" dirty="0" smtClean="0">
                          <a:latin typeface="NikoshBAN" pitchFamily="2" charset="0"/>
                          <a:cs typeface="NikoshBAN" pitchFamily="2" charset="0"/>
                        </a:rPr>
                        <a:t>৯৬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290931">
                <a:tc>
                  <a:txBody>
                    <a:bodyPr/>
                    <a:lstStyle/>
                    <a:p>
                      <a:pPr algn="ctr"/>
                      <a:r>
                        <a:rPr lang="bn-BD" sz="1400" dirty="0" smtClean="0">
                          <a:latin typeface="NikoshBAN" pitchFamily="2" charset="0"/>
                          <a:cs typeface="NikoshBAN" pitchFamily="2" charset="0"/>
                        </a:rPr>
                        <a:t>ইমন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400" dirty="0" smtClean="0">
                          <a:latin typeface="NikoshBAN" pitchFamily="2" charset="0"/>
                          <a:cs typeface="NikoshBAN" pitchFamily="2" charset="0"/>
                        </a:rPr>
                        <a:t>৯৫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290931">
                <a:tc>
                  <a:txBody>
                    <a:bodyPr/>
                    <a:lstStyle/>
                    <a:p>
                      <a:pPr algn="ctr"/>
                      <a:r>
                        <a:rPr lang="bn-BD" sz="1400" dirty="0" smtClean="0">
                          <a:latin typeface="NikoshBAN" pitchFamily="2" charset="0"/>
                          <a:cs typeface="NikoshBAN" pitchFamily="2" charset="0"/>
                        </a:rPr>
                        <a:t>তপন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400" dirty="0" smtClean="0">
                          <a:latin typeface="NikoshBAN" pitchFamily="2" charset="0"/>
                          <a:cs typeface="NikoshBAN" pitchFamily="2" charset="0"/>
                        </a:rPr>
                        <a:t>৯২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290931">
                <a:tc>
                  <a:txBody>
                    <a:bodyPr/>
                    <a:lstStyle/>
                    <a:p>
                      <a:pPr algn="ctr"/>
                      <a:r>
                        <a:rPr lang="bn-BD" sz="1400" dirty="0" smtClean="0">
                          <a:latin typeface="NikoshBAN" pitchFamily="2" charset="0"/>
                          <a:cs typeface="NikoshBAN" pitchFamily="2" charset="0"/>
                        </a:rPr>
                        <a:t>লাকি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400" dirty="0" smtClean="0">
                          <a:latin typeface="NikoshBAN" pitchFamily="2" charset="0"/>
                          <a:cs typeface="NikoshBAN" pitchFamily="2" charset="0"/>
                        </a:rPr>
                        <a:t>৯০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290931">
                <a:tc>
                  <a:txBody>
                    <a:bodyPr/>
                    <a:lstStyle/>
                    <a:p>
                      <a:pPr algn="ctr"/>
                      <a:r>
                        <a:rPr lang="bn-BD" sz="1400" dirty="0" smtClean="0">
                          <a:latin typeface="NikoshBAN" pitchFamily="2" charset="0"/>
                          <a:cs typeface="NikoshBAN" pitchFamily="2" charset="0"/>
                        </a:rPr>
                        <a:t>মনির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400" dirty="0" smtClean="0">
                          <a:latin typeface="NikoshBAN" pitchFamily="2" charset="0"/>
                          <a:cs typeface="NikoshBAN" pitchFamily="2" charset="0"/>
                        </a:rPr>
                        <a:t>৮৭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257871">
                <a:tc>
                  <a:txBody>
                    <a:bodyPr/>
                    <a:lstStyle/>
                    <a:p>
                      <a:pPr algn="ctr"/>
                      <a:r>
                        <a:rPr lang="bn-BD" sz="1000" dirty="0" smtClean="0"/>
                        <a:t>শিপু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400" dirty="0" smtClean="0">
                          <a:latin typeface="NikoshBAN" pitchFamily="2" charset="0"/>
                          <a:cs typeface="NikoshBAN" pitchFamily="2" charset="0"/>
                        </a:rPr>
                        <a:t>৮৫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290931">
                <a:tc>
                  <a:txBody>
                    <a:bodyPr/>
                    <a:lstStyle/>
                    <a:p>
                      <a:pPr algn="ctr"/>
                      <a:r>
                        <a:rPr lang="bn-BD" sz="1400" dirty="0" smtClean="0">
                          <a:latin typeface="NikoshBAN" pitchFamily="2" charset="0"/>
                          <a:cs typeface="NikoshBAN" pitchFamily="2" charset="0"/>
                        </a:rPr>
                        <a:t>সাজেদা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400" dirty="0" smtClean="0">
                          <a:latin typeface="NikoshBAN" pitchFamily="2" charset="0"/>
                          <a:cs typeface="NikoshBAN" pitchFamily="2" charset="0"/>
                        </a:rPr>
                        <a:t>৮৪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290931">
                <a:tc>
                  <a:txBody>
                    <a:bodyPr/>
                    <a:lstStyle/>
                    <a:p>
                      <a:pPr algn="ctr"/>
                      <a:r>
                        <a:rPr lang="bn-BD" sz="1400" dirty="0" smtClean="0">
                          <a:latin typeface="NikoshBAN" pitchFamily="2" charset="0"/>
                          <a:cs typeface="NikoshBAN" pitchFamily="2" charset="0"/>
                        </a:rPr>
                        <a:t>তহমিনা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400" dirty="0" smtClean="0">
                          <a:latin typeface="NikoshBAN" pitchFamily="2" charset="0"/>
                          <a:cs typeface="NikoshBAN" pitchFamily="2" charset="0"/>
                        </a:rPr>
                        <a:t>৮৩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257871">
                <a:tc>
                  <a:txBody>
                    <a:bodyPr/>
                    <a:lstStyle/>
                    <a:p>
                      <a:pPr algn="ctr"/>
                      <a:r>
                        <a:rPr lang="bn-BD" sz="1000" dirty="0" smtClean="0"/>
                        <a:t>ফিরোজ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400" dirty="0" smtClean="0">
                          <a:latin typeface="NikoshBAN" pitchFamily="2" charset="0"/>
                          <a:cs typeface="NikoshBAN" pitchFamily="2" charset="0"/>
                        </a:rPr>
                        <a:t>৮০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290931">
                <a:tc>
                  <a:txBody>
                    <a:bodyPr/>
                    <a:lstStyle/>
                    <a:p>
                      <a:pPr algn="ctr"/>
                      <a:r>
                        <a:rPr lang="bn-BD" sz="1400" dirty="0" smtClean="0">
                          <a:latin typeface="NikoshBAN" pitchFamily="2" charset="0"/>
                          <a:cs typeface="NikoshBAN" pitchFamily="2" charset="0"/>
                        </a:rPr>
                        <a:t>রাজিয়া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400" dirty="0" smtClean="0">
                          <a:latin typeface="NikoshBAN" pitchFamily="2" charset="0"/>
                          <a:cs typeface="NikoshBAN" pitchFamily="2" charset="0"/>
                        </a:rPr>
                        <a:t>৭৯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290931">
                <a:tc>
                  <a:txBody>
                    <a:bodyPr/>
                    <a:lstStyle/>
                    <a:p>
                      <a:pPr algn="ctr"/>
                      <a:r>
                        <a:rPr lang="bn-BD" sz="1400" dirty="0" smtClean="0">
                          <a:latin typeface="NikoshBAN" pitchFamily="2" charset="0"/>
                          <a:cs typeface="NikoshBAN" pitchFamily="2" charset="0"/>
                        </a:rPr>
                        <a:t>রিফাত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400" dirty="0" smtClean="0">
                          <a:latin typeface="NikoshBAN" pitchFamily="2" charset="0"/>
                          <a:cs typeface="NikoshBAN" pitchFamily="2" charset="0"/>
                        </a:rPr>
                        <a:t>৭৬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290931">
                <a:tc>
                  <a:txBody>
                    <a:bodyPr/>
                    <a:lstStyle/>
                    <a:p>
                      <a:pPr algn="ctr"/>
                      <a:r>
                        <a:rPr lang="bn-BD" sz="1400" dirty="0" smtClean="0">
                          <a:latin typeface="NikoshBAN" pitchFamily="2" charset="0"/>
                          <a:cs typeface="NikoshBAN" pitchFamily="2" charset="0"/>
                        </a:rPr>
                        <a:t>রুমা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400" dirty="0" smtClean="0">
                          <a:latin typeface="NikoshBAN" pitchFamily="2" charset="0"/>
                          <a:cs typeface="NikoshBAN" pitchFamily="2" charset="0"/>
                        </a:rPr>
                        <a:t>৭৫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290931">
                <a:tc>
                  <a:txBody>
                    <a:bodyPr/>
                    <a:lstStyle/>
                    <a:p>
                      <a:pPr algn="ctr"/>
                      <a:r>
                        <a:rPr lang="bn-BD" sz="1400" dirty="0" smtClean="0">
                          <a:latin typeface="NikoshBAN" pitchFamily="2" charset="0"/>
                          <a:cs typeface="NikoshBAN" pitchFamily="2" charset="0"/>
                        </a:rPr>
                        <a:t>লাকি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400" dirty="0" smtClean="0">
                          <a:latin typeface="NikoshBAN" pitchFamily="2" charset="0"/>
                          <a:cs typeface="NikoshBAN" pitchFamily="2" charset="0"/>
                        </a:rPr>
                        <a:t>৬৯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257871">
                <a:tc>
                  <a:txBody>
                    <a:bodyPr/>
                    <a:lstStyle/>
                    <a:p>
                      <a:pPr algn="ctr"/>
                      <a:r>
                        <a:rPr lang="bn-BD" sz="1400" dirty="0" smtClean="0">
                          <a:latin typeface="NikoshBAN" pitchFamily="2" charset="0"/>
                          <a:cs typeface="NikoshBAN" pitchFamily="2" charset="0"/>
                        </a:rPr>
                        <a:t>মিতু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400" dirty="0" smtClean="0">
                          <a:latin typeface="NikoshBAN" pitchFamily="2" charset="0"/>
                          <a:cs typeface="NikoshBAN" pitchFamily="2" charset="0"/>
                        </a:rPr>
                        <a:t>৬৫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257871">
                <a:tc>
                  <a:txBody>
                    <a:bodyPr/>
                    <a:lstStyle/>
                    <a:p>
                      <a:pPr algn="ctr"/>
                      <a:r>
                        <a:rPr lang="bn-BD" sz="1400" dirty="0" smtClean="0">
                          <a:latin typeface="NikoshBAN" pitchFamily="2" charset="0"/>
                          <a:cs typeface="NikoshBAN" pitchFamily="2" charset="0"/>
                        </a:rPr>
                        <a:t>মাইশা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400" dirty="0" smtClean="0">
                          <a:latin typeface="NikoshBAN" pitchFamily="2" charset="0"/>
                          <a:cs typeface="NikoshBAN" pitchFamily="2" charset="0"/>
                        </a:rPr>
                        <a:t>৬৩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257871">
                <a:tc>
                  <a:txBody>
                    <a:bodyPr/>
                    <a:lstStyle/>
                    <a:p>
                      <a:pPr algn="ctr"/>
                      <a:r>
                        <a:rPr lang="bn-BD" sz="1400" dirty="0" smtClean="0">
                          <a:latin typeface="NikoshBAN" pitchFamily="2" charset="0"/>
                          <a:cs typeface="NikoshBAN" pitchFamily="2" charset="0"/>
                        </a:rPr>
                        <a:t>নিশাদ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400" dirty="0" smtClean="0">
                          <a:latin typeface="NikoshBAN" pitchFamily="2" charset="0"/>
                          <a:cs typeface="NikoshBAN" pitchFamily="2" charset="0"/>
                        </a:rPr>
                        <a:t>৬০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257871">
                <a:tc>
                  <a:txBody>
                    <a:bodyPr/>
                    <a:lstStyle/>
                    <a:p>
                      <a:pPr algn="ctr"/>
                      <a:r>
                        <a:rPr lang="bn-BD" sz="1400" dirty="0" smtClean="0">
                          <a:latin typeface="NikoshBAN" pitchFamily="2" charset="0"/>
                          <a:cs typeface="NikoshBAN" pitchFamily="2" charset="0"/>
                        </a:rPr>
                        <a:t>সিয়াম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400" dirty="0" smtClean="0">
                          <a:latin typeface="NikoshBAN" pitchFamily="2" charset="0"/>
                          <a:cs typeface="NikoshBAN" pitchFamily="2" charset="0"/>
                        </a:rPr>
                        <a:t>৫৮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257871">
                <a:tc>
                  <a:txBody>
                    <a:bodyPr/>
                    <a:lstStyle/>
                    <a:p>
                      <a:pPr algn="ctr"/>
                      <a:r>
                        <a:rPr lang="bn-BD" sz="1400" dirty="0" smtClean="0">
                          <a:latin typeface="NikoshBAN" pitchFamily="2" charset="0"/>
                          <a:cs typeface="NikoshBAN" pitchFamily="2" charset="0"/>
                        </a:rPr>
                        <a:t>মিতালি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400" dirty="0" smtClean="0">
                          <a:latin typeface="NikoshBAN" pitchFamily="2" charset="0"/>
                          <a:cs typeface="NikoshBAN" pitchFamily="2" charset="0"/>
                        </a:rPr>
                        <a:t>৫৬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52399">
                <a:tc>
                  <a:txBody>
                    <a:bodyPr/>
                    <a:lstStyle/>
                    <a:p>
                      <a:pPr algn="ctr"/>
                      <a:r>
                        <a:rPr lang="bn-BD" sz="1400" dirty="0" smtClean="0">
                          <a:latin typeface="NikoshBAN" pitchFamily="2" charset="0"/>
                          <a:cs typeface="NikoshBAN" pitchFamily="2" charset="0"/>
                        </a:rPr>
                        <a:t>রিপা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400" dirty="0" smtClean="0">
                          <a:latin typeface="NikoshBAN" pitchFamily="2" charset="0"/>
                          <a:cs typeface="NikoshBAN" pitchFamily="2" charset="0"/>
                        </a:rPr>
                        <a:t>৫৫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9600" y="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গণিতে প্রাপ্ত নম্বরের ক্রম অনুযায়ী ক্রমবাচক  অবস্থান</a:t>
            </a:r>
            <a:endParaRPr lang="en-US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304800"/>
            <a:ext cx="35052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609600" y="838200"/>
            <a:ext cx="6934200" cy="2133600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219200"/>
            <a:ext cx="5715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জোড়ায় ভাগ  হয়ে  নিচের সংখ্যাগুলো ক্রম অনুযায়ী</a:t>
            </a:r>
          </a:p>
          <a:p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ক্রমবাচক  অবস্থান  লিখ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914400" y="3200400"/>
            <a:ext cx="6781800" cy="3200400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66800" y="4191000"/>
            <a:ext cx="640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৮৭, ৪৮,৯২,৭৪,৮৫,৬৩,৫৫,৬৯,৬০,৭৬,৩৮,৯৩,৫৮,৭৭,৮৪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৬৫,৫৬,৯০,৪৫,৭০.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838200"/>
            <a:ext cx="7239000" cy="5029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66800" y="1981200"/>
            <a:ext cx="6019800" cy="1077218"/>
          </a:xfrm>
          <a:prstGeom prst="rect">
            <a:avLst/>
          </a:prstGeom>
          <a:noFill/>
          <a:ln>
            <a:solidFill>
              <a:srgbClr val="C0000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শিক্ষার্থীদের সাথে নিয়ে ক্রমবাচক সংখ্যাগূলো পড়ব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1219200" y="3810000"/>
            <a:ext cx="6324600" cy="1828800"/>
          </a:xfrm>
          <a:prstGeom prst="horizontalScroll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76400" y="4572000"/>
            <a:ext cx="556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প্রথম থেকে বিংশ পর্যন্ত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381000" y="457200"/>
            <a:ext cx="7391400" cy="5943600"/>
          </a:xfrm>
          <a:prstGeom prst="round2Diag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524000" y="1981200"/>
            <a:ext cx="5334000" cy="22098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057400" y="2590800"/>
            <a:ext cx="4495800" cy="10772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গণিত  বইয়ের ১৬ নং পৃস্টার ১.৫ ক্রমবাচক  সংখ্যা বের কর।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304800"/>
            <a:ext cx="7391400" cy="609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 Diagonal Corner Rectangle 3"/>
          <p:cNvSpPr/>
          <p:nvPr/>
        </p:nvSpPr>
        <p:spPr>
          <a:xfrm>
            <a:off x="2819400" y="990600"/>
            <a:ext cx="2667000" cy="1295400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1752600" y="3505200"/>
            <a:ext cx="5562600" cy="2209800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81200" y="4419600"/>
            <a:ext cx="5105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১১শ  থেকে ২০তম পর্যন্ত সংখ্যাগূলোর অবস্থান লিখ।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PTI\Desktop\Aiynun\Picture\hjkll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04800"/>
            <a:ext cx="6705600" cy="6096000"/>
          </a:xfrm>
          <a:prstGeom prst="rect">
            <a:avLst/>
          </a:prstGeom>
          <a:noFill/>
          <a:ln w="76200">
            <a:solidFill>
              <a:srgbClr val="C0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3" name="Horizontal Scroll 2"/>
          <p:cNvSpPr/>
          <p:nvPr/>
        </p:nvSpPr>
        <p:spPr>
          <a:xfrm>
            <a:off x="1676400" y="2133600"/>
            <a:ext cx="4419600" cy="2209800"/>
          </a:xfrm>
          <a:prstGeom prst="horizontalScrol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438400" y="2590800"/>
            <a:ext cx="2971800" cy="1323439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331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800" y="381000"/>
            <a:ext cx="7848600" cy="609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143000" y="762000"/>
            <a:ext cx="6629400" cy="17526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590800" y="990600"/>
            <a:ext cx="3886200" cy="132343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শ্রেণিঃ তৃতীয়</a:t>
            </a:r>
          </a:p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বিষয়ঃ প্রাথমিক গণিত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194" name="Picture 2" descr="C:\Users\PTI\Desktop\Aiynun\Picture\frtyuiiiii.jpg"/>
          <p:cNvPicPr>
            <a:picLocks noChangeAspect="1" noChangeArrowheads="1"/>
          </p:cNvPicPr>
          <p:nvPr/>
        </p:nvPicPr>
        <p:blipFill>
          <a:blip r:embed="rId2"/>
          <a:srcRect t="32000"/>
          <a:stretch>
            <a:fillRect/>
          </a:stretch>
        </p:blipFill>
        <p:spPr bwMode="auto">
          <a:xfrm>
            <a:off x="1143000" y="2971800"/>
            <a:ext cx="6629400" cy="3200400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304800" y="152400"/>
            <a:ext cx="7772400" cy="6400800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Decision 2"/>
          <p:cNvSpPr/>
          <p:nvPr/>
        </p:nvSpPr>
        <p:spPr>
          <a:xfrm>
            <a:off x="2514600" y="457200"/>
            <a:ext cx="4267200" cy="1752600"/>
          </a:xfrm>
          <a:prstGeom prst="flowChartDecision">
            <a:avLst/>
          </a:prstGeom>
          <a:solidFill>
            <a:schemeClr val="bg2"/>
          </a:solidFill>
          <a:ln>
            <a:solidFill>
              <a:srgbClr val="92D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33800" y="914400"/>
            <a:ext cx="1752600" cy="838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Predefined Process 5"/>
          <p:cNvSpPr/>
          <p:nvPr/>
        </p:nvSpPr>
        <p:spPr>
          <a:xfrm>
            <a:off x="990600" y="3124200"/>
            <a:ext cx="7010400" cy="3124200"/>
          </a:xfrm>
          <a:prstGeom prst="flowChartPredefined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28800" y="36576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৮.১</a:t>
            </a:r>
            <a:r>
              <a:rPr lang="bn-BD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     </a:t>
            </a:r>
            <a:endParaRPr lang="en-US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43200" y="3733800"/>
            <a:ext cx="4267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১১শ  থেকে ২০তম  পর্যন্ত     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ক্রমবাচক সংখ্যা গুলো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পড়তে, লিখতে ও ব্যবহার করতে পারবে।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457200"/>
            <a:ext cx="7848600" cy="5943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Horizontal Scroll 2"/>
          <p:cNvSpPr/>
          <p:nvPr/>
        </p:nvSpPr>
        <p:spPr>
          <a:xfrm>
            <a:off x="1676400" y="685800"/>
            <a:ext cx="4495800" cy="1828800"/>
          </a:xfrm>
          <a:prstGeom prst="horizontalScrol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loud Callout 4"/>
          <p:cNvSpPr/>
          <p:nvPr/>
        </p:nvSpPr>
        <p:spPr>
          <a:xfrm>
            <a:off x="2286000" y="1143000"/>
            <a:ext cx="3276600" cy="990600"/>
          </a:xfrm>
          <a:prstGeom prst="cloudCallou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আবেগ সৃষ্টি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" y="3124200"/>
            <a:ext cx="6553200" cy="2667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ছড়া গানঃ </a:t>
            </a:r>
          </a:p>
          <a:p>
            <a:pPr algn="ctr"/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১ গেলো  মাছ ধরতে </a:t>
            </a:r>
          </a:p>
          <a:p>
            <a:pPr algn="ctr"/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২ গেলো তার সাথে</a:t>
            </a:r>
          </a:p>
          <a:p>
            <a:pPr algn="ctr"/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৩ বসে ............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33400" y="457200"/>
            <a:ext cx="7315200" cy="6019800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-Point Star 6"/>
          <p:cNvSpPr/>
          <p:nvPr/>
        </p:nvSpPr>
        <p:spPr>
          <a:xfrm>
            <a:off x="2286000" y="457200"/>
            <a:ext cx="4343400" cy="2133600"/>
          </a:xfrm>
          <a:prstGeom prst="star6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পুর্ব জ্ঞান যাচাই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90800" y="2590800"/>
            <a:ext cx="3886200" cy="1295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19400" y="2819400"/>
            <a:ext cx="3352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১ম থেকে ১০ম পর্যন্ত  বলতে  বলব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221" name="Picture 5" descr="C:\Users\PTI\Desktop\Aiynun\Picture\gfyuighgff.jpg"/>
          <p:cNvPicPr>
            <a:picLocks noChangeAspect="1" noChangeArrowheads="1"/>
          </p:cNvPicPr>
          <p:nvPr/>
        </p:nvPicPr>
        <p:blipFill>
          <a:blip r:embed="rId2"/>
          <a:srcRect l="8064" t="22581" r="8065" b="3226"/>
          <a:stretch>
            <a:fillRect/>
          </a:stretch>
        </p:blipFill>
        <p:spPr bwMode="auto">
          <a:xfrm>
            <a:off x="838200" y="3962400"/>
            <a:ext cx="6553200" cy="2362200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09600" y="457200"/>
            <a:ext cx="8229600" cy="61722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70C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wn Ribbon 2"/>
          <p:cNvSpPr/>
          <p:nvPr/>
        </p:nvSpPr>
        <p:spPr>
          <a:xfrm>
            <a:off x="1752600" y="533400"/>
            <a:ext cx="5791200" cy="1295400"/>
          </a:xfrm>
          <a:prstGeom prst="ribb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4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0" y="8382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572000" y="1828800"/>
            <a:ext cx="45719" cy="609600"/>
          </a:xfrm>
          <a:prstGeom prst="downArrow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48000" y="2514600"/>
            <a:ext cx="3200400" cy="914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১.৫  ক্রমবাচক সংখ্যা 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PTI\Desktop\Aiynun\Picture\sports.jpg"/>
          <p:cNvPicPr>
            <a:picLocks noChangeAspect="1" noChangeArrowheads="1"/>
          </p:cNvPicPr>
          <p:nvPr/>
        </p:nvPicPr>
        <p:blipFill>
          <a:blip r:embed="rId2"/>
          <a:srcRect l="30000" t="28889"/>
          <a:stretch>
            <a:fillRect/>
          </a:stretch>
        </p:blipFill>
        <p:spPr bwMode="auto">
          <a:xfrm>
            <a:off x="762000" y="3505200"/>
            <a:ext cx="8001000" cy="2667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Rectangle 14"/>
          <p:cNvSpPr/>
          <p:nvPr/>
        </p:nvSpPr>
        <p:spPr>
          <a:xfrm>
            <a:off x="2362200" y="5029200"/>
            <a:ext cx="35052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362200" y="5029200"/>
            <a:ext cx="3505200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304800" y="228600"/>
            <a:ext cx="8458200" cy="6248400"/>
          </a:xfrm>
          <a:prstGeom prst="round2Diag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200400" y="762000"/>
            <a:ext cx="3124200" cy="1828800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81200" y="1371600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বাস্তব পর্যায়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 Diagonal Corner Rectangle 10"/>
          <p:cNvSpPr/>
          <p:nvPr/>
        </p:nvSpPr>
        <p:spPr>
          <a:xfrm>
            <a:off x="685800" y="3048000"/>
            <a:ext cx="7696200" cy="3048000"/>
          </a:xfrm>
          <a:prstGeom prst="round2Diag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71600" y="3886200"/>
            <a:ext cx="579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শেণিতে যে  কোনো ২০ জন শিক্ষার্থীর উচ্চতার ক্রমে লাইনে দাড়া করিয়ে ক্রমবাচক  সংখ্যা বলব।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4648200" y="914401"/>
            <a:ext cx="990600" cy="5486400"/>
            <a:chOff x="3886200" y="2514600"/>
            <a:chExt cx="990600" cy="2223655"/>
          </a:xfrm>
        </p:grpSpPr>
        <p:sp>
          <p:nvSpPr>
            <p:cNvPr id="22" name="Curved Right Arrow 21"/>
            <p:cNvSpPr/>
            <p:nvPr/>
          </p:nvSpPr>
          <p:spPr>
            <a:xfrm>
              <a:off x="3886200" y="3048000"/>
              <a:ext cx="304800" cy="533400"/>
            </a:xfrm>
            <a:prstGeom prst="curvedRightArrow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" name="Smiley Face 22"/>
            <p:cNvSpPr/>
            <p:nvPr/>
          </p:nvSpPr>
          <p:spPr>
            <a:xfrm>
              <a:off x="4191000" y="2514600"/>
              <a:ext cx="381000" cy="535709"/>
            </a:xfrm>
            <a:prstGeom prst="smileyFac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191000" y="3048000"/>
              <a:ext cx="457200" cy="66963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495800" y="3733800"/>
              <a:ext cx="152400" cy="100445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191000" y="3733800"/>
              <a:ext cx="152400" cy="100445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Curved Left Arrow 26"/>
            <p:cNvSpPr/>
            <p:nvPr/>
          </p:nvSpPr>
          <p:spPr>
            <a:xfrm>
              <a:off x="4648200" y="3048000"/>
              <a:ext cx="228600" cy="533400"/>
            </a:xfrm>
            <a:prstGeom prst="curvedLeftArrow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105400" y="762001"/>
            <a:ext cx="990600" cy="5638800"/>
            <a:chOff x="3886200" y="2514600"/>
            <a:chExt cx="990600" cy="2223655"/>
          </a:xfrm>
        </p:grpSpPr>
        <p:sp>
          <p:nvSpPr>
            <p:cNvPr id="29" name="Curved Right Arrow 28"/>
            <p:cNvSpPr/>
            <p:nvPr/>
          </p:nvSpPr>
          <p:spPr>
            <a:xfrm>
              <a:off x="3886200" y="3048000"/>
              <a:ext cx="304800" cy="533400"/>
            </a:xfrm>
            <a:prstGeom prst="curvedRightArrow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Smiley Face 29"/>
            <p:cNvSpPr/>
            <p:nvPr/>
          </p:nvSpPr>
          <p:spPr>
            <a:xfrm>
              <a:off x="4191000" y="2514600"/>
              <a:ext cx="381000" cy="535709"/>
            </a:xfrm>
            <a:prstGeom prst="smileyFac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191000" y="3048000"/>
              <a:ext cx="457200" cy="66963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495800" y="3733800"/>
              <a:ext cx="152400" cy="100445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191000" y="3733800"/>
              <a:ext cx="152400" cy="100445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Curved Left Arrow 33"/>
            <p:cNvSpPr/>
            <p:nvPr/>
          </p:nvSpPr>
          <p:spPr>
            <a:xfrm>
              <a:off x="4648200" y="3048000"/>
              <a:ext cx="228600" cy="533400"/>
            </a:xfrm>
            <a:prstGeom prst="curvedLeftArrow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486400" y="609601"/>
            <a:ext cx="990600" cy="5791200"/>
            <a:chOff x="3886200" y="2514600"/>
            <a:chExt cx="990600" cy="2223655"/>
          </a:xfrm>
        </p:grpSpPr>
        <p:sp>
          <p:nvSpPr>
            <p:cNvPr id="36" name="Curved Right Arrow 35"/>
            <p:cNvSpPr/>
            <p:nvPr/>
          </p:nvSpPr>
          <p:spPr>
            <a:xfrm>
              <a:off x="3886200" y="3048000"/>
              <a:ext cx="304800" cy="533400"/>
            </a:xfrm>
            <a:prstGeom prst="curvedRightArrow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Smiley Face 36"/>
            <p:cNvSpPr/>
            <p:nvPr/>
          </p:nvSpPr>
          <p:spPr>
            <a:xfrm>
              <a:off x="4191000" y="2514600"/>
              <a:ext cx="381000" cy="535709"/>
            </a:xfrm>
            <a:prstGeom prst="smileyFac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191000" y="3048000"/>
              <a:ext cx="457200" cy="66963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495800" y="3733800"/>
              <a:ext cx="152400" cy="100445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191000" y="3733800"/>
              <a:ext cx="152400" cy="100445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Curved Left Arrow 40"/>
            <p:cNvSpPr/>
            <p:nvPr/>
          </p:nvSpPr>
          <p:spPr>
            <a:xfrm>
              <a:off x="4648200" y="3048000"/>
              <a:ext cx="228600" cy="533400"/>
            </a:xfrm>
            <a:prstGeom prst="curvedLeftArrow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867400" y="457201"/>
            <a:ext cx="990600" cy="5943599"/>
            <a:chOff x="3886200" y="2514600"/>
            <a:chExt cx="990600" cy="2223655"/>
          </a:xfrm>
        </p:grpSpPr>
        <p:sp>
          <p:nvSpPr>
            <p:cNvPr id="43" name="Curved Right Arrow 42"/>
            <p:cNvSpPr/>
            <p:nvPr/>
          </p:nvSpPr>
          <p:spPr>
            <a:xfrm>
              <a:off x="3886200" y="3048000"/>
              <a:ext cx="304800" cy="533400"/>
            </a:xfrm>
            <a:prstGeom prst="curvedRightArrow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Smiley Face 43"/>
            <p:cNvSpPr/>
            <p:nvPr/>
          </p:nvSpPr>
          <p:spPr>
            <a:xfrm>
              <a:off x="4191000" y="2514600"/>
              <a:ext cx="381000" cy="535709"/>
            </a:xfrm>
            <a:prstGeom prst="smileyFac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191000" y="3048000"/>
              <a:ext cx="457200" cy="66963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495800" y="3733800"/>
              <a:ext cx="152400" cy="100445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191000" y="3733800"/>
              <a:ext cx="152400" cy="100445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Curved Left Arrow 47"/>
            <p:cNvSpPr/>
            <p:nvPr/>
          </p:nvSpPr>
          <p:spPr>
            <a:xfrm>
              <a:off x="4648200" y="3048000"/>
              <a:ext cx="228600" cy="533400"/>
            </a:xfrm>
            <a:prstGeom prst="curvedLeftArrow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324600" y="304800"/>
            <a:ext cx="990600" cy="6096000"/>
            <a:chOff x="3886200" y="2514600"/>
            <a:chExt cx="990600" cy="2223655"/>
          </a:xfrm>
        </p:grpSpPr>
        <p:sp>
          <p:nvSpPr>
            <p:cNvPr id="50" name="Curved Right Arrow 49"/>
            <p:cNvSpPr/>
            <p:nvPr/>
          </p:nvSpPr>
          <p:spPr>
            <a:xfrm>
              <a:off x="3886200" y="3048000"/>
              <a:ext cx="304800" cy="533400"/>
            </a:xfrm>
            <a:prstGeom prst="curvedRightArrow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1" name="Smiley Face 50"/>
            <p:cNvSpPr/>
            <p:nvPr/>
          </p:nvSpPr>
          <p:spPr>
            <a:xfrm>
              <a:off x="4191000" y="2514600"/>
              <a:ext cx="381000" cy="535709"/>
            </a:xfrm>
            <a:prstGeom prst="smileyFac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191000" y="3048000"/>
              <a:ext cx="457200" cy="66963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495800" y="3733800"/>
              <a:ext cx="152400" cy="100445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191000" y="3733800"/>
              <a:ext cx="152400" cy="100445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Curved Left Arrow 54"/>
            <p:cNvSpPr/>
            <p:nvPr/>
          </p:nvSpPr>
          <p:spPr>
            <a:xfrm>
              <a:off x="4648200" y="3048000"/>
              <a:ext cx="228600" cy="533400"/>
            </a:xfrm>
            <a:prstGeom prst="curvedLeftArrow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781800" y="152399"/>
            <a:ext cx="990600" cy="6248401"/>
            <a:chOff x="3886200" y="2514600"/>
            <a:chExt cx="990600" cy="2223655"/>
          </a:xfrm>
        </p:grpSpPr>
        <p:sp>
          <p:nvSpPr>
            <p:cNvPr id="57" name="Curved Right Arrow 56"/>
            <p:cNvSpPr/>
            <p:nvPr/>
          </p:nvSpPr>
          <p:spPr>
            <a:xfrm>
              <a:off x="3886200" y="3048000"/>
              <a:ext cx="304800" cy="533400"/>
            </a:xfrm>
            <a:prstGeom prst="curvedRightArrow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8" name="Smiley Face 57"/>
            <p:cNvSpPr/>
            <p:nvPr/>
          </p:nvSpPr>
          <p:spPr>
            <a:xfrm>
              <a:off x="4191000" y="2514600"/>
              <a:ext cx="381000" cy="535709"/>
            </a:xfrm>
            <a:prstGeom prst="smileyFac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191000" y="3048000"/>
              <a:ext cx="457200" cy="66963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495800" y="3733800"/>
              <a:ext cx="152400" cy="100445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191000" y="3733800"/>
              <a:ext cx="152400" cy="100445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Curved Left Arrow 61"/>
            <p:cNvSpPr/>
            <p:nvPr/>
          </p:nvSpPr>
          <p:spPr>
            <a:xfrm>
              <a:off x="4648200" y="3048000"/>
              <a:ext cx="228600" cy="533400"/>
            </a:xfrm>
            <a:prstGeom prst="curvedLeftArrow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3124200" y="1447800"/>
            <a:ext cx="990600" cy="4953000"/>
            <a:chOff x="3886200" y="2514600"/>
            <a:chExt cx="990600" cy="2223655"/>
          </a:xfrm>
        </p:grpSpPr>
        <p:sp>
          <p:nvSpPr>
            <p:cNvPr id="66" name="Curved Right Arrow 65"/>
            <p:cNvSpPr/>
            <p:nvPr/>
          </p:nvSpPr>
          <p:spPr>
            <a:xfrm>
              <a:off x="3886200" y="3048000"/>
              <a:ext cx="304800" cy="533400"/>
            </a:xfrm>
            <a:prstGeom prst="curvedRightArrow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7" name="Smiley Face 66"/>
            <p:cNvSpPr/>
            <p:nvPr/>
          </p:nvSpPr>
          <p:spPr>
            <a:xfrm>
              <a:off x="4191000" y="2514600"/>
              <a:ext cx="381000" cy="535709"/>
            </a:xfrm>
            <a:prstGeom prst="smileyFac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191000" y="3048000"/>
              <a:ext cx="457200" cy="66963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4495800" y="3733800"/>
              <a:ext cx="152400" cy="100445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191000" y="3733800"/>
              <a:ext cx="152400" cy="100445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Curved Left Arrow 70"/>
            <p:cNvSpPr/>
            <p:nvPr/>
          </p:nvSpPr>
          <p:spPr>
            <a:xfrm>
              <a:off x="4648200" y="3048000"/>
              <a:ext cx="228600" cy="533400"/>
            </a:xfrm>
            <a:prstGeom prst="curvedLeftArrow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4267200" y="1066801"/>
            <a:ext cx="990600" cy="5334000"/>
            <a:chOff x="3886200" y="2514600"/>
            <a:chExt cx="990600" cy="2223655"/>
          </a:xfrm>
        </p:grpSpPr>
        <p:sp>
          <p:nvSpPr>
            <p:cNvPr id="73" name="Curved Right Arrow 72"/>
            <p:cNvSpPr/>
            <p:nvPr/>
          </p:nvSpPr>
          <p:spPr>
            <a:xfrm>
              <a:off x="3886200" y="3048000"/>
              <a:ext cx="304800" cy="533400"/>
            </a:xfrm>
            <a:prstGeom prst="curvedRightArrow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4" name="Smiley Face 73"/>
            <p:cNvSpPr/>
            <p:nvPr/>
          </p:nvSpPr>
          <p:spPr>
            <a:xfrm>
              <a:off x="4191000" y="2514600"/>
              <a:ext cx="381000" cy="535709"/>
            </a:xfrm>
            <a:prstGeom prst="smileyFac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191000" y="3048000"/>
              <a:ext cx="457200" cy="66963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495800" y="3733800"/>
              <a:ext cx="152400" cy="100445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4191000" y="3733800"/>
              <a:ext cx="152400" cy="100445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Curved Left Arrow 77"/>
            <p:cNvSpPr/>
            <p:nvPr/>
          </p:nvSpPr>
          <p:spPr>
            <a:xfrm>
              <a:off x="4648200" y="3048000"/>
              <a:ext cx="228600" cy="533400"/>
            </a:xfrm>
            <a:prstGeom prst="curvedLeftArrow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1981200" y="1828801"/>
            <a:ext cx="990600" cy="4572000"/>
            <a:chOff x="3886200" y="2514600"/>
            <a:chExt cx="990600" cy="2223655"/>
          </a:xfrm>
        </p:grpSpPr>
        <p:sp>
          <p:nvSpPr>
            <p:cNvPr id="80" name="Curved Right Arrow 79"/>
            <p:cNvSpPr/>
            <p:nvPr/>
          </p:nvSpPr>
          <p:spPr>
            <a:xfrm>
              <a:off x="3886200" y="3048000"/>
              <a:ext cx="304800" cy="533400"/>
            </a:xfrm>
            <a:prstGeom prst="curvedRightArrow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1" name="Smiley Face 80"/>
            <p:cNvSpPr/>
            <p:nvPr/>
          </p:nvSpPr>
          <p:spPr>
            <a:xfrm>
              <a:off x="4191000" y="2514600"/>
              <a:ext cx="381000" cy="535709"/>
            </a:xfrm>
            <a:prstGeom prst="smileyFac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191000" y="3048000"/>
              <a:ext cx="457200" cy="66963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4495800" y="3733800"/>
              <a:ext cx="152400" cy="100445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4191000" y="3733800"/>
              <a:ext cx="152400" cy="100445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Curved Left Arrow 84"/>
            <p:cNvSpPr/>
            <p:nvPr/>
          </p:nvSpPr>
          <p:spPr>
            <a:xfrm>
              <a:off x="4648200" y="3048000"/>
              <a:ext cx="228600" cy="533400"/>
            </a:xfrm>
            <a:prstGeom prst="curvedLeftArrow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2362200" y="1752601"/>
            <a:ext cx="990600" cy="4648200"/>
            <a:chOff x="3886200" y="2514600"/>
            <a:chExt cx="990600" cy="2223655"/>
          </a:xfrm>
        </p:grpSpPr>
        <p:sp>
          <p:nvSpPr>
            <p:cNvPr id="87" name="Curved Right Arrow 86"/>
            <p:cNvSpPr/>
            <p:nvPr/>
          </p:nvSpPr>
          <p:spPr>
            <a:xfrm>
              <a:off x="3886200" y="3048000"/>
              <a:ext cx="304800" cy="533400"/>
            </a:xfrm>
            <a:prstGeom prst="curvedRightArrow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8" name="Smiley Face 87"/>
            <p:cNvSpPr/>
            <p:nvPr/>
          </p:nvSpPr>
          <p:spPr>
            <a:xfrm>
              <a:off x="4191000" y="2514600"/>
              <a:ext cx="381000" cy="535709"/>
            </a:xfrm>
            <a:prstGeom prst="smileyFac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4191000" y="3048000"/>
              <a:ext cx="457200" cy="66963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4495800" y="3733800"/>
              <a:ext cx="152400" cy="100445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4191000" y="3733800"/>
              <a:ext cx="152400" cy="100445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Curved Left Arrow 91"/>
            <p:cNvSpPr/>
            <p:nvPr/>
          </p:nvSpPr>
          <p:spPr>
            <a:xfrm>
              <a:off x="4648200" y="3048000"/>
              <a:ext cx="228600" cy="533400"/>
            </a:xfrm>
            <a:prstGeom prst="curvedLeftArrow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2743200" y="1600201"/>
            <a:ext cx="990600" cy="4800600"/>
            <a:chOff x="3886200" y="2514600"/>
            <a:chExt cx="990600" cy="2223655"/>
          </a:xfrm>
        </p:grpSpPr>
        <p:sp>
          <p:nvSpPr>
            <p:cNvPr id="94" name="Curved Right Arrow 93"/>
            <p:cNvSpPr/>
            <p:nvPr/>
          </p:nvSpPr>
          <p:spPr>
            <a:xfrm>
              <a:off x="3886200" y="3048000"/>
              <a:ext cx="304800" cy="533400"/>
            </a:xfrm>
            <a:prstGeom prst="curvedRightArrow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5" name="Smiley Face 94"/>
            <p:cNvSpPr/>
            <p:nvPr/>
          </p:nvSpPr>
          <p:spPr>
            <a:xfrm>
              <a:off x="4191000" y="2514600"/>
              <a:ext cx="381000" cy="535709"/>
            </a:xfrm>
            <a:prstGeom prst="smileyFac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4191000" y="3048000"/>
              <a:ext cx="457200" cy="66963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4495800" y="3733800"/>
              <a:ext cx="152400" cy="100445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4191000" y="3733800"/>
              <a:ext cx="152400" cy="100445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Curved Left Arrow 98"/>
            <p:cNvSpPr/>
            <p:nvPr/>
          </p:nvSpPr>
          <p:spPr>
            <a:xfrm>
              <a:off x="4648200" y="3048000"/>
              <a:ext cx="228600" cy="533400"/>
            </a:xfrm>
            <a:prstGeom prst="curvedLeftArrow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3505200" y="1295401"/>
            <a:ext cx="990600" cy="5105400"/>
            <a:chOff x="3886200" y="2514600"/>
            <a:chExt cx="990600" cy="2223655"/>
          </a:xfrm>
        </p:grpSpPr>
        <p:sp>
          <p:nvSpPr>
            <p:cNvPr id="101" name="Curved Right Arrow 100"/>
            <p:cNvSpPr/>
            <p:nvPr/>
          </p:nvSpPr>
          <p:spPr>
            <a:xfrm>
              <a:off x="3886200" y="3048000"/>
              <a:ext cx="304800" cy="533400"/>
            </a:xfrm>
            <a:prstGeom prst="curvedRightArrow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2" name="Smiley Face 101"/>
            <p:cNvSpPr/>
            <p:nvPr/>
          </p:nvSpPr>
          <p:spPr>
            <a:xfrm>
              <a:off x="4191000" y="2514600"/>
              <a:ext cx="381000" cy="535709"/>
            </a:xfrm>
            <a:prstGeom prst="smileyFac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4191000" y="3048000"/>
              <a:ext cx="457200" cy="66963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4495800" y="3733800"/>
              <a:ext cx="152400" cy="100445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4191000" y="3733800"/>
              <a:ext cx="152400" cy="100445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rved Left Arrow 105"/>
            <p:cNvSpPr/>
            <p:nvPr/>
          </p:nvSpPr>
          <p:spPr>
            <a:xfrm>
              <a:off x="4648200" y="3048000"/>
              <a:ext cx="228600" cy="533400"/>
            </a:xfrm>
            <a:prstGeom prst="curvedLeftArrow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3886200" y="1219201"/>
            <a:ext cx="990600" cy="5181599"/>
            <a:chOff x="3886200" y="2545839"/>
            <a:chExt cx="990600" cy="2192416"/>
          </a:xfrm>
        </p:grpSpPr>
        <p:sp>
          <p:nvSpPr>
            <p:cNvPr id="108" name="Curved Right Arrow 107"/>
            <p:cNvSpPr/>
            <p:nvPr/>
          </p:nvSpPr>
          <p:spPr>
            <a:xfrm>
              <a:off x="3886200" y="3048000"/>
              <a:ext cx="304800" cy="533400"/>
            </a:xfrm>
            <a:prstGeom prst="curvedRightArrow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9" name="Smiley Face 108"/>
            <p:cNvSpPr/>
            <p:nvPr/>
          </p:nvSpPr>
          <p:spPr>
            <a:xfrm>
              <a:off x="4191000" y="2545839"/>
              <a:ext cx="381000" cy="504470"/>
            </a:xfrm>
            <a:prstGeom prst="smileyFac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4191000" y="3048000"/>
              <a:ext cx="457200" cy="66963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4495800" y="3733800"/>
              <a:ext cx="152400" cy="100445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4191000" y="3733800"/>
              <a:ext cx="152400" cy="100445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Curved Left Arrow 112"/>
            <p:cNvSpPr/>
            <p:nvPr/>
          </p:nvSpPr>
          <p:spPr>
            <a:xfrm>
              <a:off x="4648200" y="3048000"/>
              <a:ext cx="228600" cy="533400"/>
            </a:xfrm>
            <a:prstGeom prst="curvedLeftArrow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-304800" y="2590801"/>
            <a:ext cx="990600" cy="3810000"/>
            <a:chOff x="3886200" y="2514600"/>
            <a:chExt cx="990600" cy="2223655"/>
          </a:xfrm>
        </p:grpSpPr>
        <p:sp>
          <p:nvSpPr>
            <p:cNvPr id="115" name="Curved Right Arrow 114"/>
            <p:cNvSpPr/>
            <p:nvPr/>
          </p:nvSpPr>
          <p:spPr>
            <a:xfrm>
              <a:off x="3886200" y="3048000"/>
              <a:ext cx="304800" cy="533400"/>
            </a:xfrm>
            <a:prstGeom prst="curvedRightArrow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6" name="Smiley Face 115"/>
            <p:cNvSpPr/>
            <p:nvPr/>
          </p:nvSpPr>
          <p:spPr>
            <a:xfrm>
              <a:off x="4191000" y="2514600"/>
              <a:ext cx="381000" cy="535709"/>
            </a:xfrm>
            <a:prstGeom prst="smileyFac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4191000" y="3048000"/>
              <a:ext cx="457200" cy="66963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4495800" y="3733800"/>
              <a:ext cx="152400" cy="100445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4191000" y="3733800"/>
              <a:ext cx="152400" cy="100445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Curved Left Arrow 119"/>
            <p:cNvSpPr/>
            <p:nvPr/>
          </p:nvSpPr>
          <p:spPr>
            <a:xfrm>
              <a:off x="4648200" y="3048000"/>
              <a:ext cx="228600" cy="533400"/>
            </a:xfrm>
            <a:prstGeom prst="curvedLeftArrow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0" y="2438401"/>
            <a:ext cx="990600" cy="3962399"/>
            <a:chOff x="3886200" y="2514600"/>
            <a:chExt cx="990600" cy="2223655"/>
          </a:xfrm>
        </p:grpSpPr>
        <p:sp>
          <p:nvSpPr>
            <p:cNvPr id="122" name="Curved Right Arrow 121"/>
            <p:cNvSpPr/>
            <p:nvPr/>
          </p:nvSpPr>
          <p:spPr>
            <a:xfrm>
              <a:off x="3886200" y="3048000"/>
              <a:ext cx="304800" cy="533400"/>
            </a:xfrm>
            <a:prstGeom prst="curvedRightArrow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3" name="Smiley Face 122"/>
            <p:cNvSpPr/>
            <p:nvPr/>
          </p:nvSpPr>
          <p:spPr>
            <a:xfrm>
              <a:off x="4191000" y="2514600"/>
              <a:ext cx="381000" cy="535709"/>
            </a:xfrm>
            <a:prstGeom prst="smileyFac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4191000" y="3048000"/>
              <a:ext cx="457200" cy="66963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4495800" y="3733800"/>
              <a:ext cx="152400" cy="100445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4191000" y="3733800"/>
              <a:ext cx="152400" cy="100445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urved Left Arrow 126"/>
            <p:cNvSpPr/>
            <p:nvPr/>
          </p:nvSpPr>
          <p:spPr>
            <a:xfrm>
              <a:off x="4648200" y="3048000"/>
              <a:ext cx="228600" cy="533400"/>
            </a:xfrm>
            <a:prstGeom prst="curvedLeftArrow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304800" y="2362201"/>
            <a:ext cx="990600" cy="4038600"/>
            <a:chOff x="3886200" y="2514600"/>
            <a:chExt cx="990600" cy="2223655"/>
          </a:xfrm>
        </p:grpSpPr>
        <p:sp>
          <p:nvSpPr>
            <p:cNvPr id="129" name="Curved Right Arrow 128"/>
            <p:cNvSpPr/>
            <p:nvPr/>
          </p:nvSpPr>
          <p:spPr>
            <a:xfrm>
              <a:off x="3886200" y="3048000"/>
              <a:ext cx="304800" cy="533400"/>
            </a:xfrm>
            <a:prstGeom prst="curvedRightArrow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0" name="Smiley Face 129"/>
            <p:cNvSpPr/>
            <p:nvPr/>
          </p:nvSpPr>
          <p:spPr>
            <a:xfrm>
              <a:off x="4191000" y="2514600"/>
              <a:ext cx="381000" cy="535709"/>
            </a:xfrm>
            <a:prstGeom prst="smileyFac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4191000" y="3048000"/>
              <a:ext cx="457200" cy="66963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4495800" y="3733800"/>
              <a:ext cx="152400" cy="100445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4191000" y="3733800"/>
              <a:ext cx="152400" cy="100445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Curved Left Arrow 133"/>
            <p:cNvSpPr/>
            <p:nvPr/>
          </p:nvSpPr>
          <p:spPr>
            <a:xfrm>
              <a:off x="4648200" y="3048000"/>
              <a:ext cx="228600" cy="533400"/>
            </a:xfrm>
            <a:prstGeom prst="curvedLeftArrow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762000" y="2209800"/>
            <a:ext cx="990600" cy="4191000"/>
            <a:chOff x="3886200" y="2514600"/>
            <a:chExt cx="990600" cy="2223655"/>
          </a:xfrm>
        </p:grpSpPr>
        <p:sp>
          <p:nvSpPr>
            <p:cNvPr id="136" name="Curved Right Arrow 135"/>
            <p:cNvSpPr/>
            <p:nvPr/>
          </p:nvSpPr>
          <p:spPr>
            <a:xfrm>
              <a:off x="3886200" y="3048000"/>
              <a:ext cx="304800" cy="533400"/>
            </a:xfrm>
            <a:prstGeom prst="curvedRightArrow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7" name="Smiley Face 136"/>
            <p:cNvSpPr/>
            <p:nvPr/>
          </p:nvSpPr>
          <p:spPr>
            <a:xfrm>
              <a:off x="4191000" y="2514600"/>
              <a:ext cx="381000" cy="535709"/>
            </a:xfrm>
            <a:prstGeom prst="smileyFac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4191000" y="3048000"/>
              <a:ext cx="457200" cy="66963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4495800" y="3733800"/>
              <a:ext cx="152400" cy="100445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4191000" y="3733800"/>
              <a:ext cx="152400" cy="100445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Curved Left Arrow 140"/>
            <p:cNvSpPr/>
            <p:nvPr/>
          </p:nvSpPr>
          <p:spPr>
            <a:xfrm>
              <a:off x="4648200" y="3048000"/>
              <a:ext cx="228600" cy="533400"/>
            </a:xfrm>
            <a:prstGeom prst="curvedLeftArrow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1143000" y="2133601"/>
            <a:ext cx="990600" cy="4267200"/>
            <a:chOff x="3886200" y="2514600"/>
            <a:chExt cx="990600" cy="2223655"/>
          </a:xfrm>
        </p:grpSpPr>
        <p:sp>
          <p:nvSpPr>
            <p:cNvPr id="143" name="Curved Right Arrow 142"/>
            <p:cNvSpPr/>
            <p:nvPr/>
          </p:nvSpPr>
          <p:spPr>
            <a:xfrm>
              <a:off x="3886200" y="3048000"/>
              <a:ext cx="304800" cy="533400"/>
            </a:xfrm>
            <a:prstGeom prst="curvedRightArrow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4" name="Smiley Face 143"/>
            <p:cNvSpPr/>
            <p:nvPr/>
          </p:nvSpPr>
          <p:spPr>
            <a:xfrm>
              <a:off x="4191000" y="2514600"/>
              <a:ext cx="381000" cy="535709"/>
            </a:xfrm>
            <a:prstGeom prst="smileyFac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4191000" y="3048000"/>
              <a:ext cx="457200" cy="66963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4495800" y="3733800"/>
              <a:ext cx="152400" cy="100445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4191000" y="3733800"/>
              <a:ext cx="152400" cy="100445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Curved Left Arrow 147"/>
            <p:cNvSpPr/>
            <p:nvPr/>
          </p:nvSpPr>
          <p:spPr>
            <a:xfrm>
              <a:off x="4648200" y="3048000"/>
              <a:ext cx="228600" cy="533400"/>
            </a:xfrm>
            <a:prstGeom prst="curvedLeftArrow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1600200" y="1981201"/>
            <a:ext cx="990600" cy="4419600"/>
            <a:chOff x="3886200" y="2514600"/>
            <a:chExt cx="990600" cy="2223655"/>
          </a:xfrm>
        </p:grpSpPr>
        <p:sp>
          <p:nvSpPr>
            <p:cNvPr id="150" name="Curved Right Arrow 149"/>
            <p:cNvSpPr/>
            <p:nvPr/>
          </p:nvSpPr>
          <p:spPr>
            <a:xfrm>
              <a:off x="3886200" y="3048000"/>
              <a:ext cx="304800" cy="533400"/>
            </a:xfrm>
            <a:prstGeom prst="curvedRightArrow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1" name="Smiley Face 150"/>
            <p:cNvSpPr/>
            <p:nvPr/>
          </p:nvSpPr>
          <p:spPr>
            <a:xfrm>
              <a:off x="4191000" y="2514600"/>
              <a:ext cx="381000" cy="535709"/>
            </a:xfrm>
            <a:prstGeom prst="smileyFac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4191000" y="3048000"/>
              <a:ext cx="457200" cy="66963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4495800" y="3733800"/>
              <a:ext cx="152400" cy="100445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4191000" y="3733800"/>
              <a:ext cx="152400" cy="100445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Curved Left Arrow 154"/>
            <p:cNvSpPr/>
            <p:nvPr/>
          </p:nvSpPr>
          <p:spPr>
            <a:xfrm>
              <a:off x="4648200" y="3048000"/>
              <a:ext cx="228600" cy="533400"/>
            </a:xfrm>
            <a:prstGeom prst="curvedLeftArrow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7239000" y="0"/>
            <a:ext cx="914400" cy="6400800"/>
            <a:chOff x="3886200" y="2461770"/>
            <a:chExt cx="914400" cy="2276485"/>
          </a:xfrm>
        </p:grpSpPr>
        <p:sp>
          <p:nvSpPr>
            <p:cNvPr id="157" name="Curved Right Arrow 156"/>
            <p:cNvSpPr/>
            <p:nvPr/>
          </p:nvSpPr>
          <p:spPr>
            <a:xfrm>
              <a:off x="3886200" y="3048000"/>
              <a:ext cx="304800" cy="533400"/>
            </a:xfrm>
            <a:prstGeom prst="curvedRightArrow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8" name="Smiley Face 157"/>
            <p:cNvSpPr/>
            <p:nvPr/>
          </p:nvSpPr>
          <p:spPr>
            <a:xfrm>
              <a:off x="4191000" y="2461770"/>
              <a:ext cx="381000" cy="588539"/>
            </a:xfrm>
            <a:prstGeom prst="smileyFac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4191000" y="3042898"/>
              <a:ext cx="457200" cy="66963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4572000" y="3733800"/>
              <a:ext cx="152400" cy="100445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4191000" y="3733800"/>
              <a:ext cx="152400" cy="100445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urved Left Arrow 161"/>
            <p:cNvSpPr/>
            <p:nvPr/>
          </p:nvSpPr>
          <p:spPr>
            <a:xfrm>
              <a:off x="4572000" y="3069313"/>
              <a:ext cx="228600" cy="533400"/>
            </a:xfrm>
            <a:prstGeom prst="curvedLeftArrow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70" name="TextBox 169"/>
          <p:cNvSpPr txBox="1"/>
          <p:nvPr/>
        </p:nvSpPr>
        <p:spPr>
          <a:xfrm>
            <a:off x="7772400" y="6629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234" name="Group 233"/>
          <p:cNvGrpSpPr/>
          <p:nvPr/>
        </p:nvGrpSpPr>
        <p:grpSpPr>
          <a:xfrm>
            <a:off x="0" y="6488668"/>
            <a:ext cx="8229600" cy="369332"/>
            <a:chOff x="381000" y="5562600"/>
            <a:chExt cx="7848600" cy="369332"/>
          </a:xfrm>
        </p:grpSpPr>
        <p:sp>
          <p:nvSpPr>
            <p:cNvPr id="235" name="TextBox 234"/>
            <p:cNvSpPr txBox="1"/>
            <p:nvPr/>
          </p:nvSpPr>
          <p:spPr>
            <a:xfrm>
              <a:off x="381000" y="55626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১ম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1905000" y="55626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৫ম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1524000" y="55626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৪র্থ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38" name="TextBox 237"/>
            <p:cNvSpPr txBox="1"/>
            <p:nvPr/>
          </p:nvSpPr>
          <p:spPr>
            <a:xfrm>
              <a:off x="1143000" y="55626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৩য়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762000" y="55626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২য়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40" name="TextBox 239"/>
            <p:cNvSpPr txBox="1"/>
            <p:nvPr/>
          </p:nvSpPr>
          <p:spPr>
            <a:xfrm>
              <a:off x="4191000" y="55626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১১শ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41" name="TextBox 240"/>
            <p:cNvSpPr txBox="1"/>
            <p:nvPr/>
          </p:nvSpPr>
          <p:spPr>
            <a:xfrm>
              <a:off x="3810000" y="55626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১০ম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42" name="TextBox 241"/>
            <p:cNvSpPr txBox="1"/>
            <p:nvPr/>
          </p:nvSpPr>
          <p:spPr>
            <a:xfrm>
              <a:off x="3429000" y="55626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৯ম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3048000" y="55626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৮ম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44" name="TextBox 243"/>
            <p:cNvSpPr txBox="1"/>
            <p:nvPr/>
          </p:nvSpPr>
          <p:spPr>
            <a:xfrm>
              <a:off x="2667000" y="55626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৭ম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45" name="TextBox 244"/>
            <p:cNvSpPr txBox="1"/>
            <p:nvPr/>
          </p:nvSpPr>
          <p:spPr>
            <a:xfrm>
              <a:off x="2286000" y="55626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৬ষ্ঠ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46" name="TextBox 245"/>
            <p:cNvSpPr txBox="1"/>
            <p:nvPr/>
          </p:nvSpPr>
          <p:spPr>
            <a:xfrm>
              <a:off x="5791200" y="55626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১৫শ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47" name="TextBox 246"/>
            <p:cNvSpPr txBox="1"/>
            <p:nvPr/>
          </p:nvSpPr>
          <p:spPr>
            <a:xfrm>
              <a:off x="5334000" y="55626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১৪শ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48" name="TextBox 247"/>
            <p:cNvSpPr txBox="1"/>
            <p:nvPr/>
          </p:nvSpPr>
          <p:spPr>
            <a:xfrm>
              <a:off x="4953000" y="55626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১৩শ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49" name="TextBox 248"/>
            <p:cNvSpPr txBox="1"/>
            <p:nvPr/>
          </p:nvSpPr>
          <p:spPr>
            <a:xfrm>
              <a:off x="4572000" y="55626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১২শ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50" name="TextBox 249"/>
            <p:cNvSpPr txBox="1"/>
            <p:nvPr/>
          </p:nvSpPr>
          <p:spPr>
            <a:xfrm>
              <a:off x="7315200" y="55626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১৯শ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51" name="TextBox 250"/>
            <p:cNvSpPr txBox="1"/>
            <p:nvPr/>
          </p:nvSpPr>
          <p:spPr>
            <a:xfrm>
              <a:off x="6934200" y="55626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১৮শ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52" name="TextBox 251"/>
            <p:cNvSpPr txBox="1"/>
            <p:nvPr/>
          </p:nvSpPr>
          <p:spPr>
            <a:xfrm>
              <a:off x="6172200" y="55626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১৬শ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53" name="TextBox 252"/>
            <p:cNvSpPr txBox="1"/>
            <p:nvPr/>
          </p:nvSpPr>
          <p:spPr>
            <a:xfrm>
              <a:off x="6553200" y="55626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১৭শ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54" name="TextBox 253"/>
            <p:cNvSpPr txBox="1"/>
            <p:nvPr/>
          </p:nvSpPr>
          <p:spPr>
            <a:xfrm>
              <a:off x="7696200" y="55626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২০শ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912</TotalTime>
  <Words>211</Words>
  <Application>Microsoft Office PowerPoint</Application>
  <PresentationFormat>On-screen Show (4:3)</PresentationFormat>
  <Paragraphs>111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Opulent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</dc:creator>
  <cp:lastModifiedBy>asaduzzaman khan</cp:lastModifiedBy>
  <cp:revision>642</cp:revision>
  <dcterms:created xsi:type="dcterms:W3CDTF">2006-08-16T00:00:00Z</dcterms:created>
  <dcterms:modified xsi:type="dcterms:W3CDTF">2017-03-18T04:23:16Z</dcterms:modified>
</cp:coreProperties>
</file>