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9"/>
  </p:notesMasterIdLst>
  <p:sldIdLst>
    <p:sldId id="366" r:id="rId2"/>
    <p:sldId id="369" r:id="rId3"/>
    <p:sldId id="384" r:id="rId4"/>
    <p:sldId id="373" r:id="rId5"/>
    <p:sldId id="385" r:id="rId6"/>
    <p:sldId id="372" r:id="rId7"/>
    <p:sldId id="387" r:id="rId8"/>
    <p:sldId id="389" r:id="rId9"/>
    <p:sldId id="386" r:id="rId10"/>
    <p:sldId id="393" r:id="rId11"/>
    <p:sldId id="390" r:id="rId12"/>
    <p:sldId id="395" r:id="rId13"/>
    <p:sldId id="397" r:id="rId14"/>
    <p:sldId id="396" r:id="rId15"/>
    <p:sldId id="391" r:id="rId16"/>
    <p:sldId id="381" r:id="rId17"/>
    <p:sldId id="3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ACXZiTeZqHpr70cEpaVvw==" hashData="f/8j9Sp/tt1ccaOOUam3u8PLpajb1MOKztqiUCwVNIkmkSk33lvgAXi4Mjg3ZOIzkc33c8bYA3bjjD4odGFOk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66FF"/>
    <a:srgbClr val="000099"/>
    <a:srgbClr val="3399FF"/>
    <a:srgbClr val="FF0066"/>
    <a:srgbClr val="800000"/>
    <a:srgbClr val="66CCFF"/>
    <a:srgbClr val="CC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1" autoAdjust="0"/>
    <p:restoredTop sz="94660"/>
  </p:normalViewPr>
  <p:slideViewPr>
    <p:cSldViewPr>
      <p:cViewPr varScale="1">
        <p:scale>
          <a:sx n="105" d="100"/>
          <a:sy n="105" d="100"/>
        </p:scale>
        <p:origin x="18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5602D-53C4-4E5C-B994-DD7848ABA2C1}" type="datetimeFigureOut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7113-5DF6-455F-9490-28C6520FA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4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460E-58AA-4AB2-9A8C-E69F7457EFDA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95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03FA-5BB4-418C-83FE-AF65528FDF7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51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B20A-07BA-437F-BBC8-4081712BCBB4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46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74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673-8384-4AAE-BC94-FC941BE3A19E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3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8A8-010E-4671-925B-B5A05F5FB0C2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17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7A44-F3EA-4F59-BEE4-FE53AE6A14FA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44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6B80-2595-40E5-9411-35371ED4D5A6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61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08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DD5-C824-4405-B7A9-BC59BCFD488A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48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1FDF-EA3F-478A-AEEA-743AE9109FDE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7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E6740-2AB8-44D4-ADC1-0EDA04B37902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3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65926" y="0"/>
            <a:ext cx="363302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0967">
            <a:off x="1955006" y="420881"/>
            <a:ext cx="5233988" cy="55400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bn-IN" sz="4400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 </a:t>
            </a:r>
            <a:r>
              <a:rPr lang="en-US" sz="4400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 </a:t>
            </a:r>
            <a:r>
              <a:rPr lang="bn-IN" sz="4400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 পরিমাপের সূত্র</a:t>
            </a:r>
            <a:endParaRPr lang="en-US" sz="4800" dirty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67230"/>
                <a:ext cx="8229600" cy="4389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24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১। চাহিদার দাম </a:t>
                </a:r>
                <a:r>
                  <a:rPr lang="en-US" sz="32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স্থিতিস্থাপকতা</a:t>
                </a:r>
                <a:r>
                  <a:rPr lang="bn-IN" sz="32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3200" i="1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bn-IN" sz="32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bn-IN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যেখানে,</a:t>
                </a:r>
                <a:endParaRPr lang="en-US" sz="2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b="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cs typeface="Arial" panose="020B0604020202020204" pitchFamily="34" charset="0"/>
                  </a:rPr>
                  <a:t>                                      এখানে,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accent4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4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চাহিদার</a:t>
                </a:r>
                <a:r>
                  <a:rPr lang="bn-IN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দাম</a:t>
                </a: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স্থিতিস্থাপকতা</a:t>
                </a:r>
                <a:endParaRPr lang="en-US" sz="2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𝜟</a:t>
                </a: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 = চাহিদার পরিবর্তন</a:t>
                </a: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</a:t>
                </a: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𝜟</a:t>
                </a: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P = দামের পরিবর্তন</a:t>
                </a: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</a:t>
                </a: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P = প্রাথমিক দাম</a:t>
                </a: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Q </a:t>
                </a:r>
                <a:r>
                  <a:rPr lang="en-US" sz="2400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চাহিদা</a:t>
                </a:r>
                <a:r>
                  <a:rPr lang="en-US" sz="24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67230"/>
                <a:ext cx="8229600" cy="4389120"/>
              </a:xfrm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53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" y="0"/>
            <a:ext cx="9144000" cy="1277112"/>
          </a:xfrm>
          <a:solidFill>
            <a:srgbClr val="00FFFF"/>
          </a:solidFill>
        </p:spPr>
        <p:txBody>
          <a:bodyPr>
            <a:no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স্থিতিস্থাপকতার ধরণ/প্রকার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" y="2057400"/>
            <a:ext cx="9150096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চাহিদার দাম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চাহিদার আয় স্থিতিস্থাপকতা</a:t>
            </a:r>
            <a:endParaRPr lang="en-US" sz="4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00FFFF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rgbClr val="00FFFF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চাহিদার </a:t>
            </a:r>
            <a:r>
              <a:rPr lang="bn-IN" sz="4000" dirty="0" smtClean="0">
                <a:solidFill>
                  <a:srgbClr val="00FFFF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আড়াআড়ি স্থিতিস্থাপকতা</a:t>
            </a:r>
            <a:endParaRPr lang="en-US" sz="3200" dirty="0">
              <a:solidFill>
                <a:srgbClr val="00FFFF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03320" y="6538913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94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দাম</a:t>
            </a:r>
            <a:r>
              <a:rPr lang="bn-IN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স্থিতিস্থাপকতা পরিমাপের সূত্র</a:t>
            </a:r>
            <a:endParaRPr lang="en-US" sz="48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8800"/>
                <a:ext cx="9144000" cy="4351338"/>
              </a:xfrm>
              <a:noFill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চাহিদার</a:t>
                </a:r>
                <a:r>
                  <a:rPr lang="en-US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দাম</a:t>
                </a: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স্থিতিস্থাপকতা</a:t>
                </a:r>
                <a:r>
                  <a:rPr lang="bn-IN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,</a:t>
                </a:r>
                <a:r>
                  <a:rPr lang="bn-IN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den>
                    </m:f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800" dirty="0">
                  <a:solidFill>
                    <a:srgbClr val="FFC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bn-IN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যেখানে,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চাহিদার দাম</a:t>
                </a:r>
                <a:r>
                  <a:rPr lang="bn-IN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স্থিতিস্থাপকতা</a:t>
                </a:r>
                <a:endParaRPr lang="en-US" sz="2000" dirty="0" smtClean="0">
                  <a:solidFill>
                    <a:srgbClr val="00FFFF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𝜟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 = চাহিদার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পরিবর্তন</a:t>
                </a: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𝜟p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দামের পরিবর্তন</a:t>
                </a:r>
                <a:endParaRPr lang="en-US" sz="2400" dirty="0">
                  <a:solidFill>
                    <a:srgbClr val="00FFFF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P =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প্রাথমিক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দাম </a:t>
                </a:r>
                <a:endParaRPr lang="en-US" sz="2400" dirty="0">
                  <a:solidFill>
                    <a:srgbClr val="00FFFF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Q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চাহিদা 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8800"/>
                <a:ext cx="9144000" cy="4351338"/>
              </a:xfrm>
              <a:blipFill>
                <a:blip r:embed="rId2"/>
                <a:stretch>
                  <a:fillRect l="-2000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6610386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1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আয়</a:t>
            </a:r>
            <a:r>
              <a:rPr lang="bn-IN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স্থিতিস্থাপকতা পরিমাপের সূত্র</a:t>
            </a:r>
            <a:endParaRPr lang="en-US" sz="48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8800"/>
                <a:ext cx="9144000" cy="4351338"/>
              </a:xfrm>
              <a:noFill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চাহিদার আয় স্থিতিস্থাপকতা</a:t>
                </a:r>
                <a:r>
                  <a:rPr lang="bn-IN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,</a:t>
                </a:r>
                <a:r>
                  <a:rPr lang="bn-IN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den>
                    </m:f>
                    <m:r>
                      <a:rPr lang="en-US" sz="32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800" dirty="0">
                  <a:solidFill>
                    <a:srgbClr val="FFC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bn-IN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যেখানে,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চাহিদার </a:t>
                </a: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 </a:t>
                </a:r>
                <a:r>
                  <a:rPr lang="en-US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স্থিতিস্থাপকতা</a:t>
                </a:r>
                <a:endParaRPr lang="en-US" sz="2800" dirty="0" smtClean="0">
                  <a:solidFill>
                    <a:srgbClr val="00FFFF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𝜟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 = চাহিদার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পরিবর্তন</a:t>
                </a: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𝜟Y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আয়ের পরিবর্তন</a:t>
                </a:r>
                <a:endParaRPr lang="en-US" sz="2400" dirty="0">
                  <a:solidFill>
                    <a:srgbClr val="00FFFF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Y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আয় </a:t>
                </a:r>
                <a:endParaRPr lang="en-US" sz="2400" dirty="0">
                  <a:solidFill>
                    <a:srgbClr val="00FFFF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Q </a:t>
                </a:r>
                <a:r>
                  <a:rPr lang="en-US" sz="24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চাহিদা 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00FFFF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8800"/>
                <a:ext cx="9144000" cy="4351338"/>
              </a:xfrm>
              <a:blipFill>
                <a:blip r:embed="rId2"/>
                <a:stretch>
                  <a:fillRect l="-2000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6473862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32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19912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400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4400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আড়াআড়ি</a:t>
            </a:r>
            <a:r>
              <a:rPr lang="bn-IN" sz="4400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স্থিতিস্থাপকতা পরিমাপের সূত্র</a:t>
            </a:r>
            <a:endParaRPr lang="en-US" sz="4800" u="sng" dirty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চাহিদার </a:t>
                </a:r>
                <a:r>
                  <a:rPr lang="bn-IN" sz="3200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আড়াআড়ি </a:t>
                </a:r>
                <a:r>
                  <a:rPr lang="bn-IN" sz="3200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স্থিতিস্থাপকতা,</a:t>
                </a:r>
                <a:r>
                  <a:rPr lang="bn-IN" dirty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</a:t>
                </a:r>
                <a:r>
                  <a:rPr lang="en-US" dirty="0" smtClean="0">
                    <a:solidFill>
                      <a:srgbClr val="00FFFF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</a:t>
                </a:r>
                <a:r>
                  <a:rPr lang="bn-IN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  <m:r>
                      <a:rPr lang="en-US" sz="32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𝑄𝑥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𝑃𝑦</m:t>
                        </m:r>
                      </m:den>
                    </m:f>
                    <m:r>
                      <a:rPr lang="en-US" sz="32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endPara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</a:t>
                </a:r>
                <a:r>
                  <a:rPr lang="bn-IN" sz="2800" dirty="0" smtClean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যেখানে</a:t>
                </a:r>
                <a:r>
                  <a:rPr lang="bn-IN" sz="2800" dirty="0"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b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bn-IN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চাহিদার</a:t>
                </a:r>
                <a:r>
                  <a:rPr lang="bn-IN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আড়াআড়ি স্থিতিস্থাপকতা</a:t>
                </a:r>
                <a:r>
                  <a:rPr lang="en-US" sz="30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𝜟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Qx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X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দ্রব্যের চাহিদার 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পরিবর্তন</a:t>
                </a:r>
              </a:p>
              <a:p>
                <a:pPr marL="914400" lvl="3" indent="0">
                  <a:buNone/>
                </a:pP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𝜟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Py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Y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দ্রব্যের দামের পরিবর্তন</a:t>
                </a:r>
              </a:p>
              <a:p>
                <a:pPr marL="914400" lvl="3" indent="0">
                  <a:buNone/>
                </a:pP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Qx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X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দ্রব্যের প্রাথমিক চাহিদা</a:t>
                </a:r>
                <a:endParaRPr lang="bn-IN" sz="2800" dirty="0">
                  <a:solidFill>
                    <a:srgbClr val="FFFF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bn-IN" sz="28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Py 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Y</a:t>
                </a:r>
                <a:r>
                  <a:rPr lang="en-US" sz="2800" dirty="0">
                    <a:solidFill>
                      <a:srgbClr val="FFFF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দ্রব্যের প্রাথমিক দাম</a:t>
                </a:r>
                <a:endParaRPr lang="en-US" sz="28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2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6553201"/>
            <a:ext cx="1676400" cy="274320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51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87424"/>
              </p:ext>
            </p:extLst>
          </p:nvPr>
        </p:nvGraphicFramePr>
        <p:xfrm>
          <a:off x="1524000" y="1524000"/>
          <a:ext cx="6096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 (টাকা)</a:t>
                      </a:r>
                      <a:endParaRPr lang="en-US" sz="2800" dirty="0">
                        <a:solidFill>
                          <a:srgbClr val="FFC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rgbClr val="FFC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চাহিদার পরিমাণ (একক)</a:t>
                      </a:r>
                      <a:endParaRPr lang="en-US" sz="2800" dirty="0">
                        <a:solidFill>
                          <a:srgbClr val="FFC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8376" y="308544"/>
            <a:ext cx="383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>
                <a:solidFill>
                  <a:srgbClr val="C0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মূল্যায়ন</a:t>
            </a:r>
            <a:r>
              <a:rPr lang="bn-IN" sz="3600" dirty="0" smtClean="0">
                <a:solidFill>
                  <a:srgbClr val="C0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495300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08761" y="2959618"/>
            <a:ext cx="3906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710625"/>
            <a:ext cx="2047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59095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তথ্য থেকে স্থিতিস্থাপকতা পরিমাপ কর।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7586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6553201"/>
            <a:ext cx="1676400" cy="274320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EconomicsPlus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66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514600" y="1295400"/>
            <a:ext cx="0" cy="381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5105400"/>
            <a:ext cx="45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4753" y="51054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62461" y="492073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52536" y="83601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2667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10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96191" y="1687907"/>
            <a:ext cx="3870466" cy="29093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60630" y="3048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8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483427" y="2819400"/>
            <a:ext cx="1783773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54500" y="2819400"/>
            <a:ext cx="0" cy="2286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511370" y="3188732"/>
            <a:ext cx="2289230" cy="11668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3188732"/>
            <a:ext cx="0" cy="1916668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44472" y="449459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54654" y="5105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60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88054" y="5105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80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124200" y="2819400"/>
            <a:ext cx="0" cy="3693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4343400"/>
            <a:ext cx="5414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26619" y="139001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533400"/>
            <a:ext cx="183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13" y="5811515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তথ্য থেকে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স্থিতিস্থাপকতা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 আনবে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99713" y="6601469"/>
            <a:ext cx="1676400" cy="247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3785" y="2355739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5162" y="2776281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9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0" grpId="0"/>
      <p:bldP spid="18" grpId="0"/>
      <p:bldP spid="24" grpId="0"/>
      <p:bldP spid="25" grpId="0"/>
      <p:bldP spid="26" grpId="0"/>
      <p:bldP spid="31" grpId="0"/>
      <p:bldP spid="32" grpId="0"/>
      <p:bldP spid="33" grpId="0"/>
      <p:bldP spid="27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1804"/>
            <a:ext cx="7086600" cy="6519672"/>
          </a:xfrm>
          <a:prstGeom prst="rect">
            <a:avLst/>
          </a:prstGeom>
          <a:ln w="19050">
            <a:noFill/>
          </a:ln>
        </p:spPr>
      </p:pic>
      <p:sp>
        <p:nvSpPr>
          <p:cNvPr id="7" name="Rectangle 6"/>
          <p:cNvSpPr/>
          <p:nvPr/>
        </p:nvSpPr>
        <p:spPr>
          <a:xfrm>
            <a:off x="2266950" y="2667000"/>
            <a:ext cx="41910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0066"/>
                </a:solidFill>
              </a:rPr>
              <a:t>ধন্যবাদ</a:t>
            </a:r>
            <a:endParaRPr lang="en-US" sz="8800" dirty="0">
              <a:solidFill>
                <a:srgbClr val="FF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48100" y="6520625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20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2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07792"/>
            <a:ext cx="9144000" cy="438912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 নজরুল ইসলাম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 বিভাগ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যাত্রাবাড়ী আইডিয়াল স্কুল এন্ড কলেজ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যাত্রাবাড়ী, ঢাকা-১২০৪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০১৭১১০৪২০৫৫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economics.Nazrul@gmil.com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economics.nazrul</a:t>
            </a:r>
            <a:endParaRPr lang="en-US" sz="2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356351"/>
            <a:ext cx="361950" cy="365125"/>
          </a:xfrm>
        </p:spPr>
        <p:txBody>
          <a:bodyPr/>
          <a:lstStyle/>
          <a:p>
            <a:endParaRPr lang="en-US" dirty="0" smtClean="0"/>
          </a:p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"/>
            <a:ext cx="2743200" cy="2743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6390006"/>
            <a:ext cx="384048" cy="384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7350" y="5955917"/>
            <a:ext cx="554311" cy="4004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31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229600" cy="438912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ব্যষ্টিক অর্থনীতি</a:t>
            </a:r>
            <a:endParaRPr lang="bn-IN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IN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IN" sz="48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00:40মিনিট</a:t>
            </a:r>
            <a:endParaRPr lang="bn-IN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03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07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EconomicsPlus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5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9" y="3325148"/>
            <a:ext cx="4340489" cy="2313652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5" y="724703"/>
            <a:ext cx="4340489" cy="232329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6096602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ছবিতে প্রদর্শিত বস্তুগুলোর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 কী?</a:t>
            </a:r>
            <a:r>
              <a:rPr lang="bn-IN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614132"/>
            <a:ext cx="647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ছবিগুলো কি ধরণের বস্তু?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24703"/>
            <a:ext cx="4348265" cy="2323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01" y="3264443"/>
            <a:ext cx="4330862" cy="2349689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648200" y="3325148"/>
            <a:ext cx="1676400" cy="332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conomicsPlus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49" y="5376863"/>
            <a:ext cx="1675651" cy="261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conomicsPlus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288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নিচের ছবিগুলো লক্ষ্য কর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7449312" y="6610386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46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3276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9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86700" cy="32004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IN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ধরণ/প্রকার লিখতে</a:t>
            </a:r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IN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পরিমাপ করতে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38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647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599"/>
                <a:ext cx="8229600" cy="498475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চাহিদা অপেক্ষকে ব্যবহৃত অপরাপর বিষয় অপরিবর্তিত অবস্থায়, </a:t>
                </a:r>
                <a:r>
                  <a:rPr lang="bn-IN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সাধারণত কোন দ্রব্যের দামের শ</a:t>
                </a:r>
                <a:r>
                  <a:rPr lang="en-US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তাংশিক</a:t>
                </a:r>
                <a:r>
                  <a:rPr lang="bn-IN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 আপেক্ষিক পরিবর্তনের প্রেক্ষিতে উক্ত দ্রব্যর চাহিদার যে</a:t>
                </a:r>
                <a:r>
                  <a:rPr lang="en-US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IN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শতাংশিক</a:t>
                </a:r>
                <a:r>
                  <a:rPr lang="bn-IN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 আপেক্ষিক পরিবর্তন হয়</a:t>
                </a:r>
                <a:r>
                  <a:rPr lang="en-US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এই দুইয়ের আনুপাতকে</a:t>
                </a:r>
                <a:r>
                  <a:rPr lang="bn-IN" sz="35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চাহিদার স্থিতিস্থাপকতা বলে।</a:t>
                </a:r>
              </a:p>
              <a:p>
                <a:pPr marL="0" indent="0" algn="ctr">
                  <a:buNone/>
                </a:pPr>
                <a:r>
                  <a:rPr lang="bn-IN" sz="3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অর্থাৎ,     </a:t>
                </a:r>
                <a:r>
                  <a:rPr lang="en-US" sz="3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</a:p>
              <a:p>
                <a:pPr marL="0" indent="0" algn="just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চাহিদার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আপেক্ষিক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শতকরা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পরিবর্তন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দামের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আপেক্ষিক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শতকরা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পরিবর্তন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just">
                  <a:buNone/>
                </a:pP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𝜟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den>
                    </m:f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en-US" sz="32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bn-IN" sz="2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যেখানে,</a:t>
                </a:r>
                <a:r>
                  <a:rPr lang="en-US" sz="2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12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𝜟</a:t>
                </a:r>
                <a:r>
                  <a:rPr lang="en-US" sz="12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</a:t>
                </a: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= চাহিদার পরিবর্তন</a:t>
                </a:r>
              </a:p>
              <a:p>
                <a:pPr marL="914400" lvl="3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</a:t>
                </a:r>
                <a:r>
                  <a:rPr lang="bn-IN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              </a:t>
                </a:r>
                <a:r>
                  <a:rPr lang="en-US" sz="12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𝜟P </a:t>
                </a:r>
                <a:r>
                  <a:rPr lang="en-US" sz="12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</a:t>
                </a: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দামের পরিবর্তন </a:t>
                </a:r>
                <a:endParaRPr lang="en-US" sz="2000" dirty="0">
                  <a:solidFill>
                    <a:srgbClr val="0070C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bn-IN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             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P </a:t>
                </a: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দাম  </a:t>
                </a:r>
                <a:endParaRPr lang="en-US" sz="2000" dirty="0">
                  <a:solidFill>
                    <a:srgbClr val="0070C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914400" lvl="3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</a:t>
                </a:r>
                <a:r>
                  <a:rPr lang="bn-IN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                                                 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Q </a:t>
                </a:r>
                <a:r>
                  <a:rPr lang="en-US" sz="2000" dirty="0">
                    <a:solidFill>
                      <a:srgbClr val="0070C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= প্রাথমিক চাহিদা </a:t>
                </a:r>
              </a:p>
              <a:p>
                <a:pPr marL="0" indent="0" algn="just">
                  <a:buNone/>
                </a:pPr>
                <a:endPara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599"/>
                <a:ext cx="8229600" cy="4984751"/>
              </a:xfrm>
              <a:blipFill>
                <a:blip r:embed="rId2"/>
                <a:stretch>
                  <a:fillRect l="-1704" t="-3056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6C9-8C7F-4A0C-8FB9-223457E7E508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56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33360"/>
              </p:ext>
            </p:extLst>
          </p:nvPr>
        </p:nvGraphicFramePr>
        <p:xfrm>
          <a:off x="2133600" y="114300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solidFill>
                            <a:schemeClr val="accent6"/>
                          </a:solidFill>
                        </a:rPr>
                        <a:t>দাম (টাকা)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solidFill>
                            <a:schemeClr val="accent6"/>
                          </a:solidFill>
                        </a:rPr>
                        <a:t>চাহিদার পরিমাণ (একক)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bg1"/>
                          </a:solidFill>
                        </a:rPr>
                        <a:t>৫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bg1"/>
                          </a:solidFill>
                        </a:rPr>
                        <a:t>৫০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bg1"/>
                          </a:solidFill>
                        </a:rPr>
                        <a:t>৪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bg1"/>
                          </a:solidFill>
                        </a:rPr>
                        <a:t>৬০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30629"/>
              </p:ext>
            </p:extLst>
          </p:nvPr>
        </p:nvGraphicFramePr>
        <p:xfrm>
          <a:off x="2133600" y="2606040"/>
          <a:ext cx="609600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solidFill>
                            <a:srgbClr val="FF0000"/>
                          </a:solidFill>
                        </a:rPr>
                        <a:t> আয় (হাজার</a:t>
                      </a:r>
                      <a:r>
                        <a:rPr lang="bn-IN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IN" sz="2000" dirty="0" smtClean="0">
                          <a:solidFill>
                            <a:srgbClr val="FF0000"/>
                          </a:solidFill>
                        </a:rPr>
                        <a:t>টাকা)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solidFill>
                            <a:srgbClr val="FF0000"/>
                          </a:solidFill>
                        </a:rPr>
                        <a:t>চাহিদার পরিমাণ (একক)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2060"/>
                          </a:solidFill>
                        </a:rPr>
                        <a:t>৫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2060"/>
                          </a:solidFill>
                        </a:rPr>
                        <a:t>৫০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2060"/>
                          </a:solidFill>
                        </a:rPr>
                        <a:t>৪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IN" sz="2400" b="1" dirty="0" smtClean="0">
                          <a:solidFill>
                            <a:srgbClr val="002060"/>
                          </a:solidFill>
                        </a:rPr>
                        <a:t>০</a:t>
                      </a:r>
                      <a:endParaRPr lang="en-US" sz="2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" y="58384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টেবিল ৩টি পর্যবেক্ষণ কর এবং স্থিতিস্থাপক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ধরণ </a:t>
            </a:r>
            <a:r>
              <a:rPr lang="bn-IN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তোমার ধারণা খাতায় লিখ।</a:t>
            </a:r>
            <a:endParaRPr lang="en-US" sz="1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দলীয় কাজ           </a:t>
            </a:r>
            <a:r>
              <a:rPr lang="en-US" sz="3200" dirty="0" smtClean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   </a:t>
            </a:r>
            <a:r>
              <a:rPr lang="bn-IN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bn-IN" sz="2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মিঃ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77222"/>
              </p:ext>
            </p:extLst>
          </p:nvPr>
        </p:nvGraphicFramePr>
        <p:xfrm>
          <a:off x="2057400" y="4190014"/>
          <a:ext cx="6172200" cy="137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0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দ্রব্যের </a:t>
                      </a:r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দাম (টাকা)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bn-IN" sz="24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দ্রব্যের </a:t>
                      </a:r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চাহিদার পরিমাণ (একক)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solidFill>
                            <a:srgbClr val="CCCC00"/>
                          </a:solidFill>
                        </a:rPr>
                        <a:t>৫</a:t>
                      </a:r>
                      <a:endParaRPr lang="en-US" sz="2000" b="1" dirty="0">
                        <a:solidFill>
                          <a:srgbClr val="CCCC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solidFill>
                            <a:srgbClr val="CCCC00"/>
                          </a:solidFill>
                        </a:rPr>
                        <a:t>৫০</a:t>
                      </a:r>
                      <a:endParaRPr lang="en-US" sz="2000" b="1" dirty="0">
                        <a:solidFill>
                          <a:srgbClr val="CCCC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46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solidFill>
                            <a:srgbClr val="CCCC00"/>
                          </a:solidFill>
                        </a:rPr>
                        <a:t>৪</a:t>
                      </a:r>
                      <a:endParaRPr lang="en-US" sz="2000" b="1" dirty="0">
                        <a:solidFill>
                          <a:srgbClr val="CCCC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CCC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IN" sz="2000" b="1" dirty="0" smtClean="0">
                          <a:solidFill>
                            <a:srgbClr val="CCCC00"/>
                          </a:solidFill>
                        </a:rPr>
                        <a:t>০</a:t>
                      </a:r>
                      <a:endParaRPr lang="en-US" sz="2000" b="1" dirty="0">
                        <a:solidFill>
                          <a:srgbClr val="CCCC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611868"/>
            <a:ext cx="1066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টেবিল-১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419600"/>
            <a:ext cx="1066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টেবিল-৩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895600"/>
            <a:ext cx="1066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টেবিল-২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53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5350" cy="365125"/>
          </a:xfrm>
        </p:spPr>
        <p:txBody>
          <a:bodyPr/>
          <a:lstStyle/>
          <a:p>
            <a:fld id="{CDDC5D31-EF96-4E24-A9EF-5D8E64F48F7D}" type="datetime1">
              <a:rPr lang="en-US" smtClean="0"/>
              <a:pPr/>
              <a:t>03-Jul-20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75937"/>
              </p:ext>
            </p:extLst>
          </p:nvPr>
        </p:nvGraphicFramePr>
        <p:xfrm>
          <a:off x="1524000" y="1143000"/>
          <a:ext cx="60960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 (টাকা)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চাহিদার পরিমাণ (একক)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179902"/>
              </p:ext>
            </p:extLst>
          </p:nvPr>
        </p:nvGraphicFramePr>
        <p:xfrm>
          <a:off x="1524000" y="3509956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 (টাকা)</a:t>
                      </a:r>
                      <a:endParaRPr lang="en-US" sz="24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চাহিদার পরিমাণ (একক)</a:t>
                      </a:r>
                      <a:endParaRPr lang="en-US" sz="24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7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IN" sz="32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3200" b="1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58219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সূচি</a:t>
            </a:r>
            <a:r>
              <a:rPr lang="bn-IN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২</a:t>
            </a:r>
            <a:r>
              <a:rPr lang="bn-IN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টি পর্যবেক্ষণ কর </a:t>
            </a:r>
            <a:r>
              <a:rPr lang="bn-IN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ও</a:t>
            </a:r>
            <a:r>
              <a:rPr lang="bn-IN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স্থিতিস্থাপকতা সম্পর্কে তোমাদের ধারণা খাতায় লিখ। </a:t>
            </a:r>
            <a:endParaRPr lang="en-US" sz="105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57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একক কাজ</a:t>
            </a:r>
            <a:endParaRPr lang="en-US" dirty="0">
              <a:solidFill>
                <a:srgbClr val="00206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8310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টেবিল-১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534194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টেবিল-২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49312" y="6556475"/>
            <a:ext cx="1676400" cy="247614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EconomicsPlus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77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413</Words>
  <Application>Microsoft Office PowerPoint</Application>
  <PresentationFormat>On-screen Show (4:3)</PresentationFormat>
  <Paragraphs>190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Cambria Math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চাহিদার স্থিতিস্থাপকতা</vt:lpstr>
      <vt:lpstr>PowerPoint Presentation</vt:lpstr>
      <vt:lpstr>PowerPoint Presentation</vt:lpstr>
      <vt:lpstr>চাহিদার দাম স্থিতিস্থাপকতা পরিমাপের সূত্র</vt:lpstr>
      <vt:lpstr>চাহিদার স্থিতিস্থাপকতার ধরণ/প্রকার</vt:lpstr>
      <vt:lpstr>১। চাহিদার দাম স্থিতিস্থাপকতা পরিমাপের সূত্র</vt:lpstr>
      <vt:lpstr>২। চাহিদার আয় স্থিতিস্থাপকতা পরিমাপের সূত্র</vt:lpstr>
      <vt:lpstr>৩। চাহিদার আড়াআড়ি স্থিতিস্থাপকতা পরিমাপের সূত্র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 Scenario</dc:title>
  <dc:creator/>
  <cp:lastModifiedBy/>
  <cp:revision>340</cp:revision>
  <dcterms:created xsi:type="dcterms:W3CDTF">2006-08-16T00:00:00Z</dcterms:created>
  <dcterms:modified xsi:type="dcterms:W3CDTF">2020-07-03T06:11:44Z</dcterms:modified>
</cp:coreProperties>
</file>