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274" r:id="rId4"/>
    <p:sldId id="260" r:id="rId5"/>
    <p:sldId id="261" r:id="rId6"/>
    <p:sldId id="270" r:id="rId7"/>
    <p:sldId id="271" r:id="rId8"/>
    <p:sldId id="272" r:id="rId9"/>
    <p:sldId id="273" r:id="rId10"/>
    <p:sldId id="262" r:id="rId11"/>
    <p:sldId id="263" r:id="rId12"/>
    <p:sldId id="264" r:id="rId13"/>
    <p:sldId id="265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65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43846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914400"/>
            <a:ext cx="1021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00CC"/>
                </a:solidFill>
                <a:latin typeface="Nirmala UI" pitchFamily="34" charset="0"/>
                <a:cs typeface="Nirmala UI" pitchFamily="34" charset="0"/>
              </a:rPr>
              <a:t>নরসিংদী অনলাইন </a:t>
            </a:r>
            <a:r>
              <a:rPr lang="bn-BD" sz="4800" b="1" dirty="0" smtClean="0">
                <a:solidFill>
                  <a:srgbClr val="0000CC"/>
                </a:solidFill>
                <a:latin typeface="Nirmala UI" pitchFamily="34" charset="0"/>
                <a:cs typeface="Nirmala UI" pitchFamily="34" charset="0"/>
              </a:rPr>
              <a:t>পাঠশালায়</a:t>
            </a:r>
            <a:endParaRPr lang="en-GB" sz="4800" b="1" dirty="0">
              <a:solidFill>
                <a:srgbClr val="0000CC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562600" y="3352800"/>
            <a:ext cx="266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000" b="1" dirty="0">
                <a:solidFill>
                  <a:srgbClr val="0070C0"/>
                </a:solidFill>
              </a:rPr>
              <a:t>স্বাগত</a:t>
            </a:r>
            <a:endParaRPr lang="en-GB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8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বাংলা ব্যাকরণের আলোচনায় কতিপয় পারিভাষিক শব্দঃ</a:t>
            </a:r>
            <a:endParaRPr lang="bn-BD" sz="2800" dirty="0" smtClean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প্রাতিপদিকঃ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ভিবক্তিহীন নাম শব্দকে প্রাতিপদিক বলে। যেমন- হাত, বই, কলম ইত্যাদি।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সাধিত শব্দঃ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মৌলিক শব্দ ব্যতিত অন্য সব শব্দই সাধিত শব্দ।যথা- হাতা, গরমিল, দম্পতি ইত্যাদি।</a:t>
            </a:r>
          </a:p>
          <a:p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সাধিত শব্দ দুই প্রকারঃ </a:t>
            </a:r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নাম শব্দ ও ক্রিয়া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।</a:t>
            </a:r>
          </a:p>
          <a:p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প্রত্যেকটি নাম শব্দের ও ক্রিয়ার দুটি অংশ থাকে।</a:t>
            </a:r>
          </a:p>
          <a:p>
            <a:r>
              <a:rPr lang="bn-BD" sz="2800" b="1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প্রকৃতি ও প্রত্যয়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।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প্রকৃতিঃ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যে শব্দকে বা কোন শব্দের যে অংশকে আর কোন ক্ষুদ্র অংশে ভাগ করা যায় না, তাকে প্রকৃতি বলে।</a:t>
            </a:r>
          </a:p>
          <a:p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 </a:t>
            </a:r>
            <a:endParaRPr lang="en-GB" sz="2800" b="1" dirty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প্রকৃতি দুই প্রকারঃ</a:t>
            </a:r>
            <a:r>
              <a:rPr lang="bn-BD" sz="2800" b="1" u="sng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নাম প্রকৃতি ও ক্রিয়া প্রকৃতি বা ধাতু।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নাম প্রকৃতিঃ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হাতল, ফুলেল, মূখর-এ শব্দগুলো বিশ্লেষণ করলে আমরা পাই-হাত+ল=হাতল,</a:t>
            </a:r>
          </a:p>
          <a:p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ফুল+এল= ফুলেল এবং মুখ+র= মুখর। এখানে হাত, ফুল ও মুখ শব্দ গুলোকে বলা হয় প্রকৃ্তি বা মুল অংশ। এগুলোর নাম প্রকৃ্তি।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ক্রিয়া প্রকৃ্তিঃ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আবার চলন্ত, জমা, ও লিখিত- এ শব্দগুলো বিশ্লেষণ করলে আমরা পাই চল+অন্ত=চলন্ত, জম+আ= জমা এবং লিখ+ইত= লিখিত। এখানে চল্, জম্, ও লিখ্- এ তিনটি ক্রিয়ামূল বা ক্রিয়ার মূল অংশ। এগুলোকে বলা হয় ক্রিয়া প্রকৃ্তি বা ধাতু।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ধাতুঃ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শব্দ গঠনের উদ্দেশ্যে নাম প্রকৃ্তির এবং ক্রিয়া প্রকৃ্তির পরে যে শব্দাংশ যুক্ত হয় তাকে প্রত্যয় বলে।</a:t>
            </a:r>
          </a:p>
          <a:p>
            <a:endParaRPr lang="en-GB" sz="2400" b="1" dirty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বাংলা শব্দ গঠনে দুই প্রকার প্রত্যয় পাওয়া যায়ঃ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১ তদ্ধিত প্রত্যয় ও</a:t>
            </a:r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২ কৃৎ প্রত্যয়।</a:t>
            </a:r>
          </a:p>
          <a:p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১ তদ্ধিত প্রত্যয়ঃ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শব্দমূল বা নাম প্রকৃতির সঙ্গে যে প্রত্যয় যুক্ত হয়ে নতুন শব্দ তৈ্রি হয়, তাকে বলে তদ্ধিত প্রত্যয়। যেমন-হাতল, ফুলেল ও মূখর শব্দের যথাক্রমে ল, এল এবং র তদ্ধিত প্রত্যয়।</a:t>
            </a:r>
          </a:p>
          <a:p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২ কৃৎ প্রত্যয়ঃ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ধাতু বা ক্রিয়া প্রকৃ্তির সাথে যে প্রত্যয় যুক্ত হয়ে নতুন শব্দ তৈরি হয়, তাকে বলে কৃৎ প্রত্যয়। যেমন- চলন্ত, জমা অ লিখিত শব্দের যথাক্রমে অন্ত আ এবং ইত কৃৎ প্রত্যয়</a:t>
            </a:r>
            <a:endParaRPr lang="en-GB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rmala UI" pitchFamily="34" charset="0"/>
              <a:cs typeface="Nirmala UI" pitchFamily="34" charset="0"/>
            </a:endParaRPr>
          </a:p>
          <a:p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rmala UI" pitchFamily="34" charset="0"/>
              <a:cs typeface="Nirmala UI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3914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u="sng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তথ্য কনিকাঃ বাংলা ব্যাকরনের আলোচ্য বিষয়</a:t>
            </a:r>
          </a:p>
          <a:p>
            <a:endParaRPr lang="bn-BD" sz="2000" b="1" u="sng" dirty="0" smtClean="0">
              <a:solidFill>
                <a:srgbClr val="C0000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 প্রথম  বাংলা ব্যাকরণ রচনা করেন- ------মানোএল দ্যা আস্ সুম্বসাঁউ।</a:t>
            </a:r>
          </a:p>
          <a:p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*বাঙ্গালিদের মধ্যে প্রথম বাংলা ব্যাকরণ রচনা করেন----রাজা রামমোহন রায়</a:t>
            </a:r>
          </a:p>
          <a:p>
            <a:pPr>
              <a:buFont typeface="Arial" charset="0"/>
              <a:buChar char="•"/>
            </a:pPr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ব্যাকরণ অর্থ -------------বিশেষভাবে বিশ্লেষণ</a:t>
            </a:r>
          </a:p>
          <a:p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ব্যাকরণ পাঠের প্রয়োজন-------------ভাষার শুদ্ধাশুদ্ধি নির্ণয়ের জন্য</a:t>
            </a:r>
          </a:p>
          <a:p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*প্রত্যেক ভাষার মৌ্লিক অংশ-------৪টি</a:t>
            </a:r>
          </a:p>
          <a:p>
            <a:pPr>
              <a:buFont typeface="Arial" charset="0"/>
              <a:buChar char="•"/>
            </a:pPr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বাংলা ব্যাকরণের আলোচ্য বিষয়---------৪টি</a:t>
            </a:r>
          </a:p>
          <a:p>
            <a:pPr>
              <a:buFont typeface="Arial" charset="0"/>
              <a:buChar char="•"/>
            </a:pPr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*বাক প্রত্যঙ্গজাত ধ্বনির সুক্ষতম মৌলিক অংশকে ---------ধ্বনি মূল বলে</a:t>
            </a:r>
          </a:p>
          <a:p>
            <a:pPr>
              <a:buFont typeface="Arial" charset="0"/>
              <a:buChar char="•"/>
            </a:pPr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*শব্দতত্ত্বের অপর নাম---------রূপতত্ত্ব</a:t>
            </a:r>
          </a:p>
          <a:p>
            <a:pPr>
              <a:buFont typeface="Arial" charset="0"/>
              <a:buChar char="•"/>
            </a:pPr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*ভাষার একক--------বাক্য</a:t>
            </a:r>
          </a:p>
          <a:p>
            <a:pPr>
              <a:buFont typeface="Arial" charset="0"/>
              <a:buChar char="•"/>
            </a:pPr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*বাক্যের একক--------শব্দ</a:t>
            </a:r>
          </a:p>
          <a:p>
            <a:pPr>
              <a:buFont typeface="Arial" charset="0"/>
              <a:buChar char="•"/>
            </a:pPr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*শব্দের একক------------ধ্বনি</a:t>
            </a:r>
          </a:p>
          <a:p>
            <a:pPr>
              <a:buFont typeface="Arial" charset="0"/>
              <a:buChar char="•"/>
            </a:pPr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*ধ্বনির একক-----------অর্থ</a:t>
            </a:r>
          </a:p>
          <a:p>
            <a:pPr>
              <a:buFont typeface="Arial" charset="0"/>
              <a:buChar char="•"/>
            </a:pPr>
            <a:r>
              <a:rPr lang="bn-BD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*শব্দের ক্ষুদ্রাংশের নাম----------</a:t>
            </a:r>
          </a:p>
          <a:p>
            <a:pPr>
              <a:buFont typeface="Arial" charset="0"/>
              <a:buChar char="•"/>
            </a:pPr>
            <a:endParaRPr lang="bn-BD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Nirmala UI" pitchFamily="34" charset="0"/>
              <a:cs typeface="Nirmala UI" pitchFamily="34" charset="0"/>
            </a:endParaRPr>
          </a:p>
          <a:p>
            <a:endParaRPr lang="bn-BD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9718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ধন্যবাদ</a:t>
            </a:r>
            <a:endParaRPr lang="en-GB" sz="6000" dirty="0"/>
          </a:p>
        </p:txBody>
      </p:sp>
      <p:pic>
        <p:nvPicPr>
          <p:cNvPr id="3" name="Picture 2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2819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/>
              <a:t>ধন্যবাদ</a:t>
            </a:r>
            <a:endParaRPr lang="en-GB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371600" y="0"/>
            <a:ext cx="4495800" cy="1447800"/>
          </a:xfrm>
          <a:prstGeom prst="wave">
            <a:avLst>
              <a:gd name="adj1" fmla="val 12500"/>
              <a:gd name="adj2" fmla="val -181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5400" dirty="0">
                <a:solidFill>
                  <a:srgbClr val="385723"/>
                </a:solidFill>
              </a:rPr>
              <a:t>   </a:t>
            </a:r>
            <a:r>
              <a:rPr lang="bn-BD" sz="6000" dirty="0">
                <a:solidFill>
                  <a:srgbClr val="385723"/>
                </a:solidFill>
                <a:latin typeface="NikoshBAN" pitchFamily="2" charset="0"/>
                <a:cs typeface="Arial" charset="0"/>
              </a:rPr>
              <a:t>পরিচিতি</a:t>
            </a:r>
            <a:endParaRPr lang="en-US" sz="6000" dirty="0">
              <a:solidFill>
                <a:srgbClr val="385723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04813" y="2398713"/>
            <a:ext cx="5643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0" y="1905000"/>
            <a:ext cx="5486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ইমরানা বেগম</a:t>
            </a:r>
          </a:p>
          <a:p>
            <a:r>
              <a:rPr lang="en-US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সহকারি প্রধান শিক্ষক</a:t>
            </a:r>
          </a:p>
          <a:p>
            <a:r>
              <a:rPr lang="en-US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আমরাইদ ইয়াকুব আল</a:t>
            </a:r>
            <a:r>
              <a:rPr lang="bn-BD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ী</a:t>
            </a:r>
            <a:r>
              <a:rPr lang="en-US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 সিকদার উচ্চ বিদ্যালয়।</a:t>
            </a:r>
          </a:p>
          <a:p>
            <a:r>
              <a:rPr lang="en-US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কাপাসিয়া,গাজ</a:t>
            </a:r>
            <a:r>
              <a:rPr lang="bn-BD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ী</a:t>
            </a:r>
            <a:r>
              <a:rPr lang="en-US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পুর।</a:t>
            </a:r>
          </a:p>
          <a:p>
            <a:r>
              <a:rPr lang="en-US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ম</a:t>
            </a:r>
            <a:r>
              <a:rPr lang="bn-BD" sz="2400" b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োবাইল-০১৭১১১৬১৮২৬</a:t>
            </a:r>
            <a:endParaRPr lang="en-US" sz="2400" b="1">
              <a:latin typeface="NikoshBAN" pitchFamily="2" charset="0"/>
              <a:cs typeface="Nirmala UI" pitchFamily="34" charset="0"/>
            </a:endParaRPr>
          </a:p>
          <a:p>
            <a:endParaRPr lang="en-US" sz="3600"/>
          </a:p>
        </p:txBody>
      </p:sp>
      <p:pic>
        <p:nvPicPr>
          <p:cNvPr id="4101" name="Picture 7" descr="20191003024053_IMG_4849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89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5715000" y="1981200"/>
            <a:ext cx="342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000" b="1" dirty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শ্রেণি -৯ম/১০ম</a:t>
            </a:r>
          </a:p>
          <a:p>
            <a:r>
              <a:rPr lang="bn-BD" sz="2000" b="1" dirty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বিষয়- বাংলা ভষার ব্যাকরণ</a:t>
            </a:r>
          </a:p>
          <a:p>
            <a:r>
              <a:rPr lang="bn-BD" sz="2000" b="1" dirty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আজকের </a:t>
            </a:r>
            <a:r>
              <a:rPr lang="bn-BD" sz="20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পাঠ-বাংলা ব্যাকরণের আলোচ্য বিষয়</a:t>
            </a:r>
            <a:endParaRPr lang="bn-BD" sz="2000" b="1" dirty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0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সময়-৩০মিনিট</a:t>
            </a:r>
          </a:p>
          <a:p>
            <a:r>
              <a:rPr lang="bn-BD" sz="20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তাং-৩০/০৬/’২০</a:t>
            </a:r>
            <a:endParaRPr lang="en-GB" sz="2000" b="1" dirty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5486400" y="1447800"/>
            <a:ext cx="76200" cy="502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শিখনফল</a:t>
            </a:r>
            <a:endParaRPr lang="en-GB" sz="3600" b="1" u="sng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এই পাঠ শেষে শিক্ষার্থীরা ......</a:t>
            </a:r>
          </a:p>
          <a:p>
            <a:pPr>
              <a:buFont typeface="Wingdings" pitchFamily="2" charset="2"/>
              <a:buChar char="Ø"/>
            </a:pPr>
            <a:endParaRPr lang="bn-BD" sz="2800" b="1" dirty="0" smtClean="0"/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১ ব্যাকরণের সংঙ্গা বলতে পরে;</a:t>
            </a:r>
          </a:p>
          <a:p>
            <a:endParaRPr lang="bn-BD" sz="2800" b="1" dirty="0" smtClean="0">
              <a:solidFill>
                <a:srgbClr val="C0000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২ ব্যাকরণ পাঠের প্রয়োজনীয়তা ব্যাখ্যা করতে পারবে;</a:t>
            </a:r>
          </a:p>
          <a:p>
            <a:endParaRPr lang="bn-BD" sz="2800" b="1" dirty="0" smtClean="0">
              <a:solidFill>
                <a:srgbClr val="C0000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৩ বাংলা ব্যাকরণ কোন কোন বিষয় নিয়ে আলোচনা করে তা বিশ্লেষণ করতে পারে।</a:t>
            </a:r>
            <a:endParaRPr lang="en-GB" sz="2800" b="1" dirty="0">
              <a:solidFill>
                <a:srgbClr val="C0000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                        </a:t>
            </a:r>
            <a:r>
              <a:rPr lang="bn-BD" sz="24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ব্যাকরণ ও এর আলোচ্য বিষয়</a:t>
            </a:r>
          </a:p>
          <a:p>
            <a:r>
              <a:rPr lang="bn-BD" sz="24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ব্যাকরণ</a:t>
            </a:r>
          </a:p>
          <a:p>
            <a:endParaRPr lang="bn-BD" sz="2400" b="1" dirty="0" smtClean="0">
              <a:latin typeface="Nirmala UI" pitchFamily="34" charset="0"/>
              <a:cs typeface="Nirmala UI" pitchFamily="34" charset="0"/>
            </a:endParaRPr>
          </a:p>
          <a:p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ব্যাকরণ (= বি+আ+কৃ+অন) শব্দটির বুৎপত্তিগত অর্থ বিশেষভাবে বিশ্লেষণ।</a:t>
            </a:r>
          </a:p>
          <a:p>
            <a:endParaRPr lang="bn-BD" sz="2400" b="1" dirty="0" smtClean="0">
              <a:latin typeface="Nirmala UI" pitchFamily="34" charset="0"/>
              <a:cs typeface="Nirmala UI" pitchFamily="34" charset="0"/>
            </a:endParaRPr>
          </a:p>
          <a:p>
            <a:r>
              <a:rPr lang="bn-BD" sz="24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সংজ্ঞাঃ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 যে শাস্ত্রে কোনো ভাষার বিভিন্ন উপাদানের প্রকৃতি ও স্বরুপের বিচার-বিশ্লেষণ করা হয় বিভিন্ন উপাদানের সম্পর্ক নির্ণয় ও প্রয়োগবিধি বিশদভাবে আলচিত হয়, তাকে ব্যাকরন বলে।</a:t>
            </a:r>
          </a:p>
          <a:p>
            <a:endParaRPr lang="bn-BD" sz="2400" b="1" dirty="0" smtClean="0">
              <a:latin typeface="Nirmala UI" pitchFamily="34" charset="0"/>
              <a:cs typeface="Nirmala UI" pitchFamily="34" charset="0"/>
            </a:endParaRPr>
          </a:p>
          <a:p>
            <a:r>
              <a:rPr lang="bn-BD" sz="24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বাংলা ব্যাকরণঃ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যে শাস্ত্রে বাংলা ভাষার বিভিন্ন উপাদানের গঠনপ্রকৃ্তি ও স্বরুপ বিশ্লেষিত হয় এবং এদের সম্পর্ক ও সুষ্ঠু প্রয়োগবিধি আলোচিত হয়, তাই বাংলা ব্যাকরণ।</a:t>
            </a:r>
          </a:p>
          <a:p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458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বাংলা ব্যাকরণের আলোচ্য বিষয়</a:t>
            </a:r>
          </a:p>
          <a:p>
            <a:endParaRPr lang="bn-BD" b="1" dirty="0" smtClean="0"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প্রত্যেক ভাষারই চারটি মৌলক অংশ থাকে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। যেমন-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১ ধ্বনি(</a:t>
            </a:r>
            <a:r>
              <a:rPr lang="en-GB" sz="28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Sound)</a:t>
            </a:r>
            <a:endParaRPr lang="bn-BD" sz="2800" b="1" dirty="0" smtClean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২ শব্দ(</a:t>
            </a:r>
            <a:r>
              <a:rPr lang="en-GB" sz="28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Word</a:t>
            </a:r>
            <a:r>
              <a:rPr lang="en-GB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)</a:t>
            </a:r>
            <a:endParaRPr lang="bn-BD" sz="2800" b="1" dirty="0" smtClean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৩ বাক্য(</a:t>
            </a:r>
            <a:r>
              <a:rPr lang="en-GB" sz="28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Sentence)</a:t>
            </a:r>
            <a:endParaRPr lang="bn-BD" sz="2800" b="1" dirty="0" smtClean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৪ অর্থ(</a:t>
            </a:r>
            <a:r>
              <a:rPr lang="en-GB" sz="28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Meaning)</a:t>
            </a:r>
            <a:endParaRPr lang="bn-BD" sz="2800" b="1" dirty="0" smtClean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i="1" dirty="0" smtClean="0">
                <a:latin typeface="Nirmala UI" pitchFamily="34" charset="0"/>
                <a:cs typeface="Nirmala UI" pitchFamily="34" charset="0"/>
              </a:rPr>
              <a:t>সব ভাষার ব্যাকরণেই প্রধানত  নিম্নলিখিত চারটি বিষয়ের আলোচনা করা হয়-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১ ধ্বনিতত্ত্ব</a:t>
            </a:r>
            <a:r>
              <a:rPr lang="en-GB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(</a:t>
            </a:r>
            <a:r>
              <a:rPr lang="en-GB" sz="2800" b="1" dirty="0" err="1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Phonolgy</a:t>
            </a:r>
            <a:r>
              <a:rPr lang="en-GB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)</a:t>
            </a:r>
            <a:endParaRPr lang="bn-BD" sz="2800" b="1" dirty="0" smtClean="0">
              <a:solidFill>
                <a:srgbClr val="C0000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২ শব্দতত্ত্ব বা রুপ্ততত্ত্ব(Morphology)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৩ বাক্যতত্ত্ব বা পদক্রম(Syntax)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৪ অর্থতত্ত্ব(Semantics)</a:t>
            </a:r>
          </a:p>
          <a:p>
            <a:endParaRPr lang="bn-BD" sz="2800" b="1" i="1" dirty="0" smtClean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১। ধ্বনিতত্ত্ব</a:t>
            </a:r>
            <a:endParaRPr lang="en-GB" sz="3200" b="1" u="sng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0"/>
            <a:ext cx="25146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ধ্বনিঃ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মানুষের বাক প্রত্যঙ্গ অর্থাৎ </a:t>
            </a:r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কণ্ঠনালি, মুখবিবর, জিহ্বা, আল-জিহবা, কোমল তালু, শক্ত তালু, দাঁত, মাড়ি, চোয়াল, ঠোঁট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ইত্যাদির সাহায্যে উচ্চারিত আওয়াজকে </a:t>
            </a:r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‘ধ্বনি’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বলা হয়। বাক প্রত্যঙ্গজাত ধ্বনির সুক্ষ্মতম মৌলিক অংশ বা একককে </a:t>
            </a:r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ধ্বনিমূল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বলা হয়।</a:t>
            </a:r>
            <a:endParaRPr lang="en-GB" sz="2800" b="1" dirty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বর্ণঃ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বাক প্রত্যঙ্গজাত প্রত্যেকটি ধ্বনি এককের জন্য প্রত্যেক ভাষায়ই লেখার সময় এক একটি </a:t>
            </a:r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প্রতীক বা চিহ্ন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ব্যবহৃত হয়। বাংলায় এ প্রতীক চিহ্নকে বলা হয় </a:t>
            </a:r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বর্ণ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(লেটার)। যেমন- বাংলায় </a:t>
            </a:r>
            <a:r>
              <a:rPr lang="bn-BD" sz="2800" b="1" dirty="0" smtClean="0">
                <a:solidFill>
                  <a:srgbClr val="00B0F0"/>
                </a:solidFill>
                <a:latin typeface="Nirmala UI" pitchFamily="34" charset="0"/>
                <a:cs typeface="Nirmala UI" pitchFamily="34" charset="0"/>
              </a:rPr>
              <a:t>‘বক’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কথাটির প্রথম ধ্বনিটির প্রতীক রূপে ব্যবহার করা হয়েছে </a:t>
            </a:r>
            <a:r>
              <a:rPr lang="bn-BD" sz="2800" b="1" dirty="0" smtClean="0">
                <a:solidFill>
                  <a:srgbClr val="00B0F0"/>
                </a:solidFill>
                <a:latin typeface="Nirmala UI" pitchFamily="34" charset="0"/>
                <a:cs typeface="Nirmala UI" pitchFamily="34" charset="0"/>
              </a:rPr>
              <a:t>‘ব’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ইংরেজিতে </a:t>
            </a:r>
            <a:r>
              <a:rPr lang="bn-BD" sz="2800" b="1" dirty="0" smtClean="0">
                <a:solidFill>
                  <a:srgbClr val="00B0F0"/>
                </a:solidFill>
                <a:latin typeface="Nirmala UI" pitchFamily="34" charset="0"/>
                <a:cs typeface="Nirmala UI" pitchFamily="34" charset="0"/>
              </a:rPr>
              <a:t>বি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আরবিতে </a:t>
            </a:r>
            <a:r>
              <a:rPr lang="bn-BD" sz="2800" b="1" dirty="0" smtClean="0">
                <a:solidFill>
                  <a:srgbClr val="00B0F0"/>
                </a:solidFill>
                <a:latin typeface="Nirmala UI" pitchFamily="34" charset="0"/>
                <a:cs typeface="Nirmala UI" pitchFamily="34" charset="0"/>
              </a:rPr>
              <a:t>বে।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ধ্বনির উচ্চারণপ্রণালী, উচ্চারণের স্থান, ধ্বনির চিহ্ন বা বর্ণের বিন্যাস, ধ্বনিসংযোগ বা সন্ধি, ধ্বনির পরিবর্তন ও লোপ, ণত্ব ও ষত্ব বিধান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ইত্যাদি বাংলা ব্যাকরণে </a:t>
            </a:r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ধ্বনিতত্ত্বের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আলোচ্য বিষয়।</a:t>
            </a:r>
            <a:endParaRPr lang="en-GB" sz="2800" b="1" dirty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রূপতত্ত্ব</a:t>
            </a:r>
          </a:p>
          <a:p>
            <a:endParaRPr lang="bn-BD" sz="3200" b="1" u="sng" dirty="0" smtClean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এক বা একাধিক ধ্বনির সম্মিলনে </a:t>
            </a:r>
            <a:r>
              <a:rPr lang="bn-BD" sz="32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শব্দ </a:t>
            </a:r>
            <a:r>
              <a:rPr lang="bn-BD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তৈরি হয়, শব্দের </a:t>
            </a:r>
            <a:r>
              <a:rPr lang="bn-BD" sz="3200" b="1" u="sng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ক্ষুদ্রাংশকে</a:t>
            </a:r>
            <a:r>
              <a:rPr lang="bn-BD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 বলা হয় </a:t>
            </a:r>
            <a:r>
              <a:rPr lang="bn-BD" sz="32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রূপ</a:t>
            </a:r>
            <a:r>
              <a:rPr lang="bn-BD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। রূপ গঠন করে </a:t>
            </a:r>
            <a:r>
              <a:rPr lang="bn-BD" sz="32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শব্দ</a:t>
            </a:r>
            <a:r>
              <a:rPr lang="bn-BD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। সেই জন্য শব্দতত্ত্বকে </a:t>
            </a:r>
            <a:r>
              <a:rPr lang="bn-BD" sz="32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রূপতত্ত্ব</a:t>
            </a:r>
            <a:r>
              <a:rPr lang="bn-BD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 বলা হয়।</a:t>
            </a:r>
          </a:p>
          <a:p>
            <a:endParaRPr lang="en-GB" sz="2800" b="1" u="sng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৩ বাক্যতত্ত্ব</a:t>
            </a:r>
          </a:p>
          <a:p>
            <a:endParaRPr lang="bn-BD" b="1" dirty="0" smtClean="0"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মানূষের </a:t>
            </a:r>
            <a:r>
              <a:rPr lang="bn-BD" sz="28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বাকপ্রত্যঙ্গজাত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ধ্বনি সমন্বয়ে গঠিত শব্দসহযোগে সৃষ্ট অর্থবোধক বাক প্রবাহের বিশেষ বিশেষ অংশকে বলা হয় </a:t>
            </a:r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বাক্য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। বাক্যের সঠিক গঠনপ্রনালী, বিভিন্ন উপাদানের </a:t>
            </a:r>
            <a:r>
              <a:rPr lang="bn-BD" sz="28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সংযোজন , বিয়োজন, এদের সার্থক ব্যবহারযোগ্যতা, বাক্যমধ্যে শব্দ বা পদের স্থান বা ক্রম, পদের রূপ পরিবর্তন ইত্যাদি বিষয় বাক্যতত্ত্বে আলোচিত হয়।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বাক্যের মধ্যে </a:t>
            </a:r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কোন পদের স্থান কোথয়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 বাক্যতত্ত্বে এসব পূর্ণ বিশ্লেষণ</a:t>
            </a:r>
            <a:r>
              <a:rPr lang="bn-BD" sz="2800" b="1" dirty="0" smtClean="0"/>
              <a:t> থাকে। বাক্যতত্ত্ব্কে </a:t>
            </a:r>
            <a:r>
              <a:rPr lang="bn-BD" sz="2800" b="1" dirty="0" smtClean="0">
                <a:solidFill>
                  <a:srgbClr val="FF0000"/>
                </a:solidFill>
              </a:rPr>
              <a:t>পদক্রম </a:t>
            </a:r>
            <a:r>
              <a:rPr lang="bn-BD" sz="2800" b="1" dirty="0" smtClean="0"/>
              <a:t>বলা হয়।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579</TotalTime>
  <Words>816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emrana</dc:creator>
  <cp:lastModifiedBy>emrana</cp:lastModifiedBy>
  <cp:revision>18</cp:revision>
  <dcterms:created xsi:type="dcterms:W3CDTF">2006-08-16T00:00:00Z</dcterms:created>
  <dcterms:modified xsi:type="dcterms:W3CDTF">2020-07-03T12:11:29Z</dcterms:modified>
</cp:coreProperties>
</file>