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0" r:id="rId4"/>
    <p:sldId id="261" r:id="rId5"/>
    <p:sldId id="262" r:id="rId6"/>
    <p:sldId id="276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11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676400"/>
            <a:ext cx="4384623" cy="3320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3048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smtClean="0">
                <a:solidFill>
                  <a:srgbClr val="0070C0"/>
                </a:solidFill>
              </a:rPr>
              <a:t>স্বাগতম</a:t>
            </a:r>
            <a:endParaRPr lang="en-GB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3136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2143125" cy="2143125"/>
          </a:xfrm>
          <a:prstGeom prst="rect">
            <a:avLst/>
          </a:prstGeom>
        </p:spPr>
      </p:pic>
      <p:pic>
        <p:nvPicPr>
          <p:cNvPr id="4" name="Picture 3" descr="a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2257425" cy="2209800"/>
          </a:xfrm>
          <a:prstGeom prst="rect">
            <a:avLst/>
          </a:prstGeom>
        </p:spPr>
      </p:pic>
      <p:pic>
        <p:nvPicPr>
          <p:cNvPr id="5" name="Picture 4" descr="c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4800"/>
            <a:ext cx="1828800" cy="2133600"/>
          </a:xfrm>
          <a:prstGeom prst="rect">
            <a:avLst/>
          </a:prstGeom>
        </p:spPr>
      </p:pic>
      <p:pic>
        <p:nvPicPr>
          <p:cNvPr id="6" name="Picture 5" descr="c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304800"/>
            <a:ext cx="2352675" cy="220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34340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সেই বায়ুমন্ডলে রয়েছে </a:t>
            </a:r>
            <a:r>
              <a:rPr lang="bn-BD" sz="32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নাইট্রজেন,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bn-BD" sz="3200" b="1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অক্সিজেন,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 </a:t>
            </a: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rmala UI" pitchFamily="34" charset="0"/>
                <a:cs typeface="Nirmala UI" pitchFamily="34" charset="0"/>
              </a:rPr>
              <a:t>কার্বন ডাই অক্সআইড 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এমনি গোটা কুড়ি </a:t>
            </a:r>
            <a:r>
              <a:rPr lang="bn-BD" sz="3200" b="1" dirty="0" smtClean="0">
                <a:solidFill>
                  <a:srgbClr val="7030A0"/>
                </a:solidFill>
                <a:latin typeface="Nirmala UI" pitchFamily="34" charset="0"/>
                <a:cs typeface="Nirmala UI" pitchFamily="34" charset="0"/>
              </a:rPr>
              <a:t>বর্ণহীন 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গ্যাসের মিশেল । আর আছে পানির </a:t>
            </a:r>
            <a:r>
              <a:rPr lang="bn-BD" sz="3200" b="1" dirty="0" smtClean="0">
                <a:solidFill>
                  <a:srgbClr val="00B0F0"/>
                </a:solidFill>
                <a:latin typeface="Nirmala UI" pitchFamily="34" charset="0"/>
                <a:cs typeface="Nirmala UI" pitchFamily="34" charset="0"/>
              </a:rPr>
              <a:t>বাষ্প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 আর 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rmala UI" pitchFamily="34" charset="0"/>
                <a:cs typeface="Nirmala UI" pitchFamily="34" charset="0"/>
              </a:rPr>
              <a:t>ধুলোর কণা। 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9" name="Picture 8" descr="ab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438400"/>
            <a:ext cx="2628900" cy="174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"/>
            <a:ext cx="4267200" cy="2743200"/>
          </a:xfrm>
          <a:prstGeom prst="rect">
            <a:avLst/>
          </a:prstGeom>
        </p:spPr>
      </p:pic>
      <p:pic>
        <p:nvPicPr>
          <p:cNvPr id="4" name="Picture 3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411480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657600"/>
            <a:ext cx="883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rmala UI" pitchFamily="34" charset="0"/>
                <a:cs typeface="Nirmala UI" pitchFamily="34" charset="0"/>
              </a:rPr>
              <a:t>আকাশ যদি বর্নহীন গ্যাসের মিশেল, তবে তা </a:t>
            </a:r>
            <a:r>
              <a:rPr lang="bn-BD" sz="36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নীল</a:t>
            </a:r>
            <a:r>
              <a:rPr lang="bn-BD" sz="3600" b="1" dirty="0" smtClean="0">
                <a:latin typeface="Nirmala UI" pitchFamily="34" charset="0"/>
                <a:cs typeface="Nirmala UI" pitchFamily="34" charset="0"/>
              </a:rPr>
              <a:t> দেখায় কেন? মাঝে মাঝে সাদা আর </a:t>
            </a:r>
            <a:r>
              <a:rPr lang="bn-BD" sz="36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লাল রঙের </a:t>
            </a:r>
            <a:r>
              <a:rPr lang="bn-BD" sz="3600" b="1" dirty="0" smtClean="0">
                <a:latin typeface="Nirmala UI" pitchFamily="34" charset="0"/>
                <a:cs typeface="Nirmala UI" pitchFamily="34" charset="0"/>
              </a:rPr>
              <a:t>খেলাই-বা দেখি কি করে? আসলে সাদা মেঘে রয়েছে </a:t>
            </a:r>
            <a:r>
              <a:rPr lang="bn-BD" sz="3600" b="1" dirty="0" smtClean="0">
                <a:solidFill>
                  <a:srgbClr val="00B0F0"/>
                </a:solidFill>
                <a:latin typeface="Nirmala UI" pitchFamily="34" charset="0"/>
                <a:cs typeface="Nirmala UI" pitchFamily="34" charset="0"/>
              </a:rPr>
              <a:t>জলীয়বাষ্প </a:t>
            </a:r>
            <a:r>
              <a:rPr lang="bn-BD" sz="3600" b="1" dirty="0" smtClean="0">
                <a:latin typeface="Nirmala UI" pitchFamily="34" charset="0"/>
                <a:cs typeface="Nirmala UI" pitchFamily="34" charset="0"/>
              </a:rPr>
              <a:t>জমে তৈরি অতি ছোট অসংখ্য পানির </a:t>
            </a:r>
            <a:r>
              <a:rPr lang="bn-BD" sz="3600" b="1" dirty="0" smtClean="0">
                <a:solidFill>
                  <a:srgbClr val="002060"/>
                </a:solidFill>
                <a:latin typeface="Nirmala UI" pitchFamily="34" charset="0"/>
                <a:cs typeface="Nirmala UI" pitchFamily="34" charset="0"/>
              </a:rPr>
              <a:t>কণা।</a:t>
            </a:r>
            <a:endParaRPr lang="en-GB" sz="3600" b="1" dirty="0">
              <a:solidFill>
                <a:srgbClr val="002060"/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3581400" cy="1752600"/>
          </a:xfrm>
          <a:prstGeom prst="rect">
            <a:avLst/>
          </a:prstGeom>
        </p:spPr>
      </p:pic>
      <p:pic>
        <p:nvPicPr>
          <p:cNvPr id="3" name="Picture 2" descr="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09600"/>
            <a:ext cx="3305175" cy="174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743200"/>
            <a:ext cx="8915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আকাশ যদি বর্ণহীন </a:t>
            </a:r>
            <a:r>
              <a:rPr lang="bn-BD" sz="32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গ্যাসের মিশেল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, তবে তা </a:t>
            </a:r>
            <a:r>
              <a:rPr lang="bn-BD" sz="32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নীল 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দেখায় কেন? আসলে সাদা মেঘে রয়েছে </a:t>
            </a:r>
            <a:r>
              <a:rPr lang="bn-BD" sz="3200" b="1" dirty="0" smtClean="0">
                <a:solidFill>
                  <a:srgbClr val="7030A0"/>
                </a:solidFill>
                <a:latin typeface="Nirmala UI" pitchFamily="34" charset="0"/>
                <a:cs typeface="Nirmala UI" pitchFamily="34" charset="0"/>
              </a:rPr>
              <a:t>জলীয়বাষ্প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 জমে তৈরি অতি ছোট ছোট অসংখ্য পানির </a:t>
            </a:r>
            <a:r>
              <a:rPr lang="bn-BD" sz="32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কণা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। কখনো মেঘে এসব কণার গায়ে বাষ্প জমার ফলে ভারি হয়ে পানির কণা তৈরি হয়। তখন </a:t>
            </a:r>
            <a:r>
              <a:rPr lang="bn-BD" sz="32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সূর্যের 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আলো তার ভেতর দিয়ে আসতে পারেনা, আর তাই সে </a:t>
            </a:r>
            <a:r>
              <a:rPr lang="bn-BD" sz="32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মেঘের রঙ 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হয় কালো।</a:t>
            </a:r>
            <a:endParaRPr lang="en-GB" sz="3200" b="1" dirty="0"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2705100" cy="1685925"/>
          </a:xfrm>
          <a:prstGeom prst="rect">
            <a:avLst/>
          </a:prstGeom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609600"/>
            <a:ext cx="2847975" cy="1676400"/>
          </a:xfrm>
          <a:prstGeom prst="rect">
            <a:avLst/>
          </a:prstGeom>
        </p:spPr>
      </p:pic>
      <p:pic>
        <p:nvPicPr>
          <p:cNvPr id="4" name="Picture 3" descr="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609600"/>
            <a:ext cx="2876550" cy="1590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7432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দুপুরবেলা এই আলো আসে সরাসরি অর্থাৎ প্রায় </a:t>
            </a:r>
            <a:r>
              <a:rPr lang="bn-BD" sz="32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লম্বাভাবে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 হাওয়ার স্তর ফুঁড়ে। কিন্ত সকাল সন্ধ্যায় আলো আসে </a:t>
            </a:r>
            <a:r>
              <a:rPr lang="bn-BD" sz="32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তেরছাভাবে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 হাওয়ার স্তর পেরিয়ে।</a:t>
            </a:r>
            <a:endParaRPr lang="en-GB" sz="3200" b="1" dirty="0"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2857500" cy="1600200"/>
          </a:xfrm>
          <a:prstGeom prst="rect">
            <a:avLst/>
          </a:prstGeom>
        </p:spPr>
      </p:pic>
      <p:pic>
        <p:nvPicPr>
          <p:cNvPr id="3" name="Picture 2" descr="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609600"/>
            <a:ext cx="2886075" cy="1581150"/>
          </a:xfrm>
          <a:prstGeom prst="rect">
            <a:avLst/>
          </a:prstGeom>
        </p:spPr>
      </p:pic>
      <p:pic>
        <p:nvPicPr>
          <p:cNvPr id="4" name="Picture 3" descr="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609601"/>
            <a:ext cx="2390775" cy="1600200"/>
          </a:xfrm>
          <a:prstGeom prst="rect">
            <a:avLst/>
          </a:prstGeom>
        </p:spPr>
      </p:pic>
      <p:pic>
        <p:nvPicPr>
          <p:cNvPr id="5" name="Picture 4" descr="a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2286000"/>
            <a:ext cx="2857500" cy="1600200"/>
          </a:xfrm>
          <a:prstGeom prst="rect">
            <a:avLst/>
          </a:prstGeom>
        </p:spPr>
      </p:pic>
      <p:pic>
        <p:nvPicPr>
          <p:cNvPr id="6" name="Picture 5" descr="a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2286000"/>
            <a:ext cx="2705100" cy="1685925"/>
          </a:xfrm>
          <a:prstGeom prst="rect">
            <a:avLst/>
          </a:prstGeom>
        </p:spPr>
      </p:pic>
      <p:pic>
        <p:nvPicPr>
          <p:cNvPr id="7" name="Picture 6" descr="a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286000"/>
            <a:ext cx="3048000" cy="167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4038600"/>
            <a:ext cx="8839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আগেকার দিনে আমাদের ওপরকার আকাশ নিয়ে </a:t>
            </a:r>
            <a:r>
              <a:rPr lang="bn-BD" sz="32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বিজ্ঞানীরা পরীক্ষা-নিরীক্ষা 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করতেন শূন্যে </a:t>
            </a:r>
            <a:r>
              <a:rPr lang="bn-BD" sz="3200" b="1" dirty="0" smtClean="0">
                <a:solidFill>
                  <a:srgbClr val="7030A0"/>
                </a:solidFill>
                <a:latin typeface="Nirmala UI" pitchFamily="34" charset="0"/>
                <a:cs typeface="Nirmala UI" pitchFamily="34" charset="0"/>
              </a:rPr>
              <a:t>বেলুন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 পাঠিয়ে বা </a:t>
            </a:r>
            <a:r>
              <a:rPr lang="bn-BD" sz="32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যন্ত্রপাতিসুদ্ধ রকেট </a:t>
            </a:r>
            <a:r>
              <a:rPr lang="bn-BD" sz="3200" b="1" dirty="0" smtClean="0">
                <a:latin typeface="Nirmala UI" pitchFamily="34" charset="0"/>
                <a:cs typeface="Nirmala UI" pitchFamily="34" charset="0"/>
              </a:rPr>
              <a:t>পাঠিয়ে। আজ মানুষ নিজেই মহাকাশযানে চেপে সফর করছে পৃথিবীর উপরে বহুদূর পর্যন্ত।</a:t>
            </a:r>
            <a:endParaRPr lang="en-GB" sz="3200" b="1" dirty="0"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2457450" cy="1866900"/>
          </a:xfrm>
          <a:prstGeom prst="rect">
            <a:avLst/>
          </a:prstGeom>
        </p:spPr>
      </p:pic>
      <p:pic>
        <p:nvPicPr>
          <p:cNvPr id="3" name="Picture 2" descr="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52400"/>
            <a:ext cx="2533650" cy="1809750"/>
          </a:xfrm>
          <a:prstGeom prst="rect">
            <a:avLst/>
          </a:prstGeom>
        </p:spPr>
      </p:pic>
      <p:pic>
        <p:nvPicPr>
          <p:cNvPr id="4" name="Picture 3" descr="a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52400"/>
            <a:ext cx="2857500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336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মহাকাশ</a:t>
            </a:r>
            <a:r>
              <a:rPr lang="bn-BD" sz="3600" b="1" dirty="0" smtClean="0">
                <a:latin typeface="Nirmala UI" pitchFamily="34" charset="0"/>
                <a:cs typeface="Nirmala UI" pitchFamily="34" charset="0"/>
              </a:rPr>
              <a:t> থেকে দিনরাত তোলা হচ্ছে পৃথিবীর ছবি।জানা যাচ্ছে কখন </a:t>
            </a:r>
            <a:r>
              <a:rPr lang="bn-BD" sz="3600" b="1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আবহাওয়া</a:t>
            </a:r>
            <a:r>
              <a:rPr lang="bn-BD" sz="3600" b="1" dirty="0" smtClean="0">
                <a:latin typeface="Nirmala UI" pitchFamily="34" charset="0"/>
                <a:cs typeface="Nirmala UI" pitchFamily="34" charset="0"/>
              </a:rPr>
              <a:t> কেমন হবে, কোন দেশ কেমন </a:t>
            </a:r>
            <a:r>
              <a:rPr lang="bn-BD" sz="36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ফসল</a:t>
            </a:r>
            <a:r>
              <a:rPr lang="bn-BD" sz="3600" b="1" dirty="0" smtClean="0">
                <a:latin typeface="Nirmala UI" pitchFamily="34" charset="0"/>
                <a:cs typeface="Nirmala UI" pitchFamily="34" charset="0"/>
              </a:rPr>
              <a:t> হচ্ছে।মহাকাশ থেকে ঠিকরে দেওয়া হচ্ছে </a:t>
            </a:r>
            <a:r>
              <a:rPr lang="bn-BD" sz="36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টেলিফোন</a:t>
            </a:r>
            <a:r>
              <a:rPr lang="bn-BD" sz="3600" b="1" dirty="0" smtClean="0">
                <a:latin typeface="Nirmala UI" pitchFamily="34" charset="0"/>
                <a:cs typeface="Nirmala UI" pitchFamily="34" charset="0"/>
              </a:rPr>
              <a:t> আর </a:t>
            </a:r>
            <a:r>
              <a:rPr lang="bn-BD" sz="36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টেলিভিশনের</a:t>
            </a:r>
            <a:r>
              <a:rPr lang="bn-BD" sz="3600" b="1" dirty="0" smtClean="0">
                <a:latin typeface="Nirmala UI" pitchFamily="34" charset="0"/>
                <a:cs typeface="Nirmala UI" pitchFamily="34" charset="0"/>
              </a:rPr>
              <a:t> সংকেত তাই </a:t>
            </a:r>
            <a:r>
              <a:rPr lang="bn-BD" sz="3600" b="1" dirty="0" smtClean="0">
                <a:solidFill>
                  <a:srgbClr val="002060"/>
                </a:solidFill>
                <a:latin typeface="Nirmala UI" pitchFamily="34" charset="0"/>
                <a:cs typeface="Nirmala UI" pitchFamily="34" charset="0"/>
              </a:rPr>
              <a:t>দূরদেশের</a:t>
            </a:r>
            <a:r>
              <a:rPr lang="bn-BD" sz="3600" b="1" dirty="0" smtClean="0">
                <a:latin typeface="Nirmala UI" pitchFamily="34" charset="0"/>
                <a:cs typeface="Nirmala UI" pitchFamily="34" charset="0"/>
              </a:rPr>
              <a:t> সঙ্গে যোগাযোগ আজ অনেক সহজ হয়ে উঠেছে।</a:t>
            </a:r>
            <a:endParaRPr lang="en-GB" sz="3600" b="1" dirty="0"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304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FF0000"/>
                </a:solidFill>
              </a:rPr>
              <a:t>কঠিন শব্দের অর্থ......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</a:rPr>
              <a:t>ভূপৃষ্ঠ                    - </a:t>
            </a:r>
            <a:r>
              <a:rPr lang="bn-BD" sz="3200" b="1" dirty="0" smtClean="0">
                <a:solidFill>
                  <a:srgbClr val="00B0F0"/>
                </a:solidFill>
              </a:rPr>
              <a:t>পৃথিবীর উপরের অংশ।</a:t>
            </a:r>
          </a:p>
          <a:p>
            <a:r>
              <a:rPr lang="bn-BD" sz="3200" b="1" dirty="0" smtClean="0">
                <a:solidFill>
                  <a:srgbClr val="FF0000"/>
                </a:solidFill>
              </a:rPr>
              <a:t>চাঁদোয়া                 </a:t>
            </a:r>
            <a:r>
              <a:rPr lang="bn-BD" sz="3200" b="1" dirty="0" smtClean="0">
                <a:solidFill>
                  <a:srgbClr val="0070C0"/>
                </a:solidFill>
              </a:rPr>
              <a:t>- শামিয়না।</a:t>
            </a:r>
          </a:p>
          <a:p>
            <a:r>
              <a:rPr lang="bn-BD" sz="3200" b="1" dirty="0" smtClean="0">
                <a:solidFill>
                  <a:srgbClr val="FF0000"/>
                </a:solidFill>
              </a:rPr>
              <a:t>পরতে পরতে           -  </a:t>
            </a:r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</a:rPr>
              <a:t>স্তরে স্তরে।</a:t>
            </a:r>
          </a:p>
          <a:p>
            <a:r>
              <a:rPr lang="bn-BD" sz="3200" b="1" dirty="0" smtClean="0">
                <a:solidFill>
                  <a:srgbClr val="FF0000"/>
                </a:solidFill>
              </a:rPr>
              <a:t>হরহামেশা              -  </a:t>
            </a:r>
            <a:r>
              <a:rPr lang="bn-BD" sz="3200" b="1" dirty="0" smtClean="0">
                <a:solidFill>
                  <a:srgbClr val="00B050"/>
                </a:solidFill>
              </a:rPr>
              <a:t>সবসময়।</a:t>
            </a:r>
          </a:p>
          <a:p>
            <a:r>
              <a:rPr lang="bn-BD" sz="3200" b="1" dirty="0" smtClean="0">
                <a:solidFill>
                  <a:srgbClr val="FF0000"/>
                </a:solidFill>
              </a:rPr>
              <a:t>বায়ুমণ্ডল               - </a:t>
            </a:r>
            <a:r>
              <a:rPr lang="bn-BD" sz="3200" b="1" dirty="0" smtClean="0">
                <a:solidFill>
                  <a:srgbClr val="0070C0"/>
                </a:solidFill>
              </a:rPr>
              <a:t>পৃথিবীর উপরে যতদূর পর্যন্ত </a:t>
            </a:r>
            <a:r>
              <a:rPr lang="bn-BD" sz="3200" b="1" dirty="0" smtClean="0">
                <a:solidFill>
                  <a:srgbClr val="FF0000"/>
                </a:solidFill>
              </a:rPr>
              <a:t>বাতাস রয়েছে।</a:t>
            </a:r>
          </a:p>
          <a:p>
            <a:r>
              <a:rPr lang="bn-BD" sz="3200" b="1" dirty="0" smtClean="0">
                <a:solidFill>
                  <a:srgbClr val="FF0000"/>
                </a:solidFill>
              </a:rPr>
              <a:t>মিসেল                   - </a:t>
            </a:r>
            <a:r>
              <a:rPr lang="bn-BD" sz="3200" b="1" dirty="0" smtClean="0">
                <a:solidFill>
                  <a:srgbClr val="C00000"/>
                </a:solidFill>
              </a:rPr>
              <a:t>বিভিন্ন বস্তুর মিলন</a:t>
            </a:r>
          </a:p>
          <a:p>
            <a:r>
              <a:rPr lang="bn-BD" sz="3200" b="1" dirty="0" smtClean="0">
                <a:solidFill>
                  <a:srgbClr val="FF0000"/>
                </a:solidFill>
              </a:rPr>
              <a:t>ঠিকরে                   - </a:t>
            </a: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</a:rPr>
              <a:t>ছিটকে। ছরিয়ে</a:t>
            </a:r>
            <a:r>
              <a:rPr lang="bn-BD" sz="3200" b="1" dirty="0" smtClean="0">
                <a:solidFill>
                  <a:srgbClr val="FF0000"/>
                </a:solidFill>
              </a:rPr>
              <a:t>।</a:t>
            </a:r>
          </a:p>
          <a:p>
            <a:r>
              <a:rPr lang="bn-BD" sz="3200" b="1" dirty="0" smtClean="0">
                <a:solidFill>
                  <a:srgbClr val="FF0000"/>
                </a:solidFill>
              </a:rPr>
              <a:t>ফুঁড়ে                     - </a:t>
            </a:r>
            <a:r>
              <a:rPr lang="bn-BD" sz="3200" b="1" dirty="0" smtClean="0">
                <a:solidFill>
                  <a:srgbClr val="00B050"/>
                </a:solidFill>
              </a:rPr>
              <a:t>ভেদ করে।</a:t>
            </a:r>
          </a:p>
          <a:p>
            <a:r>
              <a:rPr lang="bn-BD" sz="3200" b="1" dirty="0" smtClean="0">
                <a:solidFill>
                  <a:srgbClr val="FF0000"/>
                </a:solidFill>
              </a:rPr>
              <a:t>তেরছা                  - 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</a:rPr>
              <a:t>বাঁকা।</a:t>
            </a:r>
          </a:p>
          <a:p>
            <a:r>
              <a:rPr lang="bn-BD" sz="3200" b="1" dirty="0" smtClean="0">
                <a:solidFill>
                  <a:srgbClr val="FF0000"/>
                </a:solidFill>
              </a:rPr>
              <a:t>সংকেত                  - ইঙ্গিত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57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পাঠ পরিচিতি</a:t>
            </a:r>
            <a:endParaRPr lang="en-GB" sz="3600" b="1" u="sng" dirty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এক সময় </a:t>
            </a:r>
            <a:r>
              <a:rPr lang="bn-BD" sz="24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আকাশকে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 মনে করা হতো মানুষের মাথার উপর বিশাল একটা </a:t>
            </a:r>
            <a:r>
              <a:rPr lang="bn-BD" sz="24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ঢাকনা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 বলে। আসলে আকাশ কোনো ঢাকনা নয়। এ হচ্ছে </a:t>
            </a:r>
            <a:r>
              <a:rPr lang="bn-BD" sz="24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বায়ুর স্তর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।বাতাসে প্রায় </a:t>
            </a:r>
            <a:r>
              <a:rPr lang="bn-BD" sz="24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বিশটি বর্ণহীন গ্যাস 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মিশে আছে। বায়ুমণ্ডলের বিভিন্ন গ্যাসের অণু ছড়িয়ে আছে বলে </a:t>
            </a:r>
            <a:r>
              <a:rPr lang="bn-BD" sz="24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আকাশ নীল 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দেখায়। সকাল বা সন্ধ্যায় মেঘ অ বাতাসের ধুলোকণার মধ্যে দীর্ঘ পথ অতিক্রম করতে পারে শুধু সূর্যের </a:t>
            </a:r>
            <a:r>
              <a:rPr lang="bn-BD" sz="24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লাল আলো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। তাই এ সময় </a:t>
            </a:r>
            <a:r>
              <a:rPr lang="bn-BD" sz="24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মেঘ লাল 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দেখায়।ঘন বৃষ্টি ও মেঘে ছেয়ে ফেললে আকাশ দেখায় কালো। শূণ্যে </a:t>
            </a:r>
            <a:r>
              <a:rPr lang="bn-BD" sz="24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মহাকাশযান </a:t>
            </a:r>
            <a:r>
              <a:rPr lang="bn-BD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rmala UI" pitchFamily="34" charset="0"/>
                <a:cs typeface="Nirmala UI" pitchFamily="34" charset="0"/>
              </a:rPr>
              <a:t>পাঠিয়ে</a:t>
            </a:r>
            <a:r>
              <a:rPr lang="bn-BD" sz="24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বিজ্ঞানীরা নানা পরীক্ষা-নিরীক্ষা চালাচ্ছেন।পৃথিবীর অন্তত কয়েক শ’ মাইল ওপর দিয়ে পাঠানো মহাকাশযান থেকে প্রেরিত অসংখ্য ফটো বা ভিডিও  থেকে মানুষ </a:t>
            </a:r>
            <a:r>
              <a:rPr lang="bn-BD" sz="2400" b="1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আবহাওয়ার </a:t>
            </a:r>
            <a:r>
              <a:rPr lang="bn-BD" sz="2400" b="1" dirty="0" smtClean="0">
                <a:latin typeface="Nirmala UI" pitchFamily="34" charset="0"/>
                <a:cs typeface="Nirmala UI" pitchFamily="34" charset="0"/>
              </a:rPr>
              <a:t>খবর পাচ্ছে । একই কারণে টেলিভিশন, টেলিফোন, মোবাইল ফোন ইত্যাদিতে সংকেত পাঠিয়ে যোগাযোগ ব্যবস্থাকে বিশ্বব্যাপী বিস্তত করা  সম্ভব হয়েছে।</a:t>
            </a:r>
            <a:endParaRPr lang="en-GB" sz="2400" b="1" dirty="0"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u="sng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বাড়ির কাজ</a:t>
            </a:r>
            <a:endParaRPr lang="en-GB" sz="4000" b="1" u="sng" dirty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18288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rmala UI" pitchFamily="34" charset="0"/>
                <a:cs typeface="Nirmala UI" pitchFamily="34" charset="0"/>
              </a:rPr>
              <a:t>ক। পৃথিবী থেকে আকাশকে নীল দেখায় কেন?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rmala UI" pitchFamily="34" charset="0"/>
                <a:cs typeface="Nirmala UI" pitchFamily="34" charset="0"/>
              </a:rPr>
              <a:t>খ। সকাল-দুপুর-সন্ধ্যায় আকাশের রঙ ভিন্ন হওয়ার কারণ কী?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rmala UI" pitchFamily="34" charset="0"/>
                <a:cs typeface="Nirmala UI" pitchFamily="34" charset="0"/>
              </a:rPr>
              <a:t>গ। দূর দেশের সঙ্গে যোগাযোগ অনেক সহজ হয়ে উঠেছে কীভাবে?</a:t>
            </a:r>
            <a:endParaRPr lang="en-GB" sz="3600" b="1" dirty="0">
              <a:solidFill>
                <a:srgbClr val="002060"/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610600" cy="632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8382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ধন্যবাদ</a:t>
            </a:r>
            <a:endParaRPr lang="en-GB" sz="8000" b="1" dirty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371600" y="0"/>
            <a:ext cx="4495800" cy="1447800"/>
          </a:xfrm>
          <a:prstGeom prst="wave">
            <a:avLst>
              <a:gd name="adj1" fmla="val 12500"/>
              <a:gd name="adj2" fmla="val -181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5400" dirty="0">
                <a:solidFill>
                  <a:srgbClr val="385723"/>
                </a:solidFill>
              </a:rPr>
              <a:t>   </a:t>
            </a:r>
            <a:r>
              <a:rPr lang="bn-BD" sz="6000" dirty="0">
                <a:solidFill>
                  <a:srgbClr val="385723"/>
                </a:solidFill>
                <a:latin typeface="NikoshBAN" pitchFamily="2" charset="0"/>
                <a:cs typeface="Arial" charset="0"/>
              </a:rPr>
              <a:t>পরিচিতি</a:t>
            </a:r>
            <a:endParaRPr lang="en-US" sz="6000" dirty="0">
              <a:solidFill>
                <a:srgbClr val="385723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04813" y="2398713"/>
            <a:ext cx="56435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0" y="1905000"/>
            <a:ext cx="5486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ইমরানা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বেগম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rmala UI" pitchFamily="34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সহকারি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প্রধান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শিক্ষক</a:t>
            </a:r>
            <a:endParaRPr lang="en-US" sz="2400" b="1" dirty="0">
              <a:solidFill>
                <a:srgbClr val="0070C0"/>
              </a:solidFill>
              <a:latin typeface="NikoshBAN" pitchFamily="2" charset="0"/>
              <a:cs typeface="Nirmala UI" pitchFamily="34" charset="0"/>
            </a:endParaRPr>
          </a:p>
          <a:p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আমরাইদ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ইয়াকুব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আল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ী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সিকদার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উচ্চ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বিদ্যালয়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।</a:t>
            </a:r>
          </a:p>
          <a:p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কাপাসিয়া,গাজ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ী</a:t>
            </a:r>
            <a:r>
              <a:rPr lang="en-US" sz="2400" b="1" dirty="0" err="1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পুর</a:t>
            </a: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।</a:t>
            </a:r>
          </a:p>
          <a:p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ম</a:t>
            </a:r>
            <a:r>
              <a:rPr lang="bn-BD" sz="2400" b="1" dirty="0">
                <a:solidFill>
                  <a:srgbClr val="0070C0"/>
                </a:solidFill>
                <a:latin typeface="NikoshBAN" pitchFamily="2" charset="0"/>
                <a:cs typeface="Nirmala UI" pitchFamily="34" charset="0"/>
              </a:rPr>
              <a:t>োবাইল-০১৭১১১৬১৮২৬</a:t>
            </a:r>
            <a:endParaRPr lang="en-US" sz="2400" b="1" dirty="0">
              <a:latin typeface="NikoshBAN" pitchFamily="2" charset="0"/>
              <a:cs typeface="Nirmala UI" pitchFamily="34" charset="0"/>
            </a:endParaRPr>
          </a:p>
          <a:p>
            <a:endParaRPr lang="en-US" sz="3600" dirty="0"/>
          </a:p>
        </p:txBody>
      </p:sp>
      <p:pic>
        <p:nvPicPr>
          <p:cNvPr id="4101" name="Picture 7" descr="20191003024053_IMG_4849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89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5410200" y="1524000"/>
            <a:ext cx="373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2000" b="1" dirty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শ্রেণি </a:t>
            </a:r>
            <a:r>
              <a:rPr lang="bn-BD" sz="20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-৬ষ্ঠ</a:t>
            </a:r>
            <a:endParaRPr lang="bn-BD" sz="2000" b="1" dirty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000" b="1" dirty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বিষয়- </a:t>
            </a:r>
            <a:r>
              <a:rPr lang="bn-BD" sz="20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চারুপাঠ</a:t>
            </a:r>
            <a:endParaRPr lang="bn-BD" sz="2000" b="1" dirty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000" b="1" dirty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আজকের </a:t>
            </a:r>
            <a:r>
              <a:rPr lang="bn-BD" sz="20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পাঠ-আকাশ</a:t>
            </a:r>
            <a:endParaRPr lang="bn-BD" sz="2000" b="1" dirty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0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সময়-৩০মিনিট</a:t>
            </a:r>
          </a:p>
          <a:p>
            <a:r>
              <a:rPr lang="bn-BD" sz="20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তাং-০৪/০৭/’২০</a:t>
            </a:r>
            <a:endParaRPr lang="en-GB" sz="2000" b="1" dirty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5334000" y="1447800"/>
            <a:ext cx="76200" cy="50292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3" name="Picture 2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57200"/>
            <a:ext cx="35814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029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ছবি দুটো কি চিনতে পারছো ?</a:t>
            </a:r>
            <a:endParaRPr lang="en-GB" sz="4400" b="1" dirty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 descr="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4267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আজকের পাঠ.........</a:t>
            </a:r>
          </a:p>
          <a:p>
            <a:endParaRPr lang="bn-BD" sz="3600" b="1" dirty="0" smtClean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  <a:p>
            <a:endParaRPr lang="bn-BD" sz="3600" b="1" dirty="0" smtClean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  <a:p>
            <a:endParaRPr lang="en-GB" sz="3600" b="1" dirty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124200"/>
            <a:ext cx="7924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আকাশ</a:t>
            </a:r>
          </a:p>
          <a:p>
            <a:endParaRPr lang="bn-BD" sz="4400" b="1" dirty="0" smtClean="0">
              <a:solidFill>
                <a:srgbClr val="0070C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44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    </a:t>
            </a:r>
            <a:r>
              <a:rPr lang="bn-BD" sz="40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আব্দুল্লাহ আল- মূতী</a:t>
            </a:r>
            <a:endParaRPr lang="en-GB" sz="4000" b="1" dirty="0">
              <a:solidFill>
                <a:srgbClr val="C00000"/>
              </a:solidFill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4" name="Picture 3" descr="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4582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4600" y="10668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00B0F0"/>
                </a:solidFill>
                <a:latin typeface="Nirmala UI" pitchFamily="34" charset="0"/>
                <a:cs typeface="Nirmala UI" pitchFamily="34" charset="0"/>
              </a:rPr>
              <a:t>আকাশ</a:t>
            </a:r>
          </a:p>
          <a:p>
            <a:endParaRPr lang="bn-BD" sz="6000" b="1" dirty="0" smtClean="0">
              <a:solidFill>
                <a:srgbClr val="00B0F0"/>
              </a:solidFill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                     আব্দুল্লাহ আল- মূতী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                       </a:t>
            </a:r>
            <a:r>
              <a:rPr lang="bn-BD" sz="24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(১৯৩০-১৯৯৮)</a:t>
            </a:r>
            <a:endParaRPr lang="en-GB" sz="2400" b="1" dirty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286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শিখনফল......</a:t>
            </a:r>
            <a:endParaRPr lang="en-GB" sz="4400" b="1" dirty="0">
              <a:solidFill>
                <a:srgbClr val="C00000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10355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আজকের পাঠ শেষে শিক্ষার্থীরা...</a:t>
            </a:r>
          </a:p>
          <a:p>
            <a:endParaRPr lang="bn-BD" sz="3200" b="1" dirty="0" smtClean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লেখক আব্দুল্লাহ আল-মূতী’র সংক্ষিপ্ত পরিচয়    বলতে পারবে;</a:t>
            </a:r>
          </a:p>
          <a:p>
            <a:pPr algn="ctr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মহাকাশের অজানা জগৎ সম্পর্কে ধারণা লাভ করবে;</a:t>
            </a:r>
          </a:p>
          <a:p>
            <a:pPr algn="ctr">
              <a:buFont typeface="Wingdings" pitchFamily="2" charset="2"/>
              <a:buChar char="v"/>
            </a:pPr>
            <a:r>
              <a:rPr lang="bn-BD" sz="32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মহাকাশ সম্পর্কে প্রাচীন ও আধুনিক ধারণার তুলনা ব্যাখ্যা করতে পারবে।</a:t>
            </a:r>
          </a:p>
          <a:p>
            <a:endParaRPr lang="bn-BD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rmala UI" pitchFamily="34" charset="0"/>
              <a:cs typeface="Nirmala UI" pitchFamily="34" charset="0"/>
            </a:endParaRPr>
          </a:p>
          <a:p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Nirmala UI" pitchFamily="34" charset="0"/>
              <a:cs typeface="Nirmala U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416052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0" y="1905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2060"/>
                </a:solidFill>
                <a:latin typeface="Nirmala UI" pitchFamily="34" charset="0"/>
                <a:cs typeface="Nirmala UI" pitchFamily="34" charset="0"/>
              </a:rPr>
              <a:t>আবদুল্লাহ আল-মূতী</a:t>
            </a:r>
          </a:p>
          <a:p>
            <a:r>
              <a:rPr lang="bn-BD" sz="2000" b="1" dirty="0" smtClean="0">
                <a:solidFill>
                  <a:srgbClr val="002060"/>
                </a:solidFill>
                <a:latin typeface="Nirmala UI" pitchFamily="34" charset="0"/>
                <a:cs typeface="Nirmala UI" pitchFamily="34" charset="0"/>
              </a:rPr>
              <a:t>           (১৯৩০-১৯৯৮)</a:t>
            </a:r>
            <a:endParaRPr lang="en-GB" sz="2000" b="1" dirty="0">
              <a:solidFill>
                <a:srgbClr val="002060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3810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লেখক পরিচিতি.........</a:t>
            </a:r>
            <a:endParaRPr lang="en-GB" sz="3200" b="1" dirty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1054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আবদুল্লাহ আল-মূতী</a:t>
            </a:r>
            <a:endParaRPr lang="en-GB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u="sng" dirty="0" smtClean="0">
                <a:solidFill>
                  <a:srgbClr val="FF0000"/>
                </a:solidFill>
              </a:rPr>
              <a:t>লেখক পরিচিতি</a:t>
            </a:r>
            <a:endParaRPr lang="en-GB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305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জন্ম-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১৯৩০ খ্রি, সিরাজগঞ্জ জেলার ফুলবাড়িতে।</a:t>
            </a:r>
          </a:p>
          <a:p>
            <a:endParaRPr lang="bn-BD" sz="2800" b="1" dirty="0" smtClean="0"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উল্লেখযোগ্য বই-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এসো বিজ্ঞানের রাজ্যে, অবাক পৃথিবী, আবিষ্কারের নেশায়, রহস্যের শেষ নেই, জানা অজানার দেশে, সাগরের রহস্যপুরী, আয় বৃষ্টি ঝেপে, ফুলের জন্যে ভালবাসা ইত্যাদি।</a:t>
            </a:r>
          </a:p>
          <a:p>
            <a:endParaRPr lang="bn-BD" sz="2800" b="1" dirty="0" smtClean="0">
              <a:latin typeface="Nirmala UI" pitchFamily="34" charset="0"/>
              <a:cs typeface="Nirmala UI" pitchFamily="34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পুরষ্কার ও সম্মাননা-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ইউনেস্কো আন্তর্জাতিক কলিঙ্গ পুরষ্কারসহ আরও অনেক পুরষ্কারে ভূষিত হয়েছেন।</a:t>
            </a:r>
          </a:p>
          <a:p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মৃত্যু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- ১৯৯৮ সালে।</a:t>
            </a:r>
          </a:p>
          <a:p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solidFill>
                  <a:srgbClr val="C00000"/>
                </a:solidFill>
              </a:rPr>
              <a:t>পাঠ বিশ্লেষণ</a:t>
            </a:r>
            <a:endParaRPr lang="en-GB" sz="3600" b="1" u="sng" dirty="0">
              <a:solidFill>
                <a:srgbClr val="C00000"/>
              </a:solidFill>
            </a:endParaRPr>
          </a:p>
        </p:txBody>
      </p:sp>
      <p:pic>
        <p:nvPicPr>
          <p:cNvPr id="3" name="Picture 2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62000"/>
            <a:ext cx="2895600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038600"/>
            <a:ext cx="9220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দিনের বেলা </a:t>
            </a:r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সোনার থালার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মতো সূর্য তার কিরণ ছড়ায় চারপাশে। এমনি সচরাচর আকাশ </a:t>
            </a:r>
            <a:r>
              <a:rPr lang="bn-BD" sz="28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নীল।</a:t>
            </a:r>
          </a:p>
          <a:p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কখনো কখনো সাদা বা কালো মেঘে ঢেকে যায় আকাশ। ভোরে বা সন্ধ্যায় আকাশের কোন কোন অংশে নামে </a:t>
            </a:r>
            <a:r>
              <a:rPr lang="bn-BD" sz="2800" b="1" dirty="0" smtClean="0">
                <a:solidFill>
                  <a:srgbClr val="00B050"/>
                </a:solidFill>
                <a:latin typeface="Nirmala UI" pitchFamily="34" charset="0"/>
                <a:cs typeface="Nirmala UI" pitchFamily="34" charset="0"/>
              </a:rPr>
              <a:t>রঙের বন্যা। </a:t>
            </a:r>
            <a:r>
              <a:rPr lang="bn-BD" sz="2800" b="1" dirty="0" smtClean="0">
                <a:latin typeface="Nirmala UI" pitchFamily="34" charset="0"/>
                <a:cs typeface="Nirmala UI" pitchFamily="34" charset="0"/>
              </a:rPr>
              <a:t>কখনো বা- সারা আকাশ ভেসে যায় </a:t>
            </a:r>
            <a:r>
              <a:rPr lang="bn-BD" sz="28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লাল আলোতে।</a:t>
            </a:r>
            <a:endParaRPr lang="en-GB" sz="2800" b="1" dirty="0">
              <a:solidFill>
                <a:srgbClr val="FF0000"/>
              </a:solidFill>
              <a:latin typeface="Nirmala UI" pitchFamily="34" charset="0"/>
              <a:cs typeface="Nirmala UI" pitchFamily="34" charset="0"/>
            </a:endParaRPr>
          </a:p>
        </p:txBody>
      </p:sp>
      <p:pic>
        <p:nvPicPr>
          <p:cNvPr id="5" name="Picture 4" descr="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762000"/>
            <a:ext cx="2619375" cy="3124200"/>
          </a:xfrm>
          <a:prstGeom prst="rect">
            <a:avLst/>
          </a:prstGeom>
        </p:spPr>
      </p:pic>
      <p:pic>
        <p:nvPicPr>
          <p:cNvPr id="6" name="Picture 5" descr="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62000"/>
            <a:ext cx="2619375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352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FF00"/>
                </a:solidFill>
              </a:rPr>
              <a:t>সোনার থালার মতো সূর্য</a:t>
            </a:r>
            <a:endParaRPr lang="en-GB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200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সাদা মেঘ</a:t>
            </a:r>
            <a:endParaRPr lang="en-GB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3276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FF00"/>
                </a:solidFill>
              </a:rPr>
              <a:t>কলো মেঘ</a:t>
            </a:r>
            <a:endParaRPr lang="en-GB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"/>
            <a:ext cx="4267200" cy="2743200"/>
          </a:xfrm>
          <a:prstGeom prst="rect">
            <a:avLst/>
          </a:prstGeom>
        </p:spPr>
      </p:pic>
      <p:pic>
        <p:nvPicPr>
          <p:cNvPr id="3" name="Picture 2" descr="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28600"/>
            <a:ext cx="38100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276600"/>
            <a:ext cx="891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আজ আমরা জানি, আকাশের </a:t>
            </a:r>
            <a:r>
              <a:rPr lang="bn-BD" sz="3600" b="1" dirty="0" smtClean="0">
                <a:solidFill>
                  <a:srgbClr val="0070C0"/>
                </a:solidFill>
                <a:latin typeface="Nirmala UI" pitchFamily="34" charset="0"/>
                <a:cs typeface="Nirmala UI" pitchFamily="34" charset="0"/>
              </a:rPr>
              <a:t>নীল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চাঁদোয়াটা সত্যি সত্যি কঠিন কোন জিনিসের তৈরি নয়। আসলে এ নিতান্তই </a:t>
            </a:r>
            <a:r>
              <a:rPr lang="bn-BD" sz="3600" b="1" dirty="0" smtClean="0">
                <a:solidFill>
                  <a:srgbClr val="FF0000"/>
                </a:solidFill>
                <a:latin typeface="Nirmala UI" pitchFamily="34" charset="0"/>
                <a:cs typeface="Nirmala UI" pitchFamily="34" charset="0"/>
              </a:rPr>
              <a:t>গ্যাস-ভরতি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 ফাঁকা জায়গা। </a:t>
            </a:r>
            <a:r>
              <a:rPr lang="bn-BD" sz="3600" b="1" dirty="0" smtClean="0">
                <a:solidFill>
                  <a:srgbClr val="C00000"/>
                </a:solidFill>
                <a:latin typeface="Nirmala UI" pitchFamily="34" charset="0"/>
                <a:cs typeface="Nirmala UI" pitchFamily="34" charset="0"/>
              </a:rPr>
              <a:t>হরহামেশা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rmala UI" pitchFamily="34" charset="0"/>
                <a:cs typeface="Nirmala UI" pitchFamily="34" charset="0"/>
              </a:rPr>
              <a:t> আমরা যে আকাশ দেখি তা আসলে পৃথিবীর </a:t>
            </a:r>
            <a:r>
              <a:rPr lang="bn-BD" sz="3600" b="1" dirty="0" smtClean="0">
                <a:solidFill>
                  <a:srgbClr val="00B0F0"/>
                </a:solidFill>
                <a:latin typeface="Nirmala UI" pitchFamily="34" charset="0"/>
                <a:cs typeface="Nirmala UI" pitchFamily="34" charset="0"/>
              </a:rPr>
              <a:t>বায়ুমন্ডলের ঢাকনা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।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678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emrana</dc:creator>
  <cp:lastModifiedBy>emrana</cp:lastModifiedBy>
  <cp:revision>26</cp:revision>
  <dcterms:created xsi:type="dcterms:W3CDTF">2006-08-16T00:00:00Z</dcterms:created>
  <dcterms:modified xsi:type="dcterms:W3CDTF">2020-07-03T15:47:30Z</dcterms:modified>
</cp:coreProperties>
</file>