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4" r:id="rId7"/>
    <p:sldId id="263" r:id="rId8"/>
    <p:sldId id="266" r:id="rId9"/>
    <p:sldId id="274" r:id="rId10"/>
    <p:sldId id="267" r:id="rId11"/>
    <p:sldId id="271" r:id="rId12"/>
    <p:sldId id="269" r:id="rId13"/>
    <p:sldId id="270" r:id="rId14"/>
    <p:sldId id="268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7FB2-9929-428D-9BDB-02FE4D4A9A6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3586-2D68-486F-B51E-80C888508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4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7FB2-9929-428D-9BDB-02FE4D4A9A6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3586-2D68-486F-B51E-80C888508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6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7FB2-9929-428D-9BDB-02FE4D4A9A6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3586-2D68-486F-B51E-80C888508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5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7FB2-9929-428D-9BDB-02FE4D4A9A6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3586-2D68-486F-B51E-80C888508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47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7FB2-9929-428D-9BDB-02FE4D4A9A6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3586-2D68-486F-B51E-80C888508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74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7FB2-9929-428D-9BDB-02FE4D4A9A6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3586-2D68-486F-B51E-80C888508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3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7FB2-9929-428D-9BDB-02FE4D4A9A6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3586-2D68-486F-B51E-80C888508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8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7FB2-9929-428D-9BDB-02FE4D4A9A6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3586-2D68-486F-B51E-80C888508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5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7FB2-9929-428D-9BDB-02FE4D4A9A6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3586-2D68-486F-B51E-80C888508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1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7FB2-9929-428D-9BDB-02FE4D4A9A6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3586-2D68-486F-B51E-80C888508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95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7FB2-9929-428D-9BDB-02FE4D4A9A6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3586-2D68-486F-B51E-80C888508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9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87FB2-9929-428D-9BDB-02FE4D4A9A6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03586-2D68-486F-B51E-80C888508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3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2437" y="457200"/>
            <a:ext cx="9144000" cy="101566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spc="5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</a:t>
            </a:r>
            <a:endParaRPr lang="en-US" sz="6000" dirty="0" err="1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716" y="1750002"/>
            <a:ext cx="4438719" cy="4692361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80110" y="180109"/>
            <a:ext cx="11831782" cy="6525491"/>
          </a:xfrm>
          <a:prstGeom prst="frame">
            <a:avLst>
              <a:gd name="adj1" fmla="val 167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43600" y="1519535"/>
            <a:ext cx="762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05600" y="1519535"/>
            <a:ext cx="685800" cy="533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91400" y="1519535"/>
            <a:ext cx="762000" cy="533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0109" y="3237499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একত্রে   ১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197673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১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724400" y="2510135"/>
            <a:ext cx="685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0" y="258633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৩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1595735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১ সমস্ত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5943600" y="2357735"/>
            <a:ext cx="762000" cy="533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6705600" y="2357735"/>
            <a:ext cx="762000" cy="5334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7467600" y="2357735"/>
            <a:ext cx="685800" cy="5334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34002" y="3028890"/>
            <a:ext cx="609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১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0" y="3486090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৩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257800" y="3486090"/>
            <a:ext cx="914400" cy="191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87981" y="3997037"/>
            <a:ext cx="2292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দেখা যাচ্ছে,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১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05602" y="3657601"/>
            <a:ext cx="609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১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05600" y="4311135"/>
            <a:ext cx="91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৩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553200" y="4265612"/>
            <a:ext cx="609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66801" y="5164255"/>
            <a:ext cx="10266218" cy="1200329"/>
          </a:xfrm>
          <a:prstGeom prst="rect">
            <a:avLst/>
          </a:prstGeom>
          <a:solidFill>
            <a:srgbClr val="92D05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যে প্রকৃত ভগ্নাংশের সাথে পূর্ণ সংখ্যা যুক্ত থাকে, তাকে মিশ্র ভগ্নাংশ বলে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বলে।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6019800" y="4724400"/>
            <a:ext cx="5334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85456" y="540327"/>
            <a:ext cx="95180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চিত্রগুলোতে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7" name="Frame 2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ame 27"/>
          <p:cNvSpPr/>
          <p:nvPr/>
        </p:nvSpPr>
        <p:spPr>
          <a:xfrm>
            <a:off x="180110" y="180109"/>
            <a:ext cx="11831782" cy="6525491"/>
          </a:xfrm>
          <a:prstGeom prst="frame">
            <a:avLst>
              <a:gd name="adj1" fmla="val 167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5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/>
      <p:bldP spid="10" grpId="0"/>
      <p:bldP spid="12" grpId="0"/>
      <p:bldP spid="17" grpId="0"/>
      <p:bldP spid="21" grpId="0" animBg="1"/>
      <p:bldP spid="22" grpId="0" animBg="1"/>
      <p:bldP spid="23" grpId="0" animBg="1"/>
      <p:bldP spid="24" grpId="0"/>
      <p:bldP spid="25" grpId="0"/>
      <p:bldP spid="31" grpId="0"/>
      <p:bldP spid="32" grpId="0"/>
      <p:bldP spid="33" grpId="0"/>
      <p:bldP spid="40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7745" y="325583"/>
            <a:ext cx="21336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একাকী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0691" y="1136073"/>
            <a:ext cx="72390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1" y="2600980"/>
            <a:ext cx="479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0801" y="2895600"/>
            <a:ext cx="403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৭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2613289" y="2981980"/>
            <a:ext cx="4347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93126" y="2664117"/>
            <a:ext cx="5306291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124200" y="2819400"/>
            <a:ext cx="879764" cy="33943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44513" y="3820180"/>
            <a:ext cx="479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44513" y="4114800"/>
            <a:ext cx="327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2590801" y="4201180"/>
            <a:ext cx="5109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66309" y="3897172"/>
            <a:ext cx="4994564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200400" y="4038600"/>
            <a:ext cx="817418" cy="3810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86200" y="4998608"/>
            <a:ext cx="5340928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200400" y="5181599"/>
            <a:ext cx="969818" cy="31865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85999" y="5054025"/>
            <a:ext cx="85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7002" y="4886980"/>
            <a:ext cx="609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67000" y="5344180"/>
            <a:ext cx="76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cxnSp>
        <p:nvCxnSpPr>
          <p:cNvPr id="19" name="Straight Connector 18"/>
          <p:cNvCxnSpPr>
            <a:endCxn id="18" idx="0"/>
          </p:cNvCxnSpPr>
          <p:nvPr/>
        </p:nvCxnSpPr>
        <p:spPr>
          <a:xfrm>
            <a:off x="2667000" y="5344180"/>
            <a:ext cx="381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180110" y="180109"/>
            <a:ext cx="11831782" cy="6525491"/>
          </a:xfrm>
          <a:prstGeom prst="frame">
            <a:avLst>
              <a:gd name="adj1" fmla="val 167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5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5969" y="3228109"/>
            <a:ext cx="327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2114" y="3810000"/>
            <a:ext cx="327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492113" y="3726873"/>
            <a:ext cx="403487" cy="6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949314" y="3352800"/>
            <a:ext cx="479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8" name="Rectangle 7"/>
          <p:cNvSpPr/>
          <p:nvPr/>
        </p:nvSpPr>
        <p:spPr>
          <a:xfrm>
            <a:off x="2949314" y="3810000"/>
            <a:ext cx="327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2895602" y="3733800"/>
            <a:ext cx="5109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635114" y="3352800"/>
            <a:ext cx="403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৭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35114" y="3810000"/>
            <a:ext cx="403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635113" y="37338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092314" y="3352800"/>
            <a:ext cx="479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92314" y="3810000"/>
            <a:ext cx="403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4114802" y="3733800"/>
            <a:ext cx="4347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53000" y="3519845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2" y="3352800"/>
            <a:ext cx="609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4000" y="3810000"/>
            <a:ext cx="76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cxnSp>
        <p:nvCxnSpPr>
          <p:cNvPr id="23" name="Straight Connector 22"/>
          <p:cNvCxnSpPr>
            <a:endCxn id="22" idx="0"/>
          </p:cNvCxnSpPr>
          <p:nvPr/>
        </p:nvCxnSpPr>
        <p:spPr>
          <a:xfrm>
            <a:off x="5334000" y="3810000"/>
            <a:ext cx="381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62800" y="3443645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43802" y="3276600"/>
            <a:ext cx="609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43800" y="3733800"/>
            <a:ext cx="76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>
            <a:endCxn id="27" idx="0"/>
          </p:cNvCxnSpPr>
          <p:nvPr/>
        </p:nvCxnSpPr>
        <p:spPr>
          <a:xfrm>
            <a:off x="7467600" y="3733800"/>
            <a:ext cx="457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096001" y="3352800"/>
            <a:ext cx="327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096001" y="3810000"/>
            <a:ext cx="327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৭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096000" y="37338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553201" y="3352800"/>
            <a:ext cx="479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৭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553201" y="3810000"/>
            <a:ext cx="327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10800000">
            <a:off x="6499489" y="3733800"/>
            <a:ext cx="5109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229601" y="3352800"/>
            <a:ext cx="327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229601" y="3810000"/>
            <a:ext cx="327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8229600" y="37338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686801" y="3352800"/>
            <a:ext cx="479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686801" y="3810000"/>
            <a:ext cx="327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41" name="Straight Connector 40"/>
          <p:cNvCxnSpPr/>
          <p:nvPr/>
        </p:nvCxnSpPr>
        <p:spPr>
          <a:xfrm rot="10800000">
            <a:off x="8633089" y="3733800"/>
            <a:ext cx="5109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220200" y="3443645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525002" y="3276600"/>
            <a:ext cx="609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525000" y="3733800"/>
            <a:ext cx="76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cxnSp>
        <p:nvCxnSpPr>
          <p:cNvPr id="45" name="Straight Connector 44"/>
          <p:cNvCxnSpPr>
            <a:endCxn id="44" idx="0"/>
          </p:cNvCxnSpPr>
          <p:nvPr/>
        </p:nvCxnSpPr>
        <p:spPr>
          <a:xfrm>
            <a:off x="9525000" y="3733800"/>
            <a:ext cx="381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831274" y="1302328"/>
            <a:ext cx="10709562" cy="120032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514601" y="4810780"/>
            <a:ext cx="327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84" name="Rectangle 83"/>
          <p:cNvSpPr/>
          <p:nvPr/>
        </p:nvSpPr>
        <p:spPr>
          <a:xfrm>
            <a:off x="2514601" y="5267980"/>
            <a:ext cx="327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85" name="Straight Connector 84"/>
          <p:cNvCxnSpPr/>
          <p:nvPr/>
        </p:nvCxnSpPr>
        <p:spPr>
          <a:xfrm>
            <a:off x="2514600" y="519178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2971801" y="4810780"/>
            <a:ext cx="479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87" name="Rectangle 86"/>
          <p:cNvSpPr/>
          <p:nvPr/>
        </p:nvSpPr>
        <p:spPr>
          <a:xfrm>
            <a:off x="2971801" y="5267980"/>
            <a:ext cx="327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rot="10800000">
            <a:off x="2918089" y="5191780"/>
            <a:ext cx="5109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3657601" y="4810780"/>
            <a:ext cx="403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657601" y="5267980"/>
            <a:ext cx="403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cxnSp>
        <p:nvCxnSpPr>
          <p:cNvPr id="91" name="Straight Connector 90"/>
          <p:cNvCxnSpPr/>
          <p:nvPr/>
        </p:nvCxnSpPr>
        <p:spPr>
          <a:xfrm>
            <a:off x="3657600" y="519178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4114801" y="4810780"/>
            <a:ext cx="479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১১</a:t>
            </a:r>
          </a:p>
        </p:txBody>
      </p:sp>
      <p:sp>
        <p:nvSpPr>
          <p:cNvPr id="93" name="Rectangle 92"/>
          <p:cNvSpPr/>
          <p:nvPr/>
        </p:nvSpPr>
        <p:spPr>
          <a:xfrm>
            <a:off x="4114801" y="5267980"/>
            <a:ext cx="403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cxnSp>
        <p:nvCxnSpPr>
          <p:cNvPr id="94" name="Straight Connector 93"/>
          <p:cNvCxnSpPr/>
          <p:nvPr/>
        </p:nvCxnSpPr>
        <p:spPr>
          <a:xfrm rot="10800000">
            <a:off x="4137289" y="5191780"/>
            <a:ext cx="4347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4975487" y="4977825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356489" y="4810780"/>
            <a:ext cx="609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356487" y="5267980"/>
            <a:ext cx="76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cxnSp>
        <p:nvCxnSpPr>
          <p:cNvPr id="98" name="Straight Connector 97"/>
          <p:cNvCxnSpPr>
            <a:endCxn id="97" idx="0"/>
          </p:cNvCxnSpPr>
          <p:nvPr/>
        </p:nvCxnSpPr>
        <p:spPr>
          <a:xfrm>
            <a:off x="5356487" y="5267980"/>
            <a:ext cx="381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7185287" y="4901625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566289" y="4734580"/>
            <a:ext cx="609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7566287" y="5191780"/>
            <a:ext cx="76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2" name="Straight Connector 101"/>
          <p:cNvCxnSpPr>
            <a:endCxn id="101" idx="0"/>
          </p:cNvCxnSpPr>
          <p:nvPr/>
        </p:nvCxnSpPr>
        <p:spPr>
          <a:xfrm>
            <a:off x="7490087" y="5191780"/>
            <a:ext cx="457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6118488" y="4810780"/>
            <a:ext cx="327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6118488" y="5267980"/>
            <a:ext cx="327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105" name="Straight Connector 104"/>
          <p:cNvCxnSpPr/>
          <p:nvPr/>
        </p:nvCxnSpPr>
        <p:spPr>
          <a:xfrm>
            <a:off x="6118487" y="519178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6575688" y="4810780"/>
            <a:ext cx="479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6575688" y="5267980"/>
            <a:ext cx="327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 rot="10800000">
            <a:off x="6521976" y="5191780"/>
            <a:ext cx="5109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8252088" y="4810780"/>
            <a:ext cx="327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8252088" y="5267980"/>
            <a:ext cx="327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cxnSp>
        <p:nvCxnSpPr>
          <p:cNvPr id="111" name="Straight Connector 110"/>
          <p:cNvCxnSpPr/>
          <p:nvPr/>
        </p:nvCxnSpPr>
        <p:spPr>
          <a:xfrm>
            <a:off x="8252087" y="519178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8709288" y="4810780"/>
            <a:ext cx="479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৭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8709288" y="5267980"/>
            <a:ext cx="327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114" name="Straight Connector 113"/>
          <p:cNvCxnSpPr/>
          <p:nvPr/>
        </p:nvCxnSpPr>
        <p:spPr>
          <a:xfrm rot="10800000">
            <a:off x="8655576" y="5191780"/>
            <a:ext cx="5109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9242687" y="4901625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9547489" y="4734580"/>
            <a:ext cx="609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9547487" y="5191780"/>
            <a:ext cx="76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118" name="Straight Connector 117"/>
          <p:cNvCxnSpPr>
            <a:endCxn id="117" idx="0"/>
          </p:cNvCxnSpPr>
          <p:nvPr/>
        </p:nvCxnSpPr>
        <p:spPr>
          <a:xfrm>
            <a:off x="9547487" y="5191780"/>
            <a:ext cx="381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rame 7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Frame 76"/>
          <p:cNvSpPr/>
          <p:nvPr/>
        </p:nvSpPr>
        <p:spPr>
          <a:xfrm>
            <a:off x="180110" y="180109"/>
            <a:ext cx="11831782" cy="6525491"/>
          </a:xfrm>
          <a:prstGeom prst="frame">
            <a:avLst>
              <a:gd name="adj1" fmla="val 167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4799" y="429492"/>
            <a:ext cx="4488873" cy="6463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44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  <p:bldP spid="13" grpId="0"/>
      <p:bldP spid="14" grpId="0"/>
      <p:bldP spid="20" grpId="0"/>
      <p:bldP spid="21" grpId="0"/>
      <p:bldP spid="22" grpId="0"/>
      <p:bldP spid="25" grpId="0"/>
      <p:bldP spid="26" grpId="0"/>
      <p:bldP spid="27" grpId="0"/>
      <p:bldP spid="30" grpId="0"/>
      <p:bldP spid="31" grpId="0"/>
      <p:bldP spid="33" grpId="0"/>
      <p:bldP spid="34" grpId="0"/>
      <p:bldP spid="36" grpId="0"/>
      <p:bldP spid="37" grpId="0"/>
      <p:bldP spid="39" grpId="0"/>
      <p:bldP spid="40" grpId="0"/>
      <p:bldP spid="42" grpId="0"/>
      <p:bldP spid="43" grpId="0"/>
      <p:bldP spid="44" grpId="0"/>
      <p:bldP spid="82" grpId="0" animBg="1"/>
      <p:bldP spid="83" grpId="0"/>
      <p:bldP spid="84" grpId="0"/>
      <p:bldP spid="86" grpId="0"/>
      <p:bldP spid="87" grpId="0"/>
      <p:bldP spid="89" grpId="0"/>
      <p:bldP spid="90" grpId="0"/>
      <p:bldP spid="92" grpId="0"/>
      <p:bldP spid="93" grpId="0"/>
      <p:bldP spid="95" grpId="0"/>
      <p:bldP spid="96" grpId="0"/>
      <p:bldP spid="97" grpId="0"/>
      <p:bldP spid="99" grpId="0"/>
      <p:bldP spid="100" grpId="0"/>
      <p:bldP spid="101" grpId="0"/>
      <p:bldP spid="103" grpId="0"/>
      <p:bldP spid="104" grpId="0"/>
      <p:bldP spid="106" grpId="0"/>
      <p:bldP spid="107" grpId="0"/>
      <p:bldP spid="109" grpId="0"/>
      <p:bldP spid="110" grpId="0"/>
      <p:bldP spid="112" grpId="0"/>
      <p:bldP spid="113" grpId="0"/>
      <p:bldP spid="115" grpId="0"/>
      <p:bldP spid="116" grpId="0"/>
      <p:bldP spid="1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4419" y="554183"/>
            <a:ext cx="5486400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সংযোগঃ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4037" y="5767535"/>
            <a:ext cx="6781800" cy="58477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৩৮ ও ৩৯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80110" y="180109"/>
            <a:ext cx="11831782" cy="6525491"/>
          </a:xfrm>
          <a:prstGeom prst="frame">
            <a:avLst>
              <a:gd name="adj1" fmla="val 167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30" y="1429638"/>
            <a:ext cx="7449370" cy="394931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79" y="2225266"/>
            <a:ext cx="1627237" cy="223589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14" y="2227442"/>
            <a:ext cx="1732827" cy="223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4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80110" y="180109"/>
            <a:ext cx="11831782" cy="6525491"/>
          </a:xfrm>
          <a:prstGeom prst="frame">
            <a:avLst>
              <a:gd name="adj1" fmla="val 167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89818" y="401782"/>
            <a:ext cx="3144981" cy="6463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0764" y="568037"/>
            <a:ext cx="4544291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spc="5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লিখ</a:t>
            </a:r>
            <a:endParaRPr lang="en-US" sz="3600" spc="50" dirty="0" smtClean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9819" y="1371601"/>
            <a:ext cx="8146472" cy="1754326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>
              <a:buAutoNum type="arabicParenR"/>
            </a:pPr>
            <a:r>
              <a:rPr lang="bn-IN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 ভগ্নাংশ কাকে বলে?</a:t>
            </a:r>
          </a:p>
          <a:p>
            <a:pPr algn="ctr"/>
            <a:r>
              <a:rPr lang="bn-IN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২) অপ্রকৃত ভগ্নাংশ কাকে বলে?</a:t>
            </a:r>
          </a:p>
          <a:p>
            <a:pPr algn="ctr"/>
            <a:r>
              <a:rPr lang="bn-IN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৩) মিশ্র ভগ্নাংশ কাকে বলে?</a:t>
            </a:r>
            <a:endParaRPr lang="en-US" sz="3600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9628909" y="1634838"/>
            <a:ext cx="1898072" cy="1676400"/>
          </a:xfrm>
          <a:prstGeom prst="wedgeEllipseCallout">
            <a:avLst>
              <a:gd name="adj1" fmla="val -74118"/>
              <a:gd name="adj2" fmla="val 6663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মিলিয়ে নাও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6691" y="3823855"/>
            <a:ext cx="10709563" cy="230832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১)উত্তরঃ যে ভগ্নাংশের লব হরের চেয়ে ছোট তাকে প্রকৃত ভগ্নাংশ বলে।</a:t>
            </a:r>
          </a:p>
          <a:p>
            <a:pPr algn="ctr"/>
            <a:r>
              <a:rPr lang="bn-IN" sz="3600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২)উত্তরঃ যে ভগ্নাংশের লব হরের চেয়ে বড় তাকে অপকৃত ভগ্নাংশ বলে।</a:t>
            </a:r>
          </a:p>
          <a:p>
            <a:pPr algn="ctr"/>
            <a:r>
              <a:rPr lang="bn-IN" sz="3600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৩)উত্তরঃ যে প্রকৃত ভগ্নাংশের সাথে পূর্ণসংখ্যা যুক্ত থাকে, তাকে মিশ্র ভগ্নাংশ বলে।</a:t>
            </a:r>
            <a:endParaRPr lang="en-US" sz="3600" spc="50" dirty="0" smtClean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53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692" y="690633"/>
            <a:ext cx="213360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2109" y="5088662"/>
            <a:ext cx="10474036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80110" y="180109"/>
            <a:ext cx="11831782" cy="6525491"/>
          </a:xfrm>
          <a:prstGeom prst="frame">
            <a:avLst>
              <a:gd name="adj1" fmla="val 167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14" y="581891"/>
            <a:ext cx="71247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2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80110" y="180109"/>
            <a:ext cx="11831782" cy="6525491"/>
          </a:xfrm>
          <a:prstGeom prst="frame">
            <a:avLst>
              <a:gd name="adj1" fmla="val 167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07" y="2663103"/>
            <a:ext cx="5238750" cy="3609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8582" y="789708"/>
            <a:ext cx="9074727" cy="120032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72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7200" b="1" spc="50" dirty="0" smtClean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7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093529" y="3531367"/>
            <a:ext cx="4267200" cy="230832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177" y="408975"/>
            <a:ext cx="2105678" cy="2632098"/>
          </a:xfrm>
          <a:prstGeom prst="roundRect">
            <a:avLst>
              <a:gd name="adj" fmla="val 16667"/>
            </a:avLst>
          </a:prstGeom>
          <a:ln w="31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180F364-B463-43BA-B75C-207CD89D1EEF}"/>
              </a:ext>
            </a:extLst>
          </p:cNvPr>
          <p:cNvSpPr/>
          <p:nvPr/>
        </p:nvSpPr>
        <p:spPr>
          <a:xfrm>
            <a:off x="952767" y="3411295"/>
            <a:ext cx="4781163" cy="2677656"/>
          </a:xfrm>
          <a:prstGeom prst="rect">
            <a:avLst/>
          </a:prstGeom>
          <a:ln w="12700">
            <a:solidFill>
              <a:schemeClr val="tx1"/>
            </a:solidFill>
            <a:prstDash val="dashDot"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09585">
              <a:defRPr/>
            </a:pPr>
            <a:r>
              <a:rPr lang="bn-BD" sz="4000" b="1" kern="0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kern="0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</a:t>
            </a:r>
            <a:endParaRPr lang="bn-BD" sz="3600" b="1" kern="0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09585">
              <a:defRPr/>
            </a:pPr>
            <a:r>
              <a:rPr lang="bn-BD" sz="3200" b="1" kern="0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 defTabSz="609585">
              <a:defRPr/>
            </a:pPr>
            <a:r>
              <a:rPr lang="bn-BD" sz="3200" b="1" kern="0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শাহাপুর সরকারি প্রাথমিক বিদ্যালয়</a:t>
            </a:r>
          </a:p>
          <a:p>
            <a:pPr algn="ctr" defTabSz="609585">
              <a:defRPr/>
            </a:pPr>
            <a:r>
              <a:rPr lang="bn-BD" sz="3200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বানিয়াচং,</a:t>
            </a:r>
            <a:r>
              <a:rPr lang="en-US" sz="3200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হবিগঞ্জ।</a:t>
            </a:r>
          </a:p>
          <a:p>
            <a:pPr algn="ctr" defTabSz="609585">
              <a:defRPr/>
            </a:pPr>
            <a:r>
              <a:rPr lang="bn-BD" sz="3200" b="1" kern="0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০১৭১৮৫০৯১৭১</a:t>
            </a:r>
            <a:endParaRPr lang="en-US" sz="2000" b="1" kern="0" dirty="0">
              <a:ln/>
              <a:solidFill>
                <a:srgbClr val="C00000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80110" y="180109"/>
            <a:ext cx="11831782" cy="6525491"/>
          </a:xfrm>
          <a:prstGeom prst="frame">
            <a:avLst>
              <a:gd name="adj1" fmla="val 167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045" t="9848" r="25682" b="11060"/>
          <a:stretch/>
        </p:blipFill>
        <p:spPr>
          <a:xfrm>
            <a:off x="8492835" y="555710"/>
            <a:ext cx="1842656" cy="23121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04508" y="1177636"/>
            <a:ext cx="2493818" cy="6463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spc="50" dirty="0" smtClean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98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495636"/>
              </p:ext>
            </p:extLst>
          </p:nvPr>
        </p:nvGraphicFramePr>
        <p:xfrm>
          <a:off x="2819400" y="4963160"/>
          <a:ext cx="6400800" cy="599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944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009097"/>
              </p:ext>
            </p:extLst>
          </p:nvPr>
        </p:nvGraphicFramePr>
        <p:xfrm>
          <a:off x="2944091" y="1724891"/>
          <a:ext cx="6477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 flipH="1">
            <a:off x="4495801" y="5663626"/>
            <a:ext cx="533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9" name="Rectangle 8"/>
          <p:cNvSpPr/>
          <p:nvPr/>
        </p:nvSpPr>
        <p:spPr>
          <a:xfrm>
            <a:off x="4495801" y="6044626"/>
            <a:ext cx="38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572001" y="6185357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180110" y="180109"/>
            <a:ext cx="11831782" cy="6525491"/>
          </a:xfrm>
          <a:prstGeom prst="frame">
            <a:avLst>
              <a:gd name="adj1" fmla="val 167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9346" y="678873"/>
            <a:ext cx="6691746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চিত্রটিতে</a:t>
            </a:r>
            <a:r>
              <a:rPr lang="en-US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33455" y="2632363"/>
            <a:ext cx="3671455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বা সম্পূর্ণ</a:t>
            </a:r>
            <a:endParaRPr lang="en-US" sz="3600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0909" y="3810001"/>
            <a:ext cx="6691746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চিত্রটিতে</a:t>
            </a:r>
            <a:r>
              <a:rPr lang="en-US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70764" y="5846619"/>
            <a:ext cx="1759527" cy="646331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অর্ধেক</a:t>
            </a:r>
            <a:endParaRPr lang="en-US" sz="3600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78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55273" y="2493819"/>
            <a:ext cx="7329054" cy="101566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6000" b="1" spc="50" dirty="0" smtClean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454" r="45187"/>
          <a:stretch/>
        </p:blipFill>
        <p:spPr>
          <a:xfrm>
            <a:off x="4585855" y="1447659"/>
            <a:ext cx="1482436" cy="30485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3199" y="554182"/>
            <a:ext cx="6927273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4000" b="1" spc="50" dirty="0" smtClean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4218" y="5278583"/>
            <a:ext cx="8631382" cy="651164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spc="5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প্রকৃত ভগ্নাংশ, অপ্রকৃত ভগ্নাংশ ও মিশ্র ভগ্নাংশ। </a:t>
            </a:r>
            <a:endParaRPr lang="en-US" sz="3600" spc="5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180110" y="180109"/>
            <a:ext cx="11831782" cy="6525491"/>
          </a:xfrm>
          <a:prstGeom prst="frame">
            <a:avLst>
              <a:gd name="adj1" fmla="val 167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4539" r="14182"/>
          <a:stretch/>
        </p:blipFill>
        <p:spPr>
          <a:xfrm>
            <a:off x="6068290" y="1447661"/>
            <a:ext cx="1579419" cy="304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3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8218" y="955965"/>
            <a:ext cx="5708073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80110" y="180109"/>
            <a:ext cx="11831782" cy="6525491"/>
          </a:xfrm>
          <a:prstGeom prst="frame">
            <a:avLst>
              <a:gd name="adj1" fmla="val 167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219" y="3006437"/>
            <a:ext cx="11471564" cy="1200329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pPr algn="ctr"/>
            <a:r>
              <a:rPr lang="bn-IN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১৯.৩.১ প্রকৃত,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IN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 ও মিশ্র ভগ্নাংশ কী তা বলতে ও উদাহরণ দিতে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4731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37679" y="2955349"/>
            <a:ext cx="1149927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ছোট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31199" y="4600007"/>
            <a:ext cx="1184564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ছোট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74037" y="1367135"/>
            <a:ext cx="119149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ছোট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80110" y="180109"/>
            <a:ext cx="11831782" cy="6525491"/>
          </a:xfrm>
          <a:prstGeom prst="frame">
            <a:avLst>
              <a:gd name="adj1" fmla="val 167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083371"/>
              </p:ext>
            </p:extLst>
          </p:nvPr>
        </p:nvGraphicFramePr>
        <p:xfrm>
          <a:off x="1288474" y="1898073"/>
          <a:ext cx="8261925" cy="817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3975">
                  <a:extLst>
                    <a:ext uri="{9D8B030D-6E8A-4147-A177-3AD203B41FA5}">
                      <a16:colId xmlns:a16="http://schemas.microsoft.com/office/drawing/2014/main" val="3077731194"/>
                    </a:ext>
                  </a:extLst>
                </a:gridCol>
                <a:gridCol w="2753975">
                  <a:extLst>
                    <a:ext uri="{9D8B030D-6E8A-4147-A177-3AD203B41FA5}">
                      <a16:colId xmlns:a16="http://schemas.microsoft.com/office/drawing/2014/main" val="1420303249"/>
                    </a:ext>
                  </a:extLst>
                </a:gridCol>
                <a:gridCol w="2753975">
                  <a:extLst>
                    <a:ext uri="{9D8B030D-6E8A-4147-A177-3AD203B41FA5}">
                      <a16:colId xmlns:a16="http://schemas.microsoft.com/office/drawing/2014/main" val="2408356616"/>
                    </a:ext>
                  </a:extLst>
                </a:gridCol>
              </a:tblGrid>
              <a:tr h="8174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068045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6733309" y="1911928"/>
            <a:ext cx="2798617" cy="803564"/>
            <a:chOff x="7509165" y="1648691"/>
            <a:chExt cx="2798617" cy="80356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523018" y="1648691"/>
              <a:ext cx="27847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293927" y="1648691"/>
              <a:ext cx="13855" cy="8035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509165" y="2424546"/>
              <a:ext cx="27847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711446"/>
              </p:ext>
            </p:extLst>
          </p:nvPr>
        </p:nvGraphicFramePr>
        <p:xfrm>
          <a:off x="1311561" y="3213484"/>
          <a:ext cx="8358910" cy="901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782">
                  <a:extLst>
                    <a:ext uri="{9D8B030D-6E8A-4147-A177-3AD203B41FA5}">
                      <a16:colId xmlns:a16="http://schemas.microsoft.com/office/drawing/2014/main" val="2802038738"/>
                    </a:ext>
                  </a:extLst>
                </a:gridCol>
                <a:gridCol w="1671782">
                  <a:extLst>
                    <a:ext uri="{9D8B030D-6E8A-4147-A177-3AD203B41FA5}">
                      <a16:colId xmlns:a16="http://schemas.microsoft.com/office/drawing/2014/main" val="607997500"/>
                    </a:ext>
                  </a:extLst>
                </a:gridCol>
                <a:gridCol w="1671782">
                  <a:extLst>
                    <a:ext uri="{9D8B030D-6E8A-4147-A177-3AD203B41FA5}">
                      <a16:colId xmlns:a16="http://schemas.microsoft.com/office/drawing/2014/main" val="2598852680"/>
                    </a:ext>
                  </a:extLst>
                </a:gridCol>
                <a:gridCol w="1671782">
                  <a:extLst>
                    <a:ext uri="{9D8B030D-6E8A-4147-A177-3AD203B41FA5}">
                      <a16:colId xmlns:a16="http://schemas.microsoft.com/office/drawing/2014/main" val="4278756341"/>
                    </a:ext>
                  </a:extLst>
                </a:gridCol>
                <a:gridCol w="1671782">
                  <a:extLst>
                    <a:ext uri="{9D8B030D-6E8A-4147-A177-3AD203B41FA5}">
                      <a16:colId xmlns:a16="http://schemas.microsoft.com/office/drawing/2014/main" val="4097715504"/>
                    </a:ext>
                  </a:extLst>
                </a:gridCol>
              </a:tblGrid>
              <a:tr h="901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0038969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7841674" y="3200400"/>
            <a:ext cx="1745672" cy="886691"/>
            <a:chOff x="7827819" y="2660073"/>
            <a:chExt cx="1719268" cy="678873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7855527" y="2681288"/>
              <a:ext cx="1691560" cy="64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7827819" y="3311237"/>
              <a:ext cx="1704109" cy="277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9531927" y="2660073"/>
              <a:ext cx="13855" cy="6511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258699"/>
              </p:ext>
            </p:extLst>
          </p:nvPr>
        </p:nvGraphicFramePr>
        <p:xfrm>
          <a:off x="1256145" y="4709776"/>
          <a:ext cx="8372763" cy="88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109">
                  <a:extLst>
                    <a:ext uri="{9D8B030D-6E8A-4147-A177-3AD203B41FA5}">
                      <a16:colId xmlns:a16="http://schemas.microsoft.com/office/drawing/2014/main" val="2283089012"/>
                    </a:ext>
                  </a:extLst>
                </a:gridCol>
                <a:gridCol w="1196109">
                  <a:extLst>
                    <a:ext uri="{9D8B030D-6E8A-4147-A177-3AD203B41FA5}">
                      <a16:colId xmlns:a16="http://schemas.microsoft.com/office/drawing/2014/main" val="3317033089"/>
                    </a:ext>
                  </a:extLst>
                </a:gridCol>
                <a:gridCol w="1196109">
                  <a:extLst>
                    <a:ext uri="{9D8B030D-6E8A-4147-A177-3AD203B41FA5}">
                      <a16:colId xmlns:a16="http://schemas.microsoft.com/office/drawing/2014/main" val="3705074856"/>
                    </a:ext>
                  </a:extLst>
                </a:gridCol>
                <a:gridCol w="1196109">
                  <a:extLst>
                    <a:ext uri="{9D8B030D-6E8A-4147-A177-3AD203B41FA5}">
                      <a16:colId xmlns:a16="http://schemas.microsoft.com/office/drawing/2014/main" val="515958710"/>
                    </a:ext>
                  </a:extLst>
                </a:gridCol>
                <a:gridCol w="1196109">
                  <a:extLst>
                    <a:ext uri="{9D8B030D-6E8A-4147-A177-3AD203B41FA5}">
                      <a16:colId xmlns:a16="http://schemas.microsoft.com/office/drawing/2014/main" val="4128457462"/>
                    </a:ext>
                  </a:extLst>
                </a:gridCol>
                <a:gridCol w="1196109">
                  <a:extLst>
                    <a:ext uri="{9D8B030D-6E8A-4147-A177-3AD203B41FA5}">
                      <a16:colId xmlns:a16="http://schemas.microsoft.com/office/drawing/2014/main" val="2447284500"/>
                    </a:ext>
                  </a:extLst>
                </a:gridCol>
                <a:gridCol w="1196109">
                  <a:extLst>
                    <a:ext uri="{9D8B030D-6E8A-4147-A177-3AD203B41FA5}">
                      <a16:colId xmlns:a16="http://schemas.microsoft.com/office/drawing/2014/main" val="1904684249"/>
                    </a:ext>
                  </a:extLst>
                </a:gridCol>
              </a:tblGrid>
              <a:tr h="88746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251947"/>
                  </a:ext>
                </a:extLst>
              </a:tr>
            </a:tbl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7190509" y="4696691"/>
            <a:ext cx="2410692" cy="872836"/>
            <a:chOff x="7259781" y="3782291"/>
            <a:chExt cx="2410692" cy="872836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7273636" y="3782291"/>
              <a:ext cx="2396837" cy="13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7259781" y="4641273"/>
              <a:ext cx="2396837" cy="13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656618" y="3782291"/>
              <a:ext cx="13855" cy="8451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465127" y="3810000"/>
              <a:ext cx="13855" cy="8451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3020291" y="332510"/>
            <a:ext cx="558338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মনোযোগ দিয়ে দেখ</a:t>
            </a:r>
            <a:endParaRPr lang="en-US" sz="3600" b="1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3134109" y="1676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642764" y="2078181"/>
            <a:ext cx="858981" cy="1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712036" y="2189019"/>
            <a:ext cx="692727" cy="6463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b="1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712038" y="1343888"/>
            <a:ext cx="678872" cy="6463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b="1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81310" y="3754583"/>
            <a:ext cx="651163" cy="6463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600" b="1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725891" y="2937162"/>
            <a:ext cx="678873" cy="6463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b="1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9587346" y="3671455"/>
            <a:ext cx="997527" cy="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822873" y="5375563"/>
            <a:ext cx="706582" cy="6463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3600" b="1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9656619" y="5306291"/>
            <a:ext cx="997527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9822873" y="4572001"/>
            <a:ext cx="706582" cy="6463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b="1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8145" y="5846618"/>
            <a:ext cx="8908473" cy="646331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ভগ্নাংশের লব হরের চেয়ে ছোট তাকে প্রকৃত ভগ্নাংশ বলে।</a:t>
            </a:r>
            <a:endParaRPr lang="en-US" sz="3600" b="1" spc="50" dirty="0" smtClean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06438" y="1039090"/>
            <a:ext cx="559723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spc="5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কতটুকু রঙ করা হয়েছে?</a:t>
            </a:r>
            <a:endParaRPr lang="en-US" sz="3600" b="1" spc="50" dirty="0" smtClean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08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9" grpId="0" animBg="1"/>
      <p:bldP spid="40" grpId="0" animBg="1"/>
      <p:bldP spid="42" grpId="0" animBg="1"/>
      <p:bldP spid="43" grpId="0" animBg="1"/>
      <p:bldP spid="47" grpId="0" animBg="1"/>
      <p:bldP spid="48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524001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600200"/>
            <a:ext cx="685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1600200"/>
            <a:ext cx="685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3505200" y="1600200"/>
            <a:ext cx="685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5410200" y="1600200"/>
            <a:ext cx="762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6172200" y="1600200"/>
            <a:ext cx="762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934200" y="1600200"/>
            <a:ext cx="762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8153400" y="1600200"/>
            <a:ext cx="762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8915400" y="1600200"/>
            <a:ext cx="762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9677400" y="1600200"/>
            <a:ext cx="685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24384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এক তৃতীয়াংশ বা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228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১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657600" y="2655332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81400" y="2673926"/>
            <a:ext cx="353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৩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88426" y="2438401"/>
            <a:ext cx="1898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দুই তৃতীয়াংশ বা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48600" y="2362201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তিন তৃতীয়াংশ বা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6858001" y="2286000"/>
            <a:ext cx="533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58001" y="2667000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৩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6934201" y="2637472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9753600" y="2688847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flipH="1">
            <a:off x="9677400" y="2209801"/>
            <a:ext cx="38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৩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 flipH="1">
            <a:off x="9677400" y="2743201"/>
            <a:ext cx="53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৩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53400" y="2866073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বা ১ সম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স্ত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62200" y="381001"/>
            <a:ext cx="7239000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নিচের চিত্রগুলো লক্ষ করিঃ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13710" y="4512908"/>
            <a:ext cx="72390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চিত্রগুলোতে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9" name="Frame 3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rame 39"/>
          <p:cNvSpPr/>
          <p:nvPr/>
        </p:nvSpPr>
        <p:spPr>
          <a:xfrm>
            <a:off x="180110" y="180109"/>
            <a:ext cx="11831782" cy="6525491"/>
          </a:xfrm>
          <a:prstGeom prst="frame">
            <a:avLst>
              <a:gd name="adj1" fmla="val 167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8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7" grpId="0"/>
      <p:bldP spid="37" grpId="0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80110" y="180109"/>
            <a:ext cx="11831782" cy="6525491"/>
          </a:xfrm>
          <a:prstGeom prst="frame">
            <a:avLst>
              <a:gd name="adj1" fmla="val 167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5454" r="14182"/>
          <a:stretch/>
        </p:blipFill>
        <p:spPr>
          <a:xfrm>
            <a:off x="1759524" y="622916"/>
            <a:ext cx="2840185" cy="2840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5636" t="51677" r="14182"/>
          <a:stretch/>
        </p:blipFill>
        <p:spPr>
          <a:xfrm>
            <a:off x="8553498" y="2107757"/>
            <a:ext cx="1435629" cy="1298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6044" r="14182" b="47647"/>
          <a:stretch/>
        </p:blipFill>
        <p:spPr>
          <a:xfrm>
            <a:off x="8533558" y="678873"/>
            <a:ext cx="1455567" cy="14288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5454" r="43548"/>
          <a:stretch/>
        </p:blipFill>
        <p:spPr>
          <a:xfrm>
            <a:off x="7038110" y="678874"/>
            <a:ext cx="1515387" cy="27293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88472" y="3643745"/>
            <a:ext cx="4031673" cy="6463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একটি আস্ত আপেল</a:t>
            </a:r>
            <a:endParaRPr lang="en-US" sz="3600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88181" y="3546762"/>
            <a:ext cx="5721927" cy="753091"/>
            <a:chOff x="5888181" y="3546762"/>
            <a:chExt cx="5721927" cy="753091"/>
          </a:xfrm>
        </p:grpSpPr>
        <p:sp>
          <p:nvSpPr>
            <p:cNvPr id="16" name="TextBox 15"/>
            <p:cNvSpPr txBox="1"/>
            <p:nvPr/>
          </p:nvSpPr>
          <p:spPr>
            <a:xfrm>
              <a:off x="5888181" y="3616037"/>
              <a:ext cx="5721927" cy="646331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spc="50" dirty="0" smtClean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 আপেলটি     অংশ </a:t>
              </a:r>
              <a:r>
                <a:rPr lang="bn-IN" sz="3600" spc="50" dirty="0" smtClean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নাই।</a:t>
              </a:r>
              <a:endParaRPr lang="en-US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8645236" y="3546762"/>
              <a:ext cx="498765" cy="753091"/>
              <a:chOff x="9900766" y="171546"/>
              <a:chExt cx="817419" cy="336095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0058399" y="1884217"/>
                <a:ext cx="471055" cy="16482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b="1" spc="50" dirty="0" smtClean="0">
                    <a:ln w="0"/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endParaRPr lang="en-US" b="1" spc="50" dirty="0" smtClean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0056835" y="171546"/>
                <a:ext cx="498762" cy="1648285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b="1" spc="50" dirty="0">
                    <a:ln w="0"/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b="1" spc="50" dirty="0" smtClean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9900766" y="1770950"/>
                <a:ext cx="817419" cy="1385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/>
          <p:cNvGrpSpPr/>
          <p:nvPr/>
        </p:nvGrpSpPr>
        <p:grpSpPr>
          <a:xfrm>
            <a:off x="1731818" y="4530438"/>
            <a:ext cx="9144000" cy="748145"/>
            <a:chOff x="1690254" y="5943601"/>
            <a:chExt cx="9144000" cy="748145"/>
          </a:xfrm>
        </p:grpSpPr>
        <p:pic>
          <p:nvPicPr>
            <p:cNvPr id="3075" name="Picture 3" descr="D:\personal\Batayan\Picture\unnamed (1).jpg"/>
            <p:cNvPicPr>
              <a:picLocks noChangeAspect="1" noChangeArrowheads="1"/>
            </p:cNvPicPr>
            <p:nvPr/>
          </p:nvPicPr>
          <p:blipFill rotWithShape="1">
            <a:blip r:embed="rId3"/>
            <a:srcRect l="30400" t="54872" r="59536" b="36221"/>
            <a:stretch/>
          </p:blipFill>
          <p:spPr bwMode="auto">
            <a:xfrm>
              <a:off x="6165274" y="5964380"/>
              <a:ext cx="581892" cy="727366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1690254" y="5943601"/>
              <a:ext cx="9144000" cy="646331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spc="50" dirty="0" smtClean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তাহলে আমরা লিখতে পারি      এটি একটি মিশ্র ভগ্নাংশ।</a:t>
              </a:r>
              <a:endParaRPr lang="en-US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89709" y="5597236"/>
            <a:ext cx="10806546" cy="6463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600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3600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পূর্ণসংখ্যা</a:t>
            </a:r>
            <a:r>
              <a:rPr lang="en-US" sz="3600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3600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600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spc="50" dirty="0" smtClean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62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1549 0.00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4" y="1078962"/>
            <a:ext cx="6262254" cy="54880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13163" y="346363"/>
            <a:ext cx="7426036" cy="6463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spc="5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পাঠ্য বাইয়ের এই অংশটুকু মনোযোগ দিয়ে দেখ।</a:t>
            </a:r>
            <a:endParaRPr lang="en-US" sz="3600" spc="5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20545" y="2244436"/>
            <a:ext cx="2590800" cy="286232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কোন প্রশ্ন থাকলে আমাকে বল আমি বুঝিয়ে দিচ্ছি।</a:t>
            </a:r>
            <a:endParaRPr lang="en-US" sz="3600" spc="50" dirty="0" smtClean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180110" y="180109"/>
            <a:ext cx="11831782" cy="6525491"/>
          </a:xfrm>
          <a:prstGeom prst="frame">
            <a:avLst>
              <a:gd name="adj1" fmla="val 167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0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38100">
          <a:solidFill>
            <a:schemeClr val="accent6">
              <a:lumMod val="75000"/>
            </a:schemeClr>
          </a:solidFill>
        </a:ln>
      </a:spPr>
      <a:bodyPr wrap="square" rtlCol="0">
        <a:spAutoFit/>
      </a:bodyPr>
      <a:lstStyle>
        <a:defPPr algn="ctr">
          <a:defRPr sz="3600" b="1" spc="50" dirty="0" smtClean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448</Words>
  <Application>Microsoft Office PowerPoint</Application>
  <PresentationFormat>Widescreen</PresentationFormat>
  <Paragraphs>146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41</cp:revision>
  <dcterms:created xsi:type="dcterms:W3CDTF">2020-06-23T00:52:05Z</dcterms:created>
  <dcterms:modified xsi:type="dcterms:W3CDTF">2020-07-03T08:02:27Z</dcterms:modified>
</cp:coreProperties>
</file>