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64" r:id="rId5"/>
    <p:sldId id="265" r:id="rId6"/>
    <p:sldId id="258" r:id="rId7"/>
    <p:sldId id="267" r:id="rId8"/>
    <p:sldId id="266" r:id="rId9"/>
    <p:sldId id="259" r:id="rId10"/>
    <p:sldId id="268" r:id="rId11"/>
    <p:sldId id="260" r:id="rId12"/>
    <p:sldId id="261" r:id="rId13"/>
    <p:sldId id="263" r:id="rId14"/>
    <p:sldId id="262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2B22-A713-4122-8BD8-A73B878E4DF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D5B3-FC1A-4B3C-AEF7-23AA9C78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1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</a:t>
            </a:r>
            <a:r>
              <a:rPr lang="en-US" smtClean="0"/>
              <a:t>for it.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D5B3-FC1A-4B3C-AEF7-23AA9C78B0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3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4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6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9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9000">
              <a:schemeClr val="accent1">
                <a:lumMod val="30000"/>
                <a:lumOff val="70000"/>
                <a:alpha val="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7886-66B4-4A1C-8AF4-C8B9DB6FE56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CD9B-3AC0-4795-BC78-0111EBAB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hyperlink" Target="mailto:tariqulislam707@yahoo.com/" TargetMode="External"/><Relationship Id="rId5" Type="http://schemas.openxmlformats.org/officeDocument/2006/relationships/image" Target="../media/image1.jp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244493" cy="6858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 rot="192941">
            <a:off x="1877429" y="4480311"/>
            <a:ext cx="10886144" cy="769441"/>
          </a:xfrm>
          <a:custGeom>
            <a:avLst/>
            <a:gdLst>
              <a:gd name="connsiteX0" fmla="*/ 0 w 9423935"/>
              <a:gd name="connsiteY0" fmla="*/ 0 h 707886"/>
              <a:gd name="connsiteX1" fmla="*/ 9423935 w 9423935"/>
              <a:gd name="connsiteY1" fmla="*/ 0 h 707886"/>
              <a:gd name="connsiteX2" fmla="*/ 9423935 w 9423935"/>
              <a:gd name="connsiteY2" fmla="*/ 707886 h 707886"/>
              <a:gd name="connsiteX3" fmla="*/ 0 w 9423935"/>
              <a:gd name="connsiteY3" fmla="*/ 707886 h 707886"/>
              <a:gd name="connsiteX4" fmla="*/ 0 w 9423935"/>
              <a:gd name="connsiteY4" fmla="*/ 0 h 707886"/>
              <a:gd name="connsiteX0" fmla="*/ 0 w 9446317"/>
              <a:gd name="connsiteY0" fmla="*/ 25634 h 733520"/>
              <a:gd name="connsiteX1" fmla="*/ 9446317 w 9446317"/>
              <a:gd name="connsiteY1" fmla="*/ 0 h 733520"/>
              <a:gd name="connsiteX2" fmla="*/ 9423935 w 9446317"/>
              <a:gd name="connsiteY2" fmla="*/ 733520 h 733520"/>
              <a:gd name="connsiteX3" fmla="*/ 0 w 9446317"/>
              <a:gd name="connsiteY3" fmla="*/ 733520 h 733520"/>
              <a:gd name="connsiteX4" fmla="*/ 0 w 9446317"/>
              <a:gd name="connsiteY4" fmla="*/ 25634 h 733520"/>
              <a:gd name="connsiteX0" fmla="*/ 0 w 9446317"/>
              <a:gd name="connsiteY0" fmla="*/ 92099 h 799985"/>
              <a:gd name="connsiteX1" fmla="*/ 9446317 w 9446317"/>
              <a:gd name="connsiteY1" fmla="*/ 66465 h 799985"/>
              <a:gd name="connsiteX2" fmla="*/ 9423935 w 9446317"/>
              <a:gd name="connsiteY2" fmla="*/ 799985 h 799985"/>
              <a:gd name="connsiteX3" fmla="*/ 0 w 9446317"/>
              <a:gd name="connsiteY3" fmla="*/ 799985 h 799985"/>
              <a:gd name="connsiteX4" fmla="*/ 0 w 9446317"/>
              <a:gd name="connsiteY4" fmla="*/ 92099 h 799985"/>
              <a:gd name="connsiteX0" fmla="*/ 0 w 9439247"/>
              <a:gd name="connsiteY0" fmla="*/ 219344 h 927230"/>
              <a:gd name="connsiteX1" fmla="*/ 9439247 w 9439247"/>
              <a:gd name="connsiteY1" fmla="*/ 43837 h 927230"/>
              <a:gd name="connsiteX2" fmla="*/ 9423935 w 9439247"/>
              <a:gd name="connsiteY2" fmla="*/ 927230 h 927230"/>
              <a:gd name="connsiteX3" fmla="*/ 0 w 9439247"/>
              <a:gd name="connsiteY3" fmla="*/ 927230 h 927230"/>
              <a:gd name="connsiteX4" fmla="*/ 0 w 9439247"/>
              <a:gd name="connsiteY4" fmla="*/ 219344 h 927230"/>
              <a:gd name="connsiteX0" fmla="*/ 0 w 9439247"/>
              <a:gd name="connsiteY0" fmla="*/ 219344 h 927230"/>
              <a:gd name="connsiteX1" fmla="*/ 9439247 w 9439247"/>
              <a:gd name="connsiteY1" fmla="*/ 43837 h 927230"/>
              <a:gd name="connsiteX2" fmla="*/ 9423935 w 9439247"/>
              <a:gd name="connsiteY2" fmla="*/ 927230 h 927230"/>
              <a:gd name="connsiteX3" fmla="*/ 8948367 w 9439247"/>
              <a:gd name="connsiteY3" fmla="*/ 854817 h 927230"/>
              <a:gd name="connsiteX4" fmla="*/ 0 w 9439247"/>
              <a:gd name="connsiteY4" fmla="*/ 927230 h 927230"/>
              <a:gd name="connsiteX5" fmla="*/ 0 w 9439247"/>
              <a:gd name="connsiteY5" fmla="*/ 219344 h 927230"/>
              <a:gd name="connsiteX0" fmla="*/ 0 w 9439247"/>
              <a:gd name="connsiteY0" fmla="*/ 219344 h 1027145"/>
              <a:gd name="connsiteX1" fmla="*/ 9439247 w 9439247"/>
              <a:gd name="connsiteY1" fmla="*/ 43837 h 1027145"/>
              <a:gd name="connsiteX2" fmla="*/ 9423935 w 9439247"/>
              <a:gd name="connsiteY2" fmla="*/ 927230 h 1027145"/>
              <a:gd name="connsiteX3" fmla="*/ 8948367 w 9439247"/>
              <a:gd name="connsiteY3" fmla="*/ 854817 h 1027145"/>
              <a:gd name="connsiteX4" fmla="*/ 4714 w 9439247"/>
              <a:gd name="connsiteY4" fmla="*/ 1027145 h 1027145"/>
              <a:gd name="connsiteX5" fmla="*/ 0 w 9439247"/>
              <a:gd name="connsiteY5" fmla="*/ 219344 h 1027145"/>
              <a:gd name="connsiteX0" fmla="*/ 0 w 9529977"/>
              <a:gd name="connsiteY0" fmla="*/ 508027 h 1009063"/>
              <a:gd name="connsiteX1" fmla="*/ 9529977 w 9529977"/>
              <a:gd name="connsiteY1" fmla="*/ 25755 h 1009063"/>
              <a:gd name="connsiteX2" fmla="*/ 9514665 w 9529977"/>
              <a:gd name="connsiteY2" fmla="*/ 909148 h 1009063"/>
              <a:gd name="connsiteX3" fmla="*/ 9039097 w 9529977"/>
              <a:gd name="connsiteY3" fmla="*/ 836735 h 1009063"/>
              <a:gd name="connsiteX4" fmla="*/ 95444 w 9529977"/>
              <a:gd name="connsiteY4" fmla="*/ 1009063 h 1009063"/>
              <a:gd name="connsiteX5" fmla="*/ 0 w 9529977"/>
              <a:gd name="connsiteY5" fmla="*/ 508027 h 1009063"/>
              <a:gd name="connsiteX0" fmla="*/ 0 w 9563677"/>
              <a:gd name="connsiteY0" fmla="*/ 680714 h 1004089"/>
              <a:gd name="connsiteX1" fmla="*/ 9563677 w 9563677"/>
              <a:gd name="connsiteY1" fmla="*/ 20781 h 1004089"/>
              <a:gd name="connsiteX2" fmla="*/ 9548365 w 9563677"/>
              <a:gd name="connsiteY2" fmla="*/ 904174 h 1004089"/>
              <a:gd name="connsiteX3" fmla="*/ 9072797 w 9563677"/>
              <a:gd name="connsiteY3" fmla="*/ 831761 h 1004089"/>
              <a:gd name="connsiteX4" fmla="*/ 129144 w 9563677"/>
              <a:gd name="connsiteY4" fmla="*/ 1004089 h 1004089"/>
              <a:gd name="connsiteX5" fmla="*/ 0 w 9563677"/>
              <a:gd name="connsiteY5" fmla="*/ 680714 h 1004089"/>
              <a:gd name="connsiteX0" fmla="*/ 0 w 9563677"/>
              <a:gd name="connsiteY0" fmla="*/ 680714 h 1004089"/>
              <a:gd name="connsiteX1" fmla="*/ 9563677 w 9563677"/>
              <a:gd name="connsiteY1" fmla="*/ 20781 h 1004089"/>
              <a:gd name="connsiteX2" fmla="*/ 9521262 w 9563677"/>
              <a:gd name="connsiteY2" fmla="*/ 329657 h 1004089"/>
              <a:gd name="connsiteX3" fmla="*/ 9072797 w 9563677"/>
              <a:gd name="connsiteY3" fmla="*/ 831761 h 1004089"/>
              <a:gd name="connsiteX4" fmla="*/ 129144 w 9563677"/>
              <a:gd name="connsiteY4" fmla="*/ 1004089 h 1004089"/>
              <a:gd name="connsiteX5" fmla="*/ 0 w 9563677"/>
              <a:gd name="connsiteY5" fmla="*/ 680714 h 1004089"/>
              <a:gd name="connsiteX0" fmla="*/ 0 w 9563677"/>
              <a:gd name="connsiteY0" fmla="*/ 680714 h 1004089"/>
              <a:gd name="connsiteX1" fmla="*/ 9563677 w 9563677"/>
              <a:gd name="connsiteY1" fmla="*/ 20781 h 1004089"/>
              <a:gd name="connsiteX2" fmla="*/ 9521262 w 9563677"/>
              <a:gd name="connsiteY2" fmla="*/ 329657 h 1004089"/>
              <a:gd name="connsiteX3" fmla="*/ 9052764 w 9563677"/>
              <a:gd name="connsiteY3" fmla="*/ 407118 h 1004089"/>
              <a:gd name="connsiteX4" fmla="*/ 129144 w 9563677"/>
              <a:gd name="connsiteY4" fmla="*/ 1004089 h 1004089"/>
              <a:gd name="connsiteX5" fmla="*/ 0 w 9563677"/>
              <a:gd name="connsiteY5" fmla="*/ 680714 h 1004089"/>
              <a:gd name="connsiteX0" fmla="*/ 0 w 9521262"/>
              <a:gd name="connsiteY0" fmla="*/ 1042443 h 1365818"/>
              <a:gd name="connsiteX1" fmla="*/ 9441131 w 9521262"/>
              <a:gd name="connsiteY1" fmla="*/ 14842 h 1365818"/>
              <a:gd name="connsiteX2" fmla="*/ 9521262 w 9521262"/>
              <a:gd name="connsiteY2" fmla="*/ 691386 h 1365818"/>
              <a:gd name="connsiteX3" fmla="*/ 9052764 w 9521262"/>
              <a:gd name="connsiteY3" fmla="*/ 768847 h 1365818"/>
              <a:gd name="connsiteX4" fmla="*/ 129144 w 9521262"/>
              <a:gd name="connsiteY4" fmla="*/ 1365818 h 1365818"/>
              <a:gd name="connsiteX5" fmla="*/ 0 w 9521262"/>
              <a:gd name="connsiteY5" fmla="*/ 1042443 h 1365818"/>
              <a:gd name="connsiteX0" fmla="*/ 0 w 9521262"/>
              <a:gd name="connsiteY0" fmla="*/ 1042443 h 1715525"/>
              <a:gd name="connsiteX1" fmla="*/ 9441131 w 9521262"/>
              <a:gd name="connsiteY1" fmla="*/ 14842 h 1715525"/>
              <a:gd name="connsiteX2" fmla="*/ 9521262 w 9521262"/>
              <a:gd name="connsiteY2" fmla="*/ 691386 h 1715525"/>
              <a:gd name="connsiteX3" fmla="*/ 9052764 w 9521262"/>
              <a:gd name="connsiteY3" fmla="*/ 768847 h 1715525"/>
              <a:gd name="connsiteX4" fmla="*/ 145642 w 9521262"/>
              <a:gd name="connsiteY4" fmla="*/ 1715525 h 1715525"/>
              <a:gd name="connsiteX5" fmla="*/ 0 w 9521262"/>
              <a:gd name="connsiteY5" fmla="*/ 1042443 h 1715525"/>
              <a:gd name="connsiteX0" fmla="*/ 0 w 9503586"/>
              <a:gd name="connsiteY0" fmla="*/ 1413781 h 1712178"/>
              <a:gd name="connsiteX1" fmla="*/ 9423455 w 9503586"/>
              <a:gd name="connsiteY1" fmla="*/ 11495 h 1712178"/>
              <a:gd name="connsiteX2" fmla="*/ 9503586 w 9503586"/>
              <a:gd name="connsiteY2" fmla="*/ 688039 h 1712178"/>
              <a:gd name="connsiteX3" fmla="*/ 9035088 w 9503586"/>
              <a:gd name="connsiteY3" fmla="*/ 765500 h 1712178"/>
              <a:gd name="connsiteX4" fmla="*/ 127966 w 9503586"/>
              <a:gd name="connsiteY4" fmla="*/ 1712178 h 1712178"/>
              <a:gd name="connsiteX5" fmla="*/ 0 w 9503586"/>
              <a:gd name="connsiteY5" fmla="*/ 1413781 h 17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03586" h="1712178">
                <a:moveTo>
                  <a:pt x="0" y="1413781"/>
                </a:moveTo>
                <a:cubicBezTo>
                  <a:pt x="3148772" y="1405236"/>
                  <a:pt x="6263303" y="-148017"/>
                  <a:pt x="9423455" y="11495"/>
                </a:cubicBezTo>
                <a:lnTo>
                  <a:pt x="9503586" y="688039"/>
                </a:lnTo>
                <a:cubicBezTo>
                  <a:pt x="9282534" y="676438"/>
                  <a:pt x="9256140" y="777101"/>
                  <a:pt x="9035088" y="765500"/>
                </a:cubicBezTo>
                <a:lnTo>
                  <a:pt x="127966" y="1712178"/>
                </a:lnTo>
                <a:cubicBezTo>
                  <a:pt x="126395" y="1442911"/>
                  <a:pt x="1571" y="1683048"/>
                  <a:pt x="0" y="1413781"/>
                </a:cubicBezTo>
                <a:close/>
              </a:path>
            </a:pathLst>
          </a:cu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lfa Slab One" panose="02000507050000020004" pitchFamily="2" charset="0"/>
                <a:cs typeface="NikoshBAN" panose="02000000000000000000" pitchFamily="2" charset="0"/>
              </a:rPr>
              <a:t>Six secrets of Right form of verbs.</a:t>
            </a:r>
            <a:endParaRPr lang="en-US" sz="4400" dirty="0">
              <a:solidFill>
                <a:schemeClr val="bg1"/>
              </a:solidFill>
              <a:latin typeface="Alfa Slab One" panose="02000507050000020004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642" y="6304547"/>
            <a:ext cx="1156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360947" y="5673060"/>
            <a:ext cx="1321067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Prepared and presented by –</a:t>
            </a:r>
            <a:r>
              <a:rPr lang="en-US" sz="2500" dirty="0">
                <a:solidFill>
                  <a:srgbClr val="6600FF"/>
                </a:solidFill>
              </a:rPr>
              <a:t>Muhammad Tariqul Islam, M.A (in English) </a:t>
            </a:r>
            <a:r>
              <a:rPr lang="en-US" sz="2500" dirty="0" err="1">
                <a:solidFill>
                  <a:srgbClr val="6600FF"/>
                </a:solidFill>
              </a:rPr>
              <a:t>B.Ed</a:t>
            </a:r>
            <a:r>
              <a:rPr lang="en-US" sz="2500" dirty="0">
                <a:solidFill>
                  <a:srgbClr val="6600FF"/>
                </a:solidFill>
              </a:rPr>
              <a:t> First </a:t>
            </a:r>
            <a:r>
              <a:rPr lang="en-US" sz="2500" dirty="0" smtClean="0">
                <a:solidFill>
                  <a:srgbClr val="6600FF"/>
                </a:solidFill>
              </a:rPr>
              <a:t>Class</a:t>
            </a:r>
          </a:p>
          <a:p>
            <a:pPr algn="ctr"/>
            <a:r>
              <a:rPr lang="en-US" dirty="0" smtClean="0"/>
              <a:t>Email :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hlinkClick r:id="rId6"/>
              </a:rPr>
              <a:t>tariqulislam707@yahoo.com/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tariqul7077@gmail.com.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 no: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01933265423/01533-230106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Rupganj</a:t>
            </a:r>
            <a:r>
              <a:rPr lang="en-US" dirty="0"/>
              <a:t>, </a:t>
            </a:r>
            <a:r>
              <a:rPr lang="en-US" dirty="0" err="1"/>
              <a:t>Narayanganj</a:t>
            </a:r>
            <a:r>
              <a:rPr lang="en-US" dirty="0"/>
              <a:t>.</a:t>
            </a:r>
          </a:p>
          <a:p>
            <a:pPr algn="ctr"/>
            <a:r>
              <a:rPr lang="en-US" sz="2800" b="1" dirty="0"/>
              <a:t>YouTube Channel name : Tariqul  Islam Tapan.</a:t>
            </a:r>
            <a:endParaRPr lang="en-US" sz="3200" b="1" dirty="0"/>
          </a:p>
        </p:txBody>
      </p:sp>
      <p:pic>
        <p:nvPicPr>
          <p:cNvPr id="8" name="Picture 2" descr="Book-PNG-Pic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6331" y="2458813"/>
            <a:ext cx="1598596" cy="12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afety_Ne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61" end="59971.1"/>
                  <p14:fade out="2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1" name="Picture 10" descr="무료 벡터 그래픽: 사업, 상업, 남자, 프레 젠 테이션, 프리젠 테이션 그래픽 - Pixabay의 무료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147">
            <a:off x="481160" y="5191901"/>
            <a:ext cx="937568" cy="590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r="9880"/>
          <a:stretch/>
        </p:blipFill>
        <p:spPr>
          <a:xfrm>
            <a:off x="464519" y="464570"/>
            <a:ext cx="2086175" cy="2081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1235243" y="4106779"/>
            <a:ext cx="689810" cy="641684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24543" y="233756"/>
            <a:ext cx="1900989" cy="1588169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lfa Slab One" panose="02000507050000020004" pitchFamily="2" charset="0"/>
                <a:cs typeface="Akaash" panose="02000603000000000000" pitchFamily="2" charset="0"/>
              </a:rPr>
              <a:t>03</a:t>
            </a:r>
            <a:endParaRPr lang="en-US" sz="1600" dirty="0">
              <a:latin typeface="Arial Black" panose="020B0A04020102020204" pitchFamily="34" charset="0"/>
              <a:cs typeface="Akaash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9731" y="1660292"/>
            <a:ext cx="10210800" cy="41447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M0dal </a:t>
            </a:r>
            <a:r>
              <a:rPr lang="en-US" sz="2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Auxiliary </a:t>
            </a:r>
            <a:r>
              <a:rPr lang="en-US" sz="2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Verbs + be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Passive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Past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Perticiple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baseline="30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work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can be done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by  Tanisha.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lessons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will be taught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by Tariqul Sir.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All the mangoes 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could be eaten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Your duty 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must be performed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very soon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The work 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can be done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immediately.</a:t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9228" y="233756"/>
            <a:ext cx="1900989" cy="1588169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lfa Slab One" panose="02000507050000020004" pitchFamily="2" charset="0"/>
                <a:cs typeface="Akaash" panose="02000603000000000000" pitchFamily="2" charset="0"/>
              </a:rPr>
              <a:t>04</a:t>
            </a:r>
            <a:endParaRPr lang="en-US" sz="1400" dirty="0">
              <a:latin typeface="Arial Black" panose="020B0A04020102020204" pitchFamily="34" charset="0"/>
              <a:cs typeface="Akaas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899" y="0"/>
            <a:ext cx="9723521" cy="16927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Preposition </a:t>
            </a:r>
            <a:r>
              <a:rPr lang="en-US" sz="36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en-US" sz="3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in/of/for/with/without/before/after/at/ on/ from/ by/ into/ across/ about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smtClean="0"/>
              <a:t> </a:t>
            </a:r>
            <a:endParaRPr lang="en-US" sz="44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006465" y="0"/>
            <a:ext cx="577518" cy="57751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11969" y="1588718"/>
            <a:ext cx="10439400" cy="66633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preposition 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Verb</a:t>
            </a:r>
            <a:r>
              <a:rPr lang="en-US" sz="2600" baseline="30000" dirty="0">
                <a:solidFill>
                  <a:srgbClr val="6600FF"/>
                </a:solidFill>
                <a:latin typeface="+mj-lt"/>
                <a:cs typeface="NikoshBAN" panose="02000000000000000000" pitchFamily="2" charset="0"/>
              </a:rPr>
              <a:t>1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verb 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present form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ing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I don’t believe </a:t>
            </a:r>
            <a:r>
              <a:rPr lang="en-US" sz="2200" b="1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 overloading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my stomach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had never thought </a:t>
            </a:r>
            <a:r>
              <a:rPr lang="en-US" sz="2200" b="1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going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there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I could not live </a:t>
            </a:r>
            <a:r>
              <a:rPr lang="en-US" sz="2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without helping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the poor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</a:t>
            </a:r>
            <a:r>
              <a:rPr lang="en-US" sz="2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doing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work I will go out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The porter came here </a:t>
            </a:r>
            <a:r>
              <a:rPr lang="en-US" sz="2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for </a:t>
            </a:r>
            <a:r>
              <a:rPr lang="en-US" sz="2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doing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work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Answer the questions 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writing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one point of information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</a:t>
            </a:r>
            <a:r>
              <a:rPr lang="en-US" sz="2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being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conscious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of a language one can develop his ‘explicit’ learning.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/>
              <a:t>No student can pass the examination </a:t>
            </a:r>
            <a:r>
              <a:rPr lang="en-US" sz="2400" dirty="0">
                <a:solidFill>
                  <a:srgbClr val="6600FF"/>
                </a:solidFill>
              </a:rPr>
              <a:t>by </a:t>
            </a:r>
            <a:r>
              <a:rPr lang="en-US" sz="2400" dirty="0" smtClean="0">
                <a:solidFill>
                  <a:srgbClr val="6600FF"/>
                </a:solidFill>
              </a:rPr>
              <a:t>adopting </a:t>
            </a:r>
            <a:r>
              <a:rPr lang="en-US" sz="2400" dirty="0" smtClean="0"/>
              <a:t>unfair means </a:t>
            </a:r>
            <a:r>
              <a:rPr lang="en-US" sz="2400" dirty="0"/>
              <a:t>in the examination</a:t>
            </a:r>
            <a:r>
              <a:rPr lang="en-US" sz="2400" dirty="0" smtClean="0"/>
              <a:t>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While making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this video, I was informed that It was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Roza’s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wedding.</a:t>
            </a:r>
          </a:p>
          <a:p>
            <a:pPr lvl="2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91885" y="233757"/>
            <a:ext cx="1900989" cy="1588169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lfa Slab One" panose="02000507050000020004" pitchFamily="2" charset="0"/>
                <a:cs typeface="Akaash" panose="02000603000000000000" pitchFamily="2" charset="0"/>
              </a:rPr>
              <a:t>04</a:t>
            </a:r>
            <a:endParaRPr lang="en-US" sz="1400" dirty="0">
              <a:latin typeface="Arial Black" panose="020B0A04020102020204" pitchFamily="34" charset="0"/>
              <a:cs typeface="Akaash" panose="02000603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006465" y="0"/>
            <a:ext cx="577518" cy="57751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7159" y="284831"/>
            <a:ext cx="9192126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endParaRPr lang="en-US" sz="28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ith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a view to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look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forward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to/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object to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/confess to/Addicted to/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Accustomed to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admit to/  Prior to/ prefer to/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Be used to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Get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used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to/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verb </a:t>
            </a:r>
            <a:r>
              <a:rPr lang="en-US" sz="2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 form </a:t>
            </a:r>
            <a:r>
              <a:rPr lang="en-US" sz="2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ing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aseline="300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 am </a:t>
            </a:r>
            <a:r>
              <a:rPr lang="en-US" sz="2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looking forward to getting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your reply.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They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become 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addicted to </a:t>
            </a:r>
            <a:r>
              <a:rPr lang="en-US" sz="2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taking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drugs.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Prior to leaving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work place and stay at home to avoid </a:t>
            </a:r>
            <a:r>
              <a:rPr lang="en-US" sz="2000" b="1" dirty="0" smtClean="0">
                <a:latin typeface="+mj-lt"/>
                <a:cs typeface="NikoshBAN" panose="02000000000000000000" pitchFamily="2" charset="0"/>
              </a:rPr>
              <a:t>covid19.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We went to Cox’s Bazar 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with a view to </a:t>
            </a:r>
            <a:r>
              <a:rPr lang="en-US" sz="2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see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sea shore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People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of Bangladesh are 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used to eating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by their hands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2689" y="4092652"/>
            <a:ext cx="1177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  </a:t>
            </a:r>
            <a:r>
              <a:rPr lang="en-US" sz="2400" dirty="0" err="1" smtClean="0">
                <a:solidFill>
                  <a:srgbClr val="00B050"/>
                </a:solidFill>
              </a:rPr>
              <a:t>নিয়মটি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মনে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রাখার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উপায়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হলোঃ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ABC  WO   GLP ( </a:t>
            </a:r>
            <a:r>
              <a:rPr lang="en-US" sz="2400" dirty="0" err="1" smtClean="0">
                <a:solidFill>
                  <a:srgbClr val="00B050"/>
                </a:solidFill>
              </a:rPr>
              <a:t>এবিসি</a:t>
            </a:r>
            <a:r>
              <a:rPr lang="en-US" sz="2400" dirty="0" smtClean="0">
                <a:solidFill>
                  <a:srgbClr val="00B050"/>
                </a:solidFill>
              </a:rPr>
              <a:t>  ও  </a:t>
            </a:r>
            <a:r>
              <a:rPr lang="en-US" sz="2400" dirty="0" err="1" smtClean="0">
                <a:solidFill>
                  <a:srgbClr val="00B050"/>
                </a:solidFill>
              </a:rPr>
              <a:t>জিলাপি</a:t>
            </a:r>
            <a:r>
              <a:rPr lang="en-US" sz="2400" dirty="0" smtClean="0">
                <a:solidFill>
                  <a:srgbClr val="00B050"/>
                </a:solidFill>
              </a:rPr>
              <a:t>)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596063"/>
            <a:ext cx="120636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ABC (</a:t>
            </a:r>
            <a:r>
              <a:rPr lang="en-US" sz="2400" dirty="0" err="1" smtClean="0">
                <a:solidFill>
                  <a:srgbClr val="C00000"/>
                </a:solidFill>
              </a:rPr>
              <a:t>এবিসি</a:t>
            </a:r>
            <a:r>
              <a:rPr lang="en-US" sz="2400" dirty="0" smtClean="0">
                <a:solidFill>
                  <a:srgbClr val="C00000"/>
                </a:solidFill>
              </a:rPr>
              <a:t> ) A = </a:t>
            </a:r>
            <a:r>
              <a:rPr lang="en-US" sz="2400" dirty="0" smtClean="0">
                <a:solidFill>
                  <a:srgbClr val="6600FF"/>
                </a:solidFill>
              </a:rPr>
              <a:t>Addicted, Accustomed to, Admit to</a:t>
            </a:r>
            <a:r>
              <a:rPr lang="en-US" sz="2400" dirty="0" smtClean="0">
                <a:solidFill>
                  <a:srgbClr val="C00000"/>
                </a:solidFill>
              </a:rPr>
              <a:t>, B = </a:t>
            </a:r>
            <a:r>
              <a:rPr lang="en-US" sz="2400" dirty="0" smtClean="0">
                <a:solidFill>
                  <a:srgbClr val="6600FF"/>
                </a:solidFill>
              </a:rPr>
              <a:t>Be used to</a:t>
            </a:r>
            <a:r>
              <a:rPr lang="en-US" sz="2400" dirty="0" smtClean="0">
                <a:solidFill>
                  <a:srgbClr val="C00000"/>
                </a:solidFill>
              </a:rPr>
              <a:t>,  C = </a:t>
            </a:r>
            <a:r>
              <a:rPr lang="en-US" sz="2400" dirty="0" smtClean="0">
                <a:solidFill>
                  <a:srgbClr val="6600FF"/>
                </a:solidFill>
              </a:rPr>
              <a:t>Confess to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</a:rPr>
              <a:t> WO (ও )        W = </a:t>
            </a:r>
            <a:r>
              <a:rPr lang="en-US" sz="2400" dirty="0" smtClean="0">
                <a:solidFill>
                  <a:srgbClr val="6600FF"/>
                </a:solidFill>
              </a:rPr>
              <a:t>With a view to </a:t>
            </a:r>
            <a:r>
              <a:rPr lang="en-US" sz="2400" dirty="0" smtClean="0">
                <a:solidFill>
                  <a:srgbClr val="C00000"/>
                </a:solidFill>
              </a:rPr>
              <a:t>, O = </a:t>
            </a:r>
            <a:r>
              <a:rPr lang="en-US" sz="2400" dirty="0" smtClean="0">
                <a:solidFill>
                  <a:srgbClr val="6600FF"/>
                </a:solidFill>
              </a:rPr>
              <a:t>Object to. 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</a:rPr>
              <a:t>GLP (</a:t>
            </a:r>
            <a:r>
              <a:rPr lang="en-US" sz="2400" dirty="0" err="1" smtClean="0">
                <a:solidFill>
                  <a:srgbClr val="C00000"/>
                </a:solidFill>
              </a:rPr>
              <a:t>জিলাপি</a:t>
            </a:r>
            <a:r>
              <a:rPr lang="en-US" sz="2400" dirty="0" smtClean="0">
                <a:solidFill>
                  <a:srgbClr val="C00000"/>
                </a:solidFill>
              </a:rPr>
              <a:t>) G = </a:t>
            </a:r>
            <a:r>
              <a:rPr lang="en-US" sz="2400" dirty="0" smtClean="0">
                <a:solidFill>
                  <a:srgbClr val="6600FF"/>
                </a:solidFill>
              </a:rPr>
              <a:t>Get used to</a:t>
            </a:r>
            <a:r>
              <a:rPr lang="en-US" sz="2400" dirty="0" smtClean="0">
                <a:solidFill>
                  <a:srgbClr val="C00000"/>
                </a:solidFill>
              </a:rPr>
              <a:t>, L = </a:t>
            </a:r>
            <a:r>
              <a:rPr lang="en-US" sz="2400" dirty="0" smtClean="0">
                <a:solidFill>
                  <a:srgbClr val="6600FF"/>
                </a:solidFill>
              </a:rPr>
              <a:t>Look forward to</a:t>
            </a:r>
            <a:r>
              <a:rPr lang="en-US" sz="2400" dirty="0" smtClean="0">
                <a:solidFill>
                  <a:srgbClr val="C00000"/>
                </a:solidFill>
              </a:rPr>
              <a:t>, P = </a:t>
            </a:r>
            <a:r>
              <a:rPr lang="en-US" sz="2400" dirty="0" smtClean="0">
                <a:solidFill>
                  <a:srgbClr val="6600FF"/>
                </a:solidFill>
              </a:rPr>
              <a:t>Prefer to.</a:t>
            </a:r>
          </a:p>
          <a:p>
            <a:endParaRPr lang="en-US" sz="1400" dirty="0" smtClean="0">
              <a:solidFill>
                <a:srgbClr val="6600FF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rgbClr val="00B050"/>
                </a:solidFill>
              </a:rPr>
              <a:t>কিন্তু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শুধু</a:t>
            </a:r>
            <a:r>
              <a:rPr lang="en-US" sz="2400" dirty="0" smtClean="0">
                <a:solidFill>
                  <a:srgbClr val="00B050"/>
                </a:solidFill>
              </a:rPr>
              <a:t> used to </a:t>
            </a:r>
            <a:r>
              <a:rPr lang="en-US" sz="2400" dirty="0" err="1" smtClean="0">
                <a:solidFill>
                  <a:srgbClr val="00B050"/>
                </a:solidFill>
              </a:rPr>
              <a:t>এর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পর</a:t>
            </a:r>
            <a:r>
              <a:rPr lang="en-US" sz="2400" dirty="0" smtClean="0">
                <a:solidFill>
                  <a:srgbClr val="00B050"/>
                </a:solidFill>
              </a:rPr>
              <a:t> verb </a:t>
            </a:r>
            <a:r>
              <a:rPr lang="en-US" sz="2400" dirty="0" err="1" smtClean="0">
                <a:solidFill>
                  <a:srgbClr val="00B050"/>
                </a:solidFill>
              </a:rPr>
              <a:t>এর</a:t>
            </a:r>
            <a:r>
              <a:rPr lang="en-US" sz="2400" dirty="0" smtClean="0">
                <a:solidFill>
                  <a:srgbClr val="00B050"/>
                </a:solidFill>
              </a:rPr>
              <a:t> Base form (present) verb</a:t>
            </a:r>
            <a:r>
              <a:rPr lang="en-US" sz="2400" baseline="30000" dirty="0" smtClean="0">
                <a:solidFill>
                  <a:srgbClr val="00B050"/>
                </a:solidFill>
              </a:rPr>
              <a:t>1 </a:t>
            </a:r>
            <a:r>
              <a:rPr lang="en-US" sz="2400" dirty="0" err="1" smtClean="0">
                <a:solidFill>
                  <a:srgbClr val="00B050"/>
                </a:solidFill>
              </a:rPr>
              <a:t>হয়</a:t>
            </a:r>
            <a:r>
              <a:rPr lang="en-US" sz="2400" dirty="0" smtClean="0">
                <a:solidFill>
                  <a:srgbClr val="00B050"/>
                </a:solidFill>
              </a:rPr>
              <a:t>।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9228" y="266414"/>
            <a:ext cx="1900989" cy="1588169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lfa Slab One" panose="02000507050000020004" pitchFamily="2" charset="0"/>
                <a:cs typeface="Akaash" panose="02000603000000000000" pitchFamily="2" charset="0"/>
              </a:rPr>
              <a:t>05</a:t>
            </a:r>
            <a:endParaRPr lang="en-US" sz="1400" dirty="0">
              <a:latin typeface="Arial Black" panose="020B0A04020102020204" pitchFamily="34" charset="0"/>
              <a:cs typeface="Akaas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668" y="2951748"/>
            <a:ext cx="10958764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ing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t0+ verb</a:t>
            </a:r>
            <a:r>
              <a:rPr lang="en-US" sz="2800" b="1" u="sng" baseline="30000" dirty="0" smtClean="0">
                <a:solidFill>
                  <a:srgbClr val="6600FF"/>
                </a:solidFill>
                <a:latin typeface="+mj-lt"/>
                <a:ea typeface="MS Gothic" panose="020B0609070205080204" pitchFamily="49" charset="-128"/>
                <a:cs typeface="NikoshBAN" panose="02000000000000000000" pitchFamily="2" charset="0"/>
              </a:rPr>
              <a:t>1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u="sng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263139" y="160421"/>
            <a:ext cx="577518" cy="57751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0182" y="4009634"/>
            <a:ext cx="11306465" cy="20005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saw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him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opening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box.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Tanima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stopped writing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letter to me.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fat man is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trying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hard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lose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weight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man is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cutting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grass and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feeding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the cows.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7578" y="144379"/>
            <a:ext cx="8935453" cy="380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Mind, would you mind, worth, past, can not help, could not help 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Verb </a:t>
            </a:r>
            <a:r>
              <a:rPr lang="en-US" sz="2800" dirty="0" err="1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সহিত</a:t>
            </a:r>
            <a:r>
              <a:rPr lang="en-US" sz="28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ing</a:t>
            </a:r>
            <a:r>
              <a:rPr lang="en-US" sz="28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</a:p>
          <a:p>
            <a:endParaRPr lang="en-US" sz="2000" baseline="30000" dirty="0" smtClean="0">
              <a:solidFill>
                <a:srgbClr val="6600FF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Would you 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mind giving </a:t>
            </a:r>
            <a: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me a pen </a:t>
            </a:r>
            <a:r>
              <a:rPr lang="en-US" sz="2000" dirty="0" smtClean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 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can not help doing </a:t>
            </a:r>
            <a: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the work</a:t>
            </a:r>
            <a:r>
              <a:rPr lang="en-US" sz="2000" dirty="0" smtClean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He 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could not help helping </a:t>
            </a:r>
            <a: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the poor</a:t>
            </a:r>
            <a:r>
              <a:rPr lang="en-US" sz="2000" dirty="0" smtClean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She </a:t>
            </a:r>
            <a: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never </a:t>
            </a:r>
            <a:r>
              <a:rPr lang="en-US" sz="2000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mind </a:t>
            </a:r>
            <a:r>
              <a:rPr lang="en-US" sz="2000" dirty="0" smtClean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having </a:t>
            </a:r>
            <a:r>
              <a:rPr lang="en-US" sz="2000" dirty="0" smtClean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ice </a:t>
            </a:r>
            <a: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cream.</a:t>
            </a:r>
            <a:b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000" dirty="0">
                <a:solidFill>
                  <a:srgbClr val="1C1E2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66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3914" y="0"/>
            <a:ext cx="1900989" cy="1588169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lfa Slab One" panose="02000507050000020004" pitchFamily="2" charset="0"/>
                <a:cs typeface="Akaash" panose="02000603000000000000" pitchFamily="2" charset="0"/>
              </a:rPr>
              <a:t>05</a:t>
            </a:r>
            <a:endParaRPr lang="en-US" sz="1400" dirty="0">
              <a:latin typeface="Arial Black" panose="020B0A04020102020204" pitchFamily="34" charset="0"/>
              <a:cs typeface="Akaash" panose="02000603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1653539" y="0"/>
            <a:ext cx="577518" cy="57751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5221" y="-112295"/>
            <a:ext cx="11726779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	</a:t>
            </a:r>
            <a:r>
              <a:rPr lang="en-US" sz="2300" dirty="0" smtClean="0"/>
              <a:t>Practise, Prefer, Postpone, Quit, Finish, </a:t>
            </a:r>
            <a:r>
              <a:rPr lang="en-US" sz="2300" dirty="0"/>
              <a:t>Complete, Consider, </a:t>
            </a:r>
            <a:r>
              <a:rPr lang="en-US" sz="2300" dirty="0" smtClean="0"/>
              <a:t>Continue,</a:t>
            </a:r>
            <a:r>
              <a:rPr lang="en-US" sz="2300" dirty="0"/>
              <a:t> Miss, </a:t>
            </a:r>
            <a:r>
              <a:rPr lang="en-US" sz="2300" dirty="0" smtClean="0"/>
              <a:t>			Mind, Mention, Avoid, Regret, Remember, Keep,</a:t>
            </a:r>
            <a:r>
              <a:rPr lang="en-US" sz="2300" dirty="0"/>
              <a:t> Admit, </a:t>
            </a:r>
            <a:r>
              <a:rPr lang="en-US" sz="2300" dirty="0" smtClean="0"/>
              <a:t>Appreciate, Dislike</a:t>
            </a:r>
            <a:r>
              <a:rPr lang="en-US" sz="2300" dirty="0"/>
              <a:t>, </a:t>
            </a:r>
            <a:r>
              <a:rPr lang="en-US" sz="2300" dirty="0" smtClean="0"/>
              <a:t>			Desire</a:t>
            </a:r>
            <a:r>
              <a:rPr lang="en-US" sz="2300" dirty="0"/>
              <a:t>, </a:t>
            </a:r>
            <a:r>
              <a:rPr lang="en-US" sz="2300" dirty="0" smtClean="0"/>
              <a:t>Deny, Delay, Enjoy,</a:t>
            </a:r>
            <a:r>
              <a:rPr lang="en-US" sz="2300" dirty="0"/>
              <a:t> Start, </a:t>
            </a:r>
            <a:r>
              <a:rPr lang="en-US" sz="2300" dirty="0" smtClean="0"/>
              <a:t>Stop,</a:t>
            </a:r>
            <a:r>
              <a:rPr lang="en-US" sz="2300" dirty="0"/>
              <a:t> Hesitate, </a:t>
            </a:r>
            <a:r>
              <a:rPr lang="en-US" sz="2300" dirty="0" smtClean="0"/>
              <a:t>Hate  </a:t>
            </a:r>
            <a:r>
              <a:rPr lang="en-US" sz="2300" dirty="0" err="1" smtClean="0"/>
              <a:t>এর</a:t>
            </a:r>
            <a:r>
              <a:rPr lang="en-US" sz="2300" dirty="0" smtClean="0"/>
              <a:t>  </a:t>
            </a:r>
            <a:r>
              <a:rPr lang="en-US" sz="2300" dirty="0" err="1" smtClean="0"/>
              <a:t>পরপরই</a:t>
            </a:r>
            <a:r>
              <a:rPr lang="en-US" sz="2300" dirty="0" smtClean="0"/>
              <a:t>  </a:t>
            </a:r>
            <a:r>
              <a:rPr lang="en-US" sz="2300" dirty="0" err="1" smtClean="0"/>
              <a:t>যে</a:t>
            </a:r>
            <a:r>
              <a:rPr lang="en-US" sz="2300" dirty="0" smtClean="0"/>
              <a:t> verb 			</a:t>
            </a:r>
            <a:r>
              <a:rPr lang="en-US" sz="2300" dirty="0" err="1" smtClean="0"/>
              <a:t>থাকে</a:t>
            </a:r>
            <a:r>
              <a:rPr lang="en-US" sz="2300" dirty="0" smtClean="0"/>
              <a:t> </a:t>
            </a:r>
            <a:r>
              <a:rPr lang="en-US" sz="2300" dirty="0" err="1" smtClean="0"/>
              <a:t>তার</a:t>
            </a:r>
            <a:r>
              <a:rPr lang="en-US" sz="2300" dirty="0" smtClean="0"/>
              <a:t> </a:t>
            </a:r>
            <a:r>
              <a:rPr lang="en-US" sz="2300" dirty="0" err="1" smtClean="0"/>
              <a:t>সাথে</a:t>
            </a:r>
            <a:r>
              <a:rPr lang="en-US" sz="2300" dirty="0" smtClean="0"/>
              <a:t> </a:t>
            </a:r>
            <a:r>
              <a:rPr lang="en-US" sz="2300" dirty="0" err="1" smtClean="0"/>
              <a:t>ing</a:t>
            </a:r>
            <a:r>
              <a:rPr lang="en-US" sz="2300" dirty="0" smtClean="0"/>
              <a:t> </a:t>
            </a:r>
            <a:r>
              <a:rPr lang="en-US" sz="2300" dirty="0" err="1" smtClean="0"/>
              <a:t>যুক্ত</a:t>
            </a:r>
            <a:r>
              <a:rPr lang="en-US" sz="2300" dirty="0" smtClean="0"/>
              <a:t> </a:t>
            </a:r>
            <a:r>
              <a:rPr lang="en-US" sz="2300" dirty="0" err="1" smtClean="0"/>
              <a:t>হয়</a:t>
            </a:r>
            <a:r>
              <a:rPr lang="en-US" sz="2300" dirty="0" smtClean="0"/>
              <a:t>।</a:t>
            </a:r>
          </a:p>
          <a:p>
            <a:pPr algn="just"/>
            <a:endParaRPr lang="en-US" sz="2000" baseline="30000" dirty="0" smtClean="0"/>
          </a:p>
          <a:p>
            <a:pPr algn="just"/>
            <a:endParaRPr lang="en-US" sz="200" dirty="0" smtClean="0">
              <a:solidFill>
                <a:srgbClr val="66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/>
              <a:t>You should </a:t>
            </a:r>
            <a:r>
              <a:rPr lang="en-US" sz="2200" dirty="0" smtClean="0">
                <a:solidFill>
                  <a:srgbClr val="6600FF"/>
                </a:solidFill>
              </a:rPr>
              <a:t>avoid  mentioning </a:t>
            </a:r>
            <a:r>
              <a:rPr lang="en-US" sz="2200" dirty="0" smtClean="0"/>
              <a:t>his divorce. Cricket </a:t>
            </a:r>
            <a:r>
              <a:rPr lang="en-US" sz="2200" dirty="0" smtClean="0">
                <a:solidFill>
                  <a:srgbClr val="6600FF"/>
                </a:solidFill>
              </a:rPr>
              <a:t>enjoys</a:t>
            </a:r>
            <a:r>
              <a:rPr lang="en-US" sz="2200" dirty="0" smtClean="0"/>
              <a:t> a huge </a:t>
            </a:r>
            <a:r>
              <a:rPr lang="en-US" sz="2200" dirty="0" smtClean="0">
                <a:solidFill>
                  <a:srgbClr val="6600FF"/>
                </a:solidFill>
              </a:rPr>
              <a:t>following</a:t>
            </a:r>
            <a:r>
              <a:rPr lang="en-US" sz="2200" dirty="0" smtClean="0"/>
              <a:t> in Bangladesh.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/>
              <a:t>Tanisha </a:t>
            </a:r>
            <a:r>
              <a:rPr lang="en-US" sz="2200" dirty="0" smtClean="0">
                <a:solidFill>
                  <a:srgbClr val="6600FF"/>
                </a:solidFill>
              </a:rPr>
              <a:t>completed writing </a:t>
            </a:r>
            <a:r>
              <a:rPr lang="en-US" sz="2200" dirty="0" smtClean="0"/>
              <a:t>the report. </a:t>
            </a:r>
            <a:r>
              <a:rPr lang="en-US" sz="2200" dirty="0" err="1" smtClean="0"/>
              <a:t>Be,quiet</a:t>
            </a:r>
            <a:r>
              <a:rPr lang="en-US" sz="2200" dirty="0" smtClean="0"/>
              <a:t>! </a:t>
            </a:r>
            <a:r>
              <a:rPr lang="en-US" sz="2200" dirty="0" err="1" smtClean="0"/>
              <a:t>Tanima</a:t>
            </a:r>
            <a:r>
              <a:rPr lang="en-US" sz="2200" dirty="0" smtClean="0"/>
              <a:t> hasn’t </a:t>
            </a:r>
            <a:r>
              <a:rPr lang="en-US" sz="2200" dirty="0" smtClean="0">
                <a:solidFill>
                  <a:srgbClr val="6600FF"/>
                </a:solidFill>
              </a:rPr>
              <a:t>finished speaking</a:t>
            </a:r>
            <a:r>
              <a:rPr lang="en-US" sz="2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/>
              <a:t>We </a:t>
            </a:r>
            <a:r>
              <a:rPr lang="en-US" sz="2200" dirty="0" smtClean="0">
                <a:solidFill>
                  <a:srgbClr val="6600FF"/>
                </a:solidFill>
              </a:rPr>
              <a:t>miss going </a:t>
            </a:r>
            <a:r>
              <a:rPr lang="en-US" sz="2200" dirty="0" smtClean="0"/>
              <a:t>to school for Covid19. It was an unwise decision to </a:t>
            </a:r>
            <a:r>
              <a:rPr lang="en-US" sz="2200" dirty="0" smtClean="0">
                <a:solidFill>
                  <a:srgbClr val="6600FF"/>
                </a:solidFill>
              </a:rPr>
              <a:t>postpone breaking </a:t>
            </a:r>
            <a:r>
              <a:rPr lang="en-US" sz="2200" dirty="0" smtClean="0"/>
              <a:t>the </a:t>
            </a:r>
            <a:r>
              <a:rPr lang="en-US" sz="2200" dirty="0" err="1" smtClean="0"/>
              <a:t>logdown</a:t>
            </a:r>
            <a:r>
              <a:rPr lang="en-US" sz="2200" dirty="0" smtClean="0"/>
              <a:t>. </a:t>
            </a: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9856" y="2791327"/>
            <a:ext cx="11509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Tariqul Sir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wife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PQ FC MARKA DESH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14486"/>
              </p:ext>
            </p:extLst>
          </p:nvPr>
        </p:nvGraphicFramePr>
        <p:xfrm>
          <a:off x="1589887" y="3773130"/>
          <a:ext cx="9769642" cy="3084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3450">
                  <a:extLst>
                    <a:ext uri="{9D8B030D-6E8A-4147-A177-3AD203B41FA5}">
                      <a16:colId xmlns:a16="http://schemas.microsoft.com/office/drawing/2014/main" val="2482083938"/>
                    </a:ext>
                  </a:extLst>
                </a:gridCol>
                <a:gridCol w="3303096">
                  <a:extLst>
                    <a:ext uri="{9D8B030D-6E8A-4147-A177-3AD203B41FA5}">
                      <a16:colId xmlns:a16="http://schemas.microsoft.com/office/drawing/2014/main" val="3534342391"/>
                    </a:ext>
                  </a:extLst>
                </a:gridCol>
                <a:gridCol w="3303096">
                  <a:extLst>
                    <a:ext uri="{9D8B030D-6E8A-4147-A177-3AD203B41FA5}">
                      <a16:colId xmlns:a16="http://schemas.microsoft.com/office/drawing/2014/main" val="699653214"/>
                    </a:ext>
                  </a:extLst>
                </a:gridCol>
              </a:tblGrid>
              <a:tr h="423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6600FF"/>
                          </a:solidFill>
                        </a:rPr>
                        <a:t>PQ                  FC</a:t>
                      </a:r>
                      <a:endParaRPr lang="en-US" sz="28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6600FF"/>
                          </a:solidFill>
                        </a:rPr>
                        <a:t>MARKA</a:t>
                      </a:r>
                      <a:endParaRPr lang="en-US" sz="28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6600FF"/>
                          </a:solidFill>
                        </a:rPr>
                        <a:t>DESH</a:t>
                      </a:r>
                      <a:endParaRPr lang="en-US" sz="28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05535"/>
                  </a:ext>
                </a:extLst>
              </a:tr>
              <a:tr h="45831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6600FF"/>
                          </a:solidFill>
                        </a:rPr>
                        <a:t>P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ractise, </a:t>
                      </a:r>
                      <a:r>
                        <a:rPr lang="en-US" sz="2300" dirty="0" smtClean="0">
                          <a:solidFill>
                            <a:srgbClr val="6600FF"/>
                          </a:solidFill>
                        </a:rPr>
                        <a:t>P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refer, </a:t>
                      </a:r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P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ostpone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M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iss, </a:t>
                      </a:r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M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ind, </a:t>
                      </a:r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M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ention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D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islike, </a:t>
                      </a:r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D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esire, </a:t>
                      </a:r>
                      <a:r>
                        <a:rPr lang="en-US" sz="2300" b="1" dirty="0" err="1" smtClean="0">
                          <a:solidFill>
                            <a:srgbClr val="6600FF"/>
                          </a:solidFill>
                        </a:rPr>
                        <a:t>D</a:t>
                      </a:r>
                      <a:r>
                        <a:rPr lang="en-US" sz="2300" dirty="0" err="1" smtClean="0">
                          <a:solidFill>
                            <a:schemeClr val="tx1"/>
                          </a:solidFill>
                        </a:rPr>
                        <a:t>eny,</a:t>
                      </a:r>
                      <a:r>
                        <a:rPr lang="en-US" sz="2300" b="1" dirty="0" err="1" smtClean="0">
                          <a:solidFill>
                            <a:srgbClr val="6600FF"/>
                          </a:solidFill>
                        </a:rPr>
                        <a:t>D</a:t>
                      </a:r>
                      <a:r>
                        <a:rPr lang="en-US" sz="2300" dirty="0" err="1" smtClean="0">
                          <a:solidFill>
                            <a:schemeClr val="tx1"/>
                          </a:solidFill>
                        </a:rPr>
                        <a:t>elay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991749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Q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uit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A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void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E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njoy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769602"/>
                  </a:ext>
                </a:extLst>
              </a:tr>
              <a:tr h="42893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F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inish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R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egret,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300" b="1" baseline="0" dirty="0" smtClean="0">
                          <a:solidFill>
                            <a:srgbClr val="6600FF"/>
                          </a:solidFill>
                        </a:rPr>
                        <a:t>R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</a:rPr>
                        <a:t>emember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S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tart, </a:t>
                      </a:r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S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top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357079"/>
                  </a:ext>
                </a:extLst>
              </a:tr>
              <a:tr h="461376">
                <a:tc rowSpan="2"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C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omplete, </a:t>
                      </a:r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C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onsider, </a:t>
                      </a:r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C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ontinue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i="1" dirty="0" smtClean="0">
                          <a:solidFill>
                            <a:srgbClr val="6600FF"/>
                          </a:solidFill>
                        </a:rPr>
                        <a:t>K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eep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H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esitate, </a:t>
                      </a:r>
                      <a:r>
                        <a:rPr lang="en-US" sz="2300" b="1" dirty="0" smtClean="0">
                          <a:solidFill>
                            <a:srgbClr val="6600FF"/>
                          </a:solidFill>
                        </a:rPr>
                        <a:t>H</a:t>
                      </a:r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58896"/>
                  </a:ext>
                </a:extLst>
              </a:tr>
              <a:tr h="428934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6600FF"/>
                          </a:solidFill>
                        </a:rPr>
                        <a:t>A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dmit,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smtClean="0">
                          <a:solidFill>
                            <a:srgbClr val="6600FF"/>
                          </a:solidFill>
                        </a:rPr>
                        <a:t>A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ppreciate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4469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4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8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7200" y="0"/>
            <a:ext cx="1900989" cy="1588169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lfa Slab One" panose="02000507050000020004" pitchFamily="2" charset="0"/>
                <a:cs typeface="Akaash" panose="02000603000000000000" pitchFamily="2" charset="0"/>
              </a:rPr>
              <a:t>06</a:t>
            </a:r>
            <a:endParaRPr lang="en-US" sz="1400" dirty="0">
              <a:latin typeface="Arial Black" panose="020B0A04020102020204" pitchFamily="34" charset="0"/>
              <a:cs typeface="Akaash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28336"/>
            <a:ext cx="9753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Present form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হয়ঃ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Often, Usually, Regularly, Generally, Always, Regularly, Daily, Everyday, Normally, Sometimes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Present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Do/Does/Did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verb</a:t>
            </a:r>
            <a:r>
              <a:rPr lang="en-US" sz="2600" baseline="30000" dirty="0" smtClean="0"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1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2022" y="1772653"/>
            <a:ext cx="113658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Present form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OUR GARDENS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  =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Often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Roza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often read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newspaper.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  =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Usually.         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usually use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umbrella on a rainy day.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 =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Regularly.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Tanisha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goes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to school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regularly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 =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Generally.              We did not miss the opportunity.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=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Always.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Tanisha does not wait for me.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 =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Regularly.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 =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Daily.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 =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Everyday.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=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Normally.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 =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Sometimes.</a:t>
            </a:r>
          </a:p>
          <a:p>
            <a:endParaRPr lang="en-US" sz="2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46" y="2286000"/>
            <a:ext cx="8144345" cy="4045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-2"/>
            <a:ext cx="12192000" cy="6858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201" y="2076016"/>
            <a:ext cx="2908515" cy="21813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436" y="0"/>
            <a:ext cx="1098644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chemeClr val="accent3"/>
                </a:solidFill>
              </a:rPr>
              <a:t>Make   Learning       Fun 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!</a:t>
            </a:r>
          </a:p>
          <a:p>
            <a:endParaRPr lang="en-US" sz="4000" b="1" dirty="0">
              <a:ln/>
              <a:solidFill>
                <a:schemeClr val="accent3"/>
              </a:solidFill>
            </a:endParaRPr>
          </a:p>
          <a:p>
            <a:r>
              <a:rPr lang="en-US" sz="4000" b="1" dirty="0" smtClean="0">
                <a:ln/>
                <a:solidFill>
                  <a:schemeClr val="accent3"/>
                </a:solidFill>
              </a:rPr>
              <a:t>You can get the video on my </a:t>
            </a:r>
          </a:p>
          <a:p>
            <a:r>
              <a:rPr lang="en-US" sz="4000" b="1" dirty="0" smtClean="0">
                <a:ln/>
                <a:solidFill>
                  <a:schemeClr val="accent3"/>
                </a:solidFill>
              </a:rPr>
              <a:t>YouTube channel name : Tariqul Islam Tapan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Diamond 2"/>
          <p:cNvSpPr/>
          <p:nvPr/>
        </p:nvSpPr>
        <p:spPr>
          <a:xfrm>
            <a:off x="1201003" y="1351128"/>
            <a:ext cx="450376" cy="42308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984913" y="1353402"/>
            <a:ext cx="450376" cy="423081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8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21991 L 0.00625 -0.21968 C 0.01367 -0.22107 0.02122 -0.22176 0.0289 -0.22315 C 0.03268 -0.22408 0.03633 -0.22524 0.04036 -0.22616 C 0.04492 -0.22755 0.04948 -0.22848 0.0539 -0.2294 C 0.11497 -0.22616 0.1457 -0.22732 0.1957 -0.21991 C 0.20169 -0.21922 0.20794 -0.2176 0.21419 -0.2169 C 0.23385 -0.21436 0.27344 -0.21065 0.27344 -0.21042 C 0.28112 -0.20834 0.28867 -0.20579 0.29622 -0.2044 C 0.30312 -0.20278 0.31002 -0.20232 0.31692 -0.20116 C 0.32226 -0.2 0.32747 -0.19908 0.33281 -0.19815 C 0.33672 -0.197 0.34062 -0.19584 0.3444 -0.19491 C 0.34883 -0.19352 0.35351 -0.19283 0.35807 -0.19144 C 0.38633 -0.19283 0.41432 -0.19283 0.44245 -0.19491 C 0.45013 -0.19537 0.45182 -0.19931 0.45859 -0.20116 C 0.46393 -0.20255 0.46914 -0.20417 0.47487 -0.2044 C 0.51588 -0.20602 0.55703 -0.20649 0.59804 -0.20741 C 0.60052 -0.20834 0.60247 -0.21042 0.60495 -0.21065 C 0.63476 -0.2125 0.66484 -0.20764 0.69427 -0.21366 C 0.69791 -0.21436 0.69388 -0.2257 0.69674 -0.2294 C 0.69948 -0.23334 0.70429 -0.23125 0.70781 -0.23241 C 0.71263 -0.23426 0.71719 -0.23681 0.72161 -0.23889 L 0.72864 -0.24213 C 0.73086 -0.24514 0.73268 -0.24885 0.73528 -0.25139 C 0.75377 -0.26945 0.74258 -0.23936 0.772 -0.27987 C 0.77721 -0.28704 0.7832 -0.29375 0.78802 -0.30186 C 0.7914 -0.30764 0.79323 -0.31551 0.79739 -0.32084 C 0.81094 -0.33982 0.81367 -0.33889 0.82916 -0.34584 C 0.83138 -0.34815 0.83333 -0.35186 0.83607 -0.35209 C 0.84362 -0.35301 0.85156 -0.35232 0.85911 -0.34908 C 0.86159 -0.34792 0.86224 -0.34306 0.86354 -0.33959 C 0.86875 -0.32524 0.86966 -0.32084 0.87265 -0.30811 C 0.87396 -0.29676 0.87422 -0.28959 0.87721 -0.27987 C 0.87851 -0.27547 0.8806 -0.27153 0.88164 -0.26713 C 0.88359 -0.26112 0.88502 -0.25463 0.88633 -0.24838 C 0.8875 -0.24306 0.88698 -0.2375 0.88867 -0.23241 C 0.89232 -0.2213 0.89857 -0.20996 0.90716 -0.2044 C 0.90976 -0.20232 0.91289 -0.20209 0.91601 -0.20116 C 0.92383 -0.20209 0.93177 -0.2007 0.93893 -0.2044 C 0.94297 -0.20649 0.94466 -0.21297 0.94804 -0.2169 C 0.96015 -0.23102 0.96523 -0.23774 0.97773 -0.24514 C 0.97995 -0.24653 0.98229 -0.24746 0.98476 -0.24838 L 1.00299 -0.24514 C 1.00768 -0.24445 1.01198 -0.24213 1.01679 -0.24213 C 1.02669 -0.24213 1.03659 -0.24399 1.04648 -0.24514 C 1.04857 -0.24746 1.05091 -0.24977 1.05338 -0.25139 C 1.06133 -0.25695 1.06653 -0.25463 1.07656 -0.25463 L 1.07409 -0.25139 " pathEditMode="relative" rAng="0" ptsTypes="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16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9228" y="326571"/>
            <a:ext cx="1097280" cy="899160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lfa Slab One" panose="02000507050000020004" pitchFamily="2" charset="0"/>
              </a:rPr>
              <a:t>01</a:t>
            </a:r>
            <a:endParaRPr lang="en-US" sz="900" dirty="0">
              <a:latin typeface="Alfa Slab One" panose="0200050705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2942" y="1106430"/>
            <a:ext cx="9213782" cy="48293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Alfa Slab One" panose="02000507050000020004" pitchFamily="2" charset="0"/>
                <a:cs typeface="NikoshBAN" panose="02000000000000000000" pitchFamily="2" charset="0"/>
              </a:rPr>
              <a:t>The Summary of Six Secret Rules :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u="sng" dirty="0" smtClean="0">
                <a:solidFill>
                  <a:srgbClr val="00206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Use of to be verb.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u="sng" dirty="0" smtClean="0">
                <a:solidFill>
                  <a:srgbClr val="00206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Use of Modals.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u="sng" dirty="0" smtClean="0">
                <a:solidFill>
                  <a:srgbClr val="00206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Use of having verb.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u="sng" dirty="0" smtClean="0">
                <a:solidFill>
                  <a:srgbClr val="00206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Use of </a:t>
            </a:r>
            <a:r>
              <a:rPr lang="en-US" sz="2400" u="sng" dirty="0" err="1" smtClean="0">
                <a:solidFill>
                  <a:srgbClr val="00206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Prepostions</a:t>
            </a:r>
            <a:r>
              <a:rPr lang="en-US" sz="2400" u="sng" dirty="0" smtClean="0">
                <a:solidFill>
                  <a:srgbClr val="00206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u="sng" dirty="0" smtClean="0">
                <a:solidFill>
                  <a:srgbClr val="00206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Use of double verbs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u="sng" dirty="0" smtClean="0">
                <a:solidFill>
                  <a:srgbClr val="00206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Use of verb in present form.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u="sng" dirty="0" smtClean="0">
                <a:solidFill>
                  <a:srgbClr val="00206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See details in the following:</a:t>
            </a:r>
            <a:endParaRPr lang="en-US" sz="2400" u="sng" dirty="0">
              <a:solidFill>
                <a:srgbClr val="002060"/>
              </a:solidFill>
              <a:latin typeface="Algerian" panose="04020705040A02060702" pitchFamily="8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  </a:t>
            </a:r>
            <a:endParaRPr lang="en-US" sz="2600" dirty="0">
              <a:solidFill>
                <a:srgbClr val="002060"/>
              </a:solidFill>
              <a:latin typeface="Algerian" panose="04020705040A02060702" pitchFamily="8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9857" y="522515"/>
            <a:ext cx="1097280" cy="899160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lfa Slab One" panose="02000507050000020004" pitchFamily="2" charset="0"/>
              </a:rPr>
              <a:t>01</a:t>
            </a:r>
            <a:endParaRPr lang="en-US" sz="900" dirty="0">
              <a:latin typeface="Alfa Slab One" panose="0200050705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2786" y="786063"/>
            <a:ext cx="9213782" cy="18466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be Verb </a:t>
            </a:r>
            <a:r>
              <a:rPr lang="en-US" sz="32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am/is/are/was/were/being</a:t>
            </a:r>
            <a:r>
              <a:rPr lang="en-US" sz="3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endParaRPr lang="en-US" sz="2600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6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sz="2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am/was </a:t>
            </a:r>
            <a:r>
              <a:rPr lang="en-US" sz="2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You/we/they </a:t>
            </a:r>
            <a:r>
              <a:rPr lang="en-US" sz="2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are/were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He/she/It </a:t>
            </a:r>
            <a:r>
              <a:rPr lang="en-US" sz="2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2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1427345" y="0"/>
            <a:ext cx="542425" cy="51435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8989" y="2915060"/>
            <a:ext cx="10603832" cy="27853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Active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Subject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to be verb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ing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0" lvl="5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Tanisha </a:t>
            </a:r>
            <a:r>
              <a:rPr lang="en-US" sz="24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 planting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sapling on the roof.</a:t>
            </a:r>
          </a:p>
          <a:p>
            <a:pPr marL="2857500" lvl="5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Anika </a:t>
            </a:r>
            <a:r>
              <a:rPr lang="en-US" sz="24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 preparing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her lessons.</a:t>
            </a:r>
          </a:p>
          <a:p>
            <a:pPr marL="2857500" lvl="5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 </a:t>
            </a:r>
            <a:r>
              <a:rPr lang="en-US" sz="24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are staying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 home to avoid corona.</a:t>
            </a:r>
          </a:p>
          <a:p>
            <a:pPr lvl="1"/>
            <a:endParaRPr lang="en-US" sz="2400" dirty="0" smtClean="0">
              <a:solidFill>
                <a:srgbClr val="6600FF"/>
              </a:solidFill>
              <a:latin typeface="Ubuntu Mono" panose="020B0509030602030204" pitchFamily="49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7200" y="391886"/>
            <a:ext cx="1097280" cy="899160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lfa Slab One" panose="02000507050000020004" pitchFamily="2" charset="0"/>
              </a:rPr>
              <a:t>01</a:t>
            </a:r>
            <a:endParaRPr lang="en-US" sz="900" dirty="0">
              <a:latin typeface="Alfa Slab One" panose="02000507050000020004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1427345" y="0"/>
            <a:ext cx="542425" cy="51435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579" y="1535440"/>
            <a:ext cx="11590421" cy="26468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b="1" spc="600" dirty="0" smtClean="0">
                <a:solidFill>
                  <a:srgbClr val="00B05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NikoshBAN" panose="02000000000000000000" pitchFamily="2" charset="0"/>
              </a:rPr>
              <a:t>NA</a:t>
            </a:r>
            <a:r>
              <a:rPr lang="en-US" sz="2800" b="1" spc="600" dirty="0" smtClean="0">
                <a:solidFill>
                  <a:srgbClr val="00B050"/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NikoshBAN" panose="02000000000000000000" pitchFamily="2" charset="0"/>
              </a:rPr>
              <a:t>DIR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যেকোন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থাকলে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Subect+am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/is/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are+verb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ing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+ object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বসিয়ে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বাক্যটি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ea typeface="Segoe UI Black" panose="020B0A02040204020203" pitchFamily="34" charset="0"/>
                <a:cs typeface="NikoshBAN" panose="02000000000000000000" pitchFamily="2" charset="0"/>
              </a:rPr>
              <a:t>।</a:t>
            </a:r>
          </a:p>
          <a:p>
            <a:endParaRPr lang="en-US" sz="2600" b="1" dirty="0" smtClean="0">
              <a:solidFill>
                <a:srgbClr val="00B050"/>
              </a:solidFill>
              <a:latin typeface="NikoshBAN" panose="02000000000000000000" pitchFamily="2" charset="0"/>
              <a:ea typeface="Segoe UI Black" panose="020B0A02040204020203" pitchFamily="34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N</a:t>
            </a:r>
            <a:r>
              <a:rPr lang="en-US" sz="2800" b="1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for </a:t>
            </a:r>
            <a:r>
              <a:rPr lang="en-US" sz="2800" dirty="0" smtClean="0">
                <a:solidFill>
                  <a:srgbClr val="6600FF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Now.</a:t>
            </a:r>
            <a:r>
              <a:rPr lang="en-US" sz="2800" b="1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  <a:sym typeface="Wingdings" panose="05000000000000000000" pitchFamily="2" charset="2"/>
              </a:rPr>
              <a:t>A</a:t>
            </a:r>
            <a:r>
              <a:rPr lang="en-US" sz="2800" b="1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for </a:t>
            </a:r>
            <a:r>
              <a:rPr lang="en-US" sz="2800" dirty="0" smtClean="0">
                <a:solidFill>
                  <a:srgbClr val="6600FF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At present/At this time/at this moment</a:t>
            </a:r>
            <a:r>
              <a:rPr lang="en-US" sz="2800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B050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D</a:t>
            </a:r>
            <a:r>
              <a:rPr lang="en-US" sz="2800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 for </a:t>
            </a:r>
            <a:r>
              <a:rPr lang="en-US" sz="2800" dirty="0" smtClean="0">
                <a:solidFill>
                  <a:srgbClr val="6600FF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Day by day. </a:t>
            </a:r>
            <a:r>
              <a:rPr lang="en-US" sz="2800" dirty="0" smtClean="0">
                <a:solidFill>
                  <a:srgbClr val="00B050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solidFill>
                  <a:srgbClr val="6600FF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for </a:t>
            </a:r>
            <a:r>
              <a:rPr lang="en-US" sz="2800" dirty="0" smtClean="0">
                <a:solidFill>
                  <a:srgbClr val="6600FF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Increasingly</a:t>
            </a:r>
            <a:r>
              <a:rPr lang="en-US" sz="2800" b="1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. </a:t>
            </a:r>
            <a:r>
              <a:rPr lang="en-US" sz="2800" b="1" dirty="0" smtClean="0">
                <a:solidFill>
                  <a:srgbClr val="00B050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R</a:t>
            </a:r>
            <a:r>
              <a:rPr lang="en-US" sz="2800" b="1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for </a:t>
            </a:r>
            <a:r>
              <a:rPr lang="en-US" sz="2800" dirty="0" smtClean="0">
                <a:solidFill>
                  <a:srgbClr val="6600FF"/>
                </a:solidFill>
                <a:latin typeface="Ubuntu Mono" panose="020B0509030602030204" pitchFamily="49" charset="0"/>
                <a:ea typeface="NSimSun" panose="02010609030101010101" pitchFamily="49" charset="-122"/>
                <a:cs typeface="NikoshBAN" panose="02000000000000000000" pitchFamily="2" charset="0"/>
              </a:rPr>
              <a:t>Right now/Rapidly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1074" y="4576747"/>
            <a:ext cx="112615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Mobile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phone users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are increasing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day by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day.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The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price of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daily necessary commodities 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is increasing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day by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day.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At present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Roza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is staying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at her in laws house .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9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20486" y="457200"/>
            <a:ext cx="1097280" cy="899160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lfa Slab One" panose="02000507050000020004" pitchFamily="2" charset="0"/>
              </a:rPr>
              <a:t>01</a:t>
            </a:r>
            <a:endParaRPr lang="en-US" sz="900" dirty="0">
              <a:latin typeface="Alfa Slab One" panose="02000507050000020004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1427345" y="0"/>
            <a:ext cx="542425" cy="51435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2329" y="1785970"/>
            <a:ext cx="11978640" cy="49654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Passive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Subject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to be verb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verb</a:t>
            </a:r>
            <a:r>
              <a:rPr lang="en-US" sz="2400" baseline="30000" dirty="0">
                <a:solidFill>
                  <a:srgbClr val="6600FF"/>
                </a:solidFill>
                <a:latin typeface="Algerian" panose="04020705040A02060702" pitchFamily="82" charset="0"/>
                <a:cs typeface="Akaash" panose="02000603000000000000" pitchFamily="2" charset="0"/>
              </a:rPr>
              <a:t>3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(Past participle) 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00" baseline="30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English grammar </a:t>
            </a:r>
            <a:r>
              <a:rPr lang="en-US" sz="24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 taught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by Tariqul sir.</a:t>
            </a: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Rupganj </a:t>
            </a:r>
            <a:r>
              <a:rPr lang="en-US" sz="24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 visited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by the curious people of Bangladesh.</a:t>
            </a: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special grammar </a:t>
            </a:r>
            <a:r>
              <a:rPr lang="en-US" sz="24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 presented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by me.</a:t>
            </a: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en-US" sz="2400" dirty="0"/>
              <a:t>English </a:t>
            </a:r>
            <a:r>
              <a:rPr lang="en-US" sz="2400" b="1" dirty="0">
                <a:solidFill>
                  <a:srgbClr val="6600FF"/>
                </a:solidFill>
              </a:rPr>
              <a:t>is spoken </a:t>
            </a:r>
            <a:r>
              <a:rPr lang="en-US" sz="2400" dirty="0"/>
              <a:t>all over the world</a:t>
            </a:r>
            <a:r>
              <a:rPr lang="en-US" sz="2400" dirty="0" smtClean="0"/>
              <a:t>.</a:t>
            </a:r>
          </a:p>
          <a:p>
            <a:pPr lvl="3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am to / is to / are to/ was to / were to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verb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Present form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We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are to go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their to join the party.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I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 to do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this difficult tusk.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24543" y="397042"/>
            <a:ext cx="1900989" cy="1588169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lfa Slab One" panose="02000507050000020004" pitchFamily="2" charset="0"/>
                <a:cs typeface="Akaash" panose="02000603000000000000" pitchFamily="2" charset="0"/>
              </a:rPr>
              <a:t>02</a:t>
            </a:r>
            <a:endParaRPr lang="en-US" sz="1600" dirty="0">
              <a:latin typeface="Arial Black" panose="020B0A04020102020204" pitchFamily="34" charset="0"/>
              <a:cs typeface="Akaas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5705" y="834189"/>
            <a:ext cx="8855242" cy="17338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have Verb </a:t>
            </a:r>
            <a:r>
              <a:rPr lang="en-US" sz="4000" b="1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have / has / had / having</a:t>
            </a:r>
            <a:r>
              <a:rPr lang="en-US" sz="4000" b="1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endParaRPr lang="en-US" sz="3200" b="1" u="sng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u="sng" baseline="300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 / You  / We/ They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have/had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He/she/It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has/had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  Present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have/has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Past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Had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131594" y="861261"/>
            <a:ext cx="577518" cy="57751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3114574"/>
            <a:ext cx="10210800" cy="26930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Having Verb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(have/has/had)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Verb</a:t>
            </a:r>
            <a:r>
              <a:rPr lang="en-US" sz="2600" baseline="30000" dirty="0" smtClean="0">
                <a:solidFill>
                  <a:srgbClr val="6600FF"/>
                </a:solidFill>
                <a:latin typeface="+mj-lt"/>
                <a:cs typeface="NikoshBAN" panose="02000000000000000000" pitchFamily="2" charset="0"/>
              </a:rPr>
              <a:t>3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Past participle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7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Tanisha </a:t>
            </a:r>
            <a:r>
              <a:rPr lang="en-US" sz="22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has planted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sapling on the roof.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They have </a:t>
            </a:r>
            <a:r>
              <a:rPr lang="en-US" sz="22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prepared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their  lessons.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 </a:t>
            </a:r>
            <a:r>
              <a:rPr lang="en-US" sz="22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had stayed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 home to avoid corona.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Having finished the video, I will join 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Faria’s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weeding ceremony.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9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7200" y="0"/>
            <a:ext cx="1900989" cy="1588169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lfa Slab One" panose="02000507050000020004" pitchFamily="2" charset="0"/>
                <a:cs typeface="Akaash" panose="02000603000000000000" pitchFamily="2" charset="0"/>
              </a:rPr>
              <a:t>02</a:t>
            </a:r>
            <a:endParaRPr lang="en-US" sz="1600" dirty="0">
              <a:latin typeface="Arial Black" panose="020B0A04020102020204" pitchFamily="34" charset="0"/>
              <a:cs typeface="Akaash" panose="02000603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067425" y="235619"/>
            <a:ext cx="577518" cy="57751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9344" y="1614805"/>
            <a:ext cx="9025719" cy="26468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Having Verb </a:t>
            </a:r>
            <a:r>
              <a:rPr lang="en-US" sz="2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(have/has/had) </a:t>
            </a:r>
            <a:r>
              <a:rPr lang="en-US" sz="26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to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verb 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present form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</a:t>
            </a:r>
            <a:r>
              <a:rPr lang="en-US" sz="2600" baseline="30000" dirty="0" smtClean="0">
                <a:solidFill>
                  <a:srgbClr val="6600FF"/>
                </a:solidFill>
                <a:latin typeface="Montserrat Subrayada" panose="02000505000000020004" pitchFamily="2" charset="0"/>
                <a:cs typeface="NikoshBAN" panose="02000000000000000000" pitchFamily="2" charset="0"/>
              </a:rPr>
              <a:t>1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6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 </a:t>
            </a:r>
            <a:r>
              <a:rPr lang="en-US" sz="2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have to join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meeting to please our Tariqul sir.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Rupganj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2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had to declare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red zone  for spreading Covid</a:t>
            </a:r>
            <a:r>
              <a:rPr lang="en-US" sz="2200" dirty="0" smtClean="0">
                <a:latin typeface="MS PGothic" panose="020B0600070205080204" pitchFamily="34" charset="-128"/>
                <a:ea typeface="MS PGothic" panose="020B0600070205080204" pitchFamily="34" charset="-128"/>
                <a:cs typeface="NikoshBAN" panose="02000000000000000000" pitchFamily="2" charset="0"/>
              </a:rPr>
              <a:t>19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worker </a:t>
            </a:r>
            <a:r>
              <a:rPr lang="en-US" sz="2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has to learn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skill to get a good job.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207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24543" y="299071"/>
            <a:ext cx="1900989" cy="1588169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lfa Slab One" panose="02000507050000020004" pitchFamily="2" charset="0"/>
                <a:cs typeface="Akaash" panose="02000603000000000000" pitchFamily="2" charset="0"/>
              </a:rPr>
              <a:t>02</a:t>
            </a:r>
            <a:endParaRPr lang="en-US" sz="1600" dirty="0">
              <a:latin typeface="Arial Black" panose="020B0A04020102020204" pitchFamily="34" charset="0"/>
              <a:cs typeface="Akaash" panose="02000603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067425" y="235619"/>
            <a:ext cx="577518" cy="57751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5152" y="1269765"/>
            <a:ext cx="10820400" cy="52168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have been/has been/had been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ing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It </a:t>
            </a:r>
            <a:r>
              <a:rPr lang="en-US" sz="22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has been raining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since morning. </a:t>
            </a:r>
            <a:endParaRPr lang="en-US" sz="2200" b="1" dirty="0" smtClean="0">
              <a:solidFill>
                <a:srgbClr val="6600FF"/>
              </a:solidFill>
              <a:latin typeface="MS Gothic" panose="020B0609070205080204" pitchFamily="49" charset="-128"/>
              <a:ea typeface="MS Gothic" panose="020B0609070205080204" pitchFamily="49" charset="-128"/>
              <a:cs typeface="NikoshBAN" panose="02000000000000000000" pitchFamily="2" charset="0"/>
            </a:endParaRP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Selina</a:t>
            </a:r>
            <a:r>
              <a:rPr lang="en-US" sz="2400" dirty="0"/>
              <a:t> </a:t>
            </a:r>
            <a:r>
              <a:rPr lang="en-US" sz="2400" b="1" dirty="0">
                <a:solidFill>
                  <a:srgbClr val="6600FF"/>
                </a:solidFill>
              </a:rPr>
              <a:t>had been waiting</a:t>
            </a:r>
            <a:r>
              <a:rPr lang="en-US" sz="2400" dirty="0"/>
              <a:t> for two hours when I arrived</a:t>
            </a:r>
            <a:r>
              <a:rPr lang="en-US" sz="2400" dirty="0" smtClean="0"/>
              <a:t>.</a:t>
            </a:r>
          </a:p>
          <a:p>
            <a:pPr lvl="3"/>
            <a:endParaRPr lang="en-US" sz="2400" b="1" dirty="0">
              <a:latin typeface="MS Gothic" panose="020B0609070205080204" pitchFamily="49" charset="-128"/>
              <a:ea typeface="MS Gothic" panose="020B0609070205080204" pitchFamily="49" charset="-128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Passive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have been/ has been/ had been + verb</a:t>
            </a:r>
            <a:r>
              <a:rPr lang="en-US" sz="2400" baseline="30000" dirty="0" smtClean="0">
                <a:latin typeface="+mj-lt"/>
                <a:cs typeface="NikoshBAN" panose="02000000000000000000" pitchFamily="2" charset="0"/>
              </a:rPr>
              <a:t>3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(Past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Perticiple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 err="1" smtClean="0"/>
              <a:t>Rinku</a:t>
            </a:r>
            <a:r>
              <a:rPr lang="en-US" sz="2400" dirty="0" smtClean="0"/>
              <a:t>  </a:t>
            </a:r>
            <a:r>
              <a:rPr lang="en-US" sz="2400" dirty="0">
                <a:solidFill>
                  <a:srgbClr val="6600FF"/>
                </a:solidFill>
              </a:rPr>
              <a:t>has been expelled </a:t>
            </a:r>
            <a:r>
              <a:rPr lang="en-US" sz="2400" dirty="0"/>
              <a:t>from the examination hall</a:t>
            </a:r>
            <a:r>
              <a:rPr lang="en-US" sz="2400" dirty="0" smtClean="0"/>
              <a:t>.</a:t>
            </a:r>
          </a:p>
          <a:p>
            <a:pPr lvl="2"/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rgbClr val="6600FF"/>
                </a:solidFill>
              </a:rPr>
              <a:t>ব্যতিক্রম</a:t>
            </a:r>
            <a:r>
              <a:rPr lang="en-US" sz="2400" dirty="0" smtClean="0">
                <a:solidFill>
                  <a:srgbClr val="6600FF"/>
                </a:solidFill>
              </a:rPr>
              <a:t> had </a:t>
            </a:r>
            <a:r>
              <a:rPr lang="en-US" sz="2400" dirty="0">
                <a:solidFill>
                  <a:srgbClr val="6600FF"/>
                </a:solidFill>
              </a:rPr>
              <a:t>better, had </a:t>
            </a:r>
            <a:r>
              <a:rPr lang="en-US" sz="2400" dirty="0" smtClean="0">
                <a:solidFill>
                  <a:srgbClr val="6600FF"/>
                </a:solidFill>
              </a:rPr>
              <a:t>rather, had sooner </a:t>
            </a:r>
            <a:r>
              <a:rPr lang="en-US" sz="2400" dirty="0" err="1" smtClean="0">
                <a:solidFill>
                  <a:srgbClr val="6600FF"/>
                </a:solidFill>
              </a:rPr>
              <a:t>এরপর</a:t>
            </a:r>
            <a:r>
              <a:rPr lang="en-US" sz="2400" dirty="0" smtClean="0">
                <a:solidFill>
                  <a:srgbClr val="6600FF"/>
                </a:solidFill>
              </a:rPr>
              <a:t> verb </a:t>
            </a:r>
            <a:r>
              <a:rPr lang="en-US" sz="2400" dirty="0" err="1" smtClean="0">
                <a:solidFill>
                  <a:srgbClr val="6600FF"/>
                </a:solidFill>
              </a:rPr>
              <a:t>এর</a:t>
            </a:r>
            <a:r>
              <a:rPr lang="en-US" sz="2400" dirty="0" smtClean="0">
                <a:solidFill>
                  <a:srgbClr val="6600FF"/>
                </a:solidFill>
              </a:rPr>
              <a:t> Present </a:t>
            </a:r>
            <a:r>
              <a:rPr lang="en-US" sz="2400" dirty="0" err="1" smtClean="0">
                <a:solidFill>
                  <a:srgbClr val="6600FF"/>
                </a:solidFill>
              </a:rPr>
              <a:t>হয়</a:t>
            </a:r>
            <a:r>
              <a:rPr lang="en-US" sz="2400" dirty="0" smtClean="0">
                <a:solidFill>
                  <a:srgbClr val="6600FF"/>
                </a:solidFill>
              </a:rPr>
              <a:t>।</a:t>
            </a:r>
          </a:p>
          <a:p>
            <a:endParaRPr lang="en-US" sz="2000" dirty="0" smtClean="0">
              <a:solidFill>
                <a:srgbClr val="6600FF"/>
              </a:solidFill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We </a:t>
            </a:r>
            <a:r>
              <a:rPr lang="en-US" sz="2400" b="1" dirty="0">
                <a:solidFill>
                  <a:srgbClr val="6600FF"/>
                </a:solidFill>
              </a:rPr>
              <a:t>had better read </a:t>
            </a:r>
            <a:r>
              <a:rPr lang="en-US" sz="2400" dirty="0"/>
              <a:t>newspaper regularly</a:t>
            </a:r>
            <a:br>
              <a:rPr lang="en-US" sz="2400" dirty="0"/>
            </a:br>
            <a:endParaRPr lang="en-US" sz="2400" baseline="30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axy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655493" cy="22401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6571" y="266414"/>
            <a:ext cx="1900989" cy="1497072"/>
          </a:xfrm>
          <a:prstGeom prst="ellipse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lfa Slab One" panose="02000507050000020004" pitchFamily="2" charset="0"/>
                <a:cs typeface="Akaash" panose="02000603000000000000" pitchFamily="2" charset="0"/>
              </a:rPr>
              <a:t>03</a:t>
            </a:r>
            <a:endParaRPr lang="en-US" sz="1600" dirty="0">
              <a:latin typeface="Arial Black" panose="020B0A04020102020204" pitchFamily="34" charset="0"/>
              <a:cs typeface="Akaas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900" y="609600"/>
            <a:ext cx="9563100" cy="1631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Modal Auxiliary Verbs: (</a:t>
            </a:r>
            <a:r>
              <a:rPr lang="en-US" sz="2400" b="1" u="sng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shall,will,should,would,can,could,may</a:t>
            </a:r>
            <a:r>
              <a:rPr lang="en-US" sz="2400" b="1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might, must, ought to, need, dare,  used to, going to…</a:t>
            </a:r>
            <a:r>
              <a:rPr lang="en-US" sz="3600" b="1" u="sng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endParaRPr lang="en-US" sz="4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040154" y="946284"/>
            <a:ext cx="577518" cy="57751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2086" y="2804159"/>
            <a:ext cx="10378440" cy="41703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Modal auxiliary Verbs 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6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Verb</a:t>
            </a:r>
            <a:r>
              <a:rPr lang="en-US" sz="2600" baseline="30000" dirty="0">
                <a:solidFill>
                  <a:srgbClr val="6600FF"/>
                </a:solidFill>
                <a:latin typeface="+mj-lt"/>
                <a:cs typeface="NikoshBAN" panose="02000000000000000000" pitchFamily="2" charset="0"/>
              </a:rPr>
              <a:t>1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verb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present form </a:t>
            </a:r>
            <a:r>
              <a:rPr lang="en-US" sz="2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must respect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our parents.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My daughter is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going to open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 English Language Club.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One 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should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take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care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of one’s health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It 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may </a:t>
            </a:r>
            <a:r>
              <a:rPr lang="en-US" sz="24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rain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today.</a:t>
            </a:r>
          </a:p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Tanisha  </a:t>
            </a:r>
            <a:r>
              <a:rPr lang="en-US" sz="24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could not eat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all the mangoes.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2" indent="-571500">
              <a:buFont typeface="Wingdings" panose="05000000000000000000" pitchFamily="2" charset="2"/>
              <a:buChar char="q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0500" y="3290499"/>
            <a:ext cx="6858001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Mahmudabad Education Rupganj / +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8801533230106 / 01933265423, (Tariqul 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Islam Sir)</a:t>
            </a:r>
            <a:endPara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751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2594</TotalTime>
  <Words>1781</Words>
  <Application>Microsoft Office PowerPoint</Application>
  <PresentationFormat>Widescreen</PresentationFormat>
  <Paragraphs>199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MS Gothic</vt:lpstr>
      <vt:lpstr>MS PGothic</vt:lpstr>
      <vt:lpstr>NSimSun</vt:lpstr>
      <vt:lpstr>Akaash</vt:lpstr>
      <vt:lpstr>Alfa Slab One</vt:lpstr>
      <vt:lpstr>Algerian</vt:lpstr>
      <vt:lpstr>Arial</vt:lpstr>
      <vt:lpstr>Arial Black</vt:lpstr>
      <vt:lpstr>Bookman Old Style</vt:lpstr>
      <vt:lpstr>Calibri</vt:lpstr>
      <vt:lpstr>Calibri Light</vt:lpstr>
      <vt:lpstr>inherit</vt:lpstr>
      <vt:lpstr>Montserrat Subrayada</vt:lpstr>
      <vt:lpstr>NikoshBAN</vt:lpstr>
      <vt:lpstr>Segoe UI Black</vt:lpstr>
      <vt:lpstr>Times New Roman</vt:lpstr>
      <vt:lpstr>Ubuntu Mono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Tariqul Islam Tapan</dc:creator>
  <cp:lastModifiedBy>Tariqul Islam Tapan</cp:lastModifiedBy>
  <cp:revision>152</cp:revision>
  <dcterms:created xsi:type="dcterms:W3CDTF">2020-06-13T04:23:01Z</dcterms:created>
  <dcterms:modified xsi:type="dcterms:W3CDTF">2020-07-03T09:47:50Z</dcterms:modified>
</cp:coreProperties>
</file>