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8" r:id="rId3"/>
    <p:sldId id="263" r:id="rId4"/>
    <p:sldId id="259" r:id="rId5"/>
    <p:sldId id="260" r:id="rId6"/>
    <p:sldId id="277" r:id="rId7"/>
    <p:sldId id="278" r:id="rId8"/>
    <p:sldId id="279" r:id="rId9"/>
    <p:sldId id="280" r:id="rId10"/>
    <p:sldId id="276" r:id="rId11"/>
    <p:sldId id="281" r:id="rId12"/>
    <p:sldId id="282" r:id="rId13"/>
    <p:sldId id="283" r:id="rId14"/>
    <p:sldId id="270" r:id="rId15"/>
    <p:sldId id="284" r:id="rId16"/>
    <p:sldId id="285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E7351-A804-4AA6-ABD2-518F736EAD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C62A0E-771A-41BD-A4FF-B309C76210B0}">
      <dgm:prSet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২৩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১ শতকরা কী তা বলতে পারবে ও প্রতীক লিখতে পারবে।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8F4EE1-8033-4E8C-8B8B-DBFA7525A1EA}" type="parTrans" cxnId="{B369C3EF-1132-460B-AC7F-7961AD2DAEEB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AD9A32-AE3E-4FCB-A087-CA2900CC7FB8}" type="sibTrans" cxnId="{B369C3EF-1132-460B-AC7F-7961AD2DAEEB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F52BD3-20D3-4963-A5F4-9F56CF41AE14}">
      <dgm:prSet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২৩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২ সাধারণ ভগ্নাংশকে শতকরায় রূপান্তর করতে পারবে।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CFFA18-8CB9-4C8B-BF3A-417EFE27BFA3}" type="parTrans" cxnId="{E197B044-B968-4901-8F1F-670E2D27DB1B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DC1521-A39A-47D6-B114-95E3DF2D5C16}" type="sibTrans" cxnId="{E197B044-B968-4901-8F1F-670E2D27DB1B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0F9228-F040-40CD-A77F-6D11F2B3BFAD}" type="pres">
      <dgm:prSet presAssocID="{09FE7351-A804-4AA6-ABD2-518F736EAD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F2EF0F-E3CE-49D2-A52C-B18835CC0BA4}" type="pres">
      <dgm:prSet presAssocID="{34C62A0E-771A-41BD-A4FF-B309C76210B0}" presName="hierRoot1" presStyleCnt="0"/>
      <dgm:spPr/>
    </dgm:pt>
    <dgm:pt modelId="{6A3CFAF2-FD3E-4D93-BB74-916ABC1A09CA}" type="pres">
      <dgm:prSet presAssocID="{34C62A0E-771A-41BD-A4FF-B309C76210B0}" presName="composite" presStyleCnt="0"/>
      <dgm:spPr/>
    </dgm:pt>
    <dgm:pt modelId="{4A6F0935-F895-4551-BB75-BC12BDF9951D}" type="pres">
      <dgm:prSet presAssocID="{34C62A0E-771A-41BD-A4FF-B309C76210B0}" presName="background" presStyleLbl="node0" presStyleIdx="0" presStyleCnt="2"/>
      <dgm:spPr/>
    </dgm:pt>
    <dgm:pt modelId="{708637C9-F776-493E-A918-231C9470DA75}" type="pres">
      <dgm:prSet presAssocID="{34C62A0E-771A-41BD-A4FF-B309C76210B0}" presName="text" presStyleLbl="fgAcc0" presStyleIdx="0" presStyleCnt="2">
        <dgm:presLayoutVars>
          <dgm:chPref val="3"/>
        </dgm:presLayoutVars>
      </dgm:prSet>
      <dgm:spPr/>
    </dgm:pt>
    <dgm:pt modelId="{C84F8FEC-015B-4E08-AC86-D2A66D150800}" type="pres">
      <dgm:prSet presAssocID="{34C62A0E-771A-41BD-A4FF-B309C76210B0}" presName="hierChild2" presStyleCnt="0"/>
      <dgm:spPr/>
    </dgm:pt>
    <dgm:pt modelId="{1EEF5DB3-0237-4221-A274-9CFFF42EA9CF}" type="pres">
      <dgm:prSet presAssocID="{33F52BD3-20D3-4963-A5F4-9F56CF41AE14}" presName="hierRoot1" presStyleCnt="0"/>
      <dgm:spPr/>
    </dgm:pt>
    <dgm:pt modelId="{17B30866-0D4C-451B-BE99-64B6B28CF6C0}" type="pres">
      <dgm:prSet presAssocID="{33F52BD3-20D3-4963-A5F4-9F56CF41AE14}" presName="composite" presStyleCnt="0"/>
      <dgm:spPr/>
    </dgm:pt>
    <dgm:pt modelId="{FB57AED3-4349-4D3C-A163-73D5E6CEAF25}" type="pres">
      <dgm:prSet presAssocID="{33F52BD3-20D3-4963-A5F4-9F56CF41AE14}" presName="background" presStyleLbl="node0" presStyleIdx="1" presStyleCnt="2"/>
      <dgm:spPr/>
    </dgm:pt>
    <dgm:pt modelId="{31CA36EC-A673-4435-AC45-9EA275A7919E}" type="pres">
      <dgm:prSet presAssocID="{33F52BD3-20D3-4963-A5F4-9F56CF41AE14}" presName="text" presStyleLbl="fgAcc0" presStyleIdx="1" presStyleCnt="2">
        <dgm:presLayoutVars>
          <dgm:chPref val="3"/>
        </dgm:presLayoutVars>
      </dgm:prSet>
      <dgm:spPr/>
    </dgm:pt>
    <dgm:pt modelId="{3C6C21D5-36E4-4405-87CF-1C565F75F534}" type="pres">
      <dgm:prSet presAssocID="{33F52BD3-20D3-4963-A5F4-9F56CF41AE14}" presName="hierChild2" presStyleCnt="0"/>
      <dgm:spPr/>
    </dgm:pt>
  </dgm:ptLst>
  <dgm:cxnLst>
    <dgm:cxn modelId="{207B252E-41DF-4C5A-B673-4D078E2A71DB}" type="presOf" srcId="{34C62A0E-771A-41BD-A4FF-B309C76210B0}" destId="{708637C9-F776-493E-A918-231C9470DA75}" srcOrd="0" destOrd="0" presId="urn:microsoft.com/office/officeart/2005/8/layout/hierarchy1"/>
    <dgm:cxn modelId="{9BCB64C1-6AAD-4A68-B521-706ED7938E2E}" type="presOf" srcId="{09FE7351-A804-4AA6-ABD2-518F736EAD4B}" destId="{C60F9228-F040-40CD-A77F-6D11F2B3BFAD}" srcOrd="0" destOrd="0" presId="urn:microsoft.com/office/officeart/2005/8/layout/hierarchy1"/>
    <dgm:cxn modelId="{E197B044-B968-4901-8F1F-670E2D27DB1B}" srcId="{09FE7351-A804-4AA6-ABD2-518F736EAD4B}" destId="{33F52BD3-20D3-4963-A5F4-9F56CF41AE14}" srcOrd="1" destOrd="0" parTransId="{30CFFA18-8CB9-4C8B-BF3A-417EFE27BFA3}" sibTransId="{ACDC1521-A39A-47D6-B114-95E3DF2D5C16}"/>
    <dgm:cxn modelId="{AEA97798-76F5-4FF0-BCF6-E8D21616ECC8}" type="presOf" srcId="{33F52BD3-20D3-4963-A5F4-9F56CF41AE14}" destId="{31CA36EC-A673-4435-AC45-9EA275A7919E}" srcOrd="0" destOrd="0" presId="urn:microsoft.com/office/officeart/2005/8/layout/hierarchy1"/>
    <dgm:cxn modelId="{B369C3EF-1132-460B-AC7F-7961AD2DAEEB}" srcId="{09FE7351-A804-4AA6-ABD2-518F736EAD4B}" destId="{34C62A0E-771A-41BD-A4FF-B309C76210B0}" srcOrd="0" destOrd="0" parTransId="{998F4EE1-8033-4E8C-8B8B-DBFA7525A1EA}" sibTransId="{52AD9A32-AE3E-4FCB-A087-CA2900CC7FB8}"/>
    <dgm:cxn modelId="{CCAEAD10-7B05-4A00-8F3A-63C692AF0282}" type="presParOf" srcId="{C60F9228-F040-40CD-A77F-6D11F2B3BFAD}" destId="{42F2EF0F-E3CE-49D2-A52C-B18835CC0BA4}" srcOrd="0" destOrd="0" presId="urn:microsoft.com/office/officeart/2005/8/layout/hierarchy1"/>
    <dgm:cxn modelId="{FCF3C98D-1CB2-49E3-B2C4-76DA0CDE8172}" type="presParOf" srcId="{42F2EF0F-E3CE-49D2-A52C-B18835CC0BA4}" destId="{6A3CFAF2-FD3E-4D93-BB74-916ABC1A09CA}" srcOrd="0" destOrd="0" presId="urn:microsoft.com/office/officeart/2005/8/layout/hierarchy1"/>
    <dgm:cxn modelId="{B2B035DF-00A3-45C5-A651-8CAC218ACFD9}" type="presParOf" srcId="{6A3CFAF2-FD3E-4D93-BB74-916ABC1A09CA}" destId="{4A6F0935-F895-4551-BB75-BC12BDF9951D}" srcOrd="0" destOrd="0" presId="urn:microsoft.com/office/officeart/2005/8/layout/hierarchy1"/>
    <dgm:cxn modelId="{DE47BFE0-D8BE-4624-98A3-E11D34D7431D}" type="presParOf" srcId="{6A3CFAF2-FD3E-4D93-BB74-916ABC1A09CA}" destId="{708637C9-F776-493E-A918-231C9470DA75}" srcOrd="1" destOrd="0" presId="urn:microsoft.com/office/officeart/2005/8/layout/hierarchy1"/>
    <dgm:cxn modelId="{38326415-16E3-4634-9575-7D23EF06BD9C}" type="presParOf" srcId="{42F2EF0F-E3CE-49D2-A52C-B18835CC0BA4}" destId="{C84F8FEC-015B-4E08-AC86-D2A66D150800}" srcOrd="1" destOrd="0" presId="urn:microsoft.com/office/officeart/2005/8/layout/hierarchy1"/>
    <dgm:cxn modelId="{E40AEDCB-4F07-4683-8FA3-0F1052EEB52E}" type="presParOf" srcId="{C60F9228-F040-40CD-A77F-6D11F2B3BFAD}" destId="{1EEF5DB3-0237-4221-A274-9CFFF42EA9CF}" srcOrd="1" destOrd="0" presId="urn:microsoft.com/office/officeart/2005/8/layout/hierarchy1"/>
    <dgm:cxn modelId="{E532E39C-90DC-4A45-9D80-704D12F70D3D}" type="presParOf" srcId="{1EEF5DB3-0237-4221-A274-9CFFF42EA9CF}" destId="{17B30866-0D4C-451B-BE99-64B6B28CF6C0}" srcOrd="0" destOrd="0" presId="urn:microsoft.com/office/officeart/2005/8/layout/hierarchy1"/>
    <dgm:cxn modelId="{C2D7937C-B106-40B2-8E20-6269ABEF80A0}" type="presParOf" srcId="{17B30866-0D4C-451B-BE99-64B6B28CF6C0}" destId="{FB57AED3-4349-4D3C-A163-73D5E6CEAF25}" srcOrd="0" destOrd="0" presId="urn:microsoft.com/office/officeart/2005/8/layout/hierarchy1"/>
    <dgm:cxn modelId="{30E5C096-C87B-49B5-BD32-4FC792B94D64}" type="presParOf" srcId="{17B30866-0D4C-451B-BE99-64B6B28CF6C0}" destId="{31CA36EC-A673-4435-AC45-9EA275A7919E}" srcOrd="1" destOrd="0" presId="urn:microsoft.com/office/officeart/2005/8/layout/hierarchy1"/>
    <dgm:cxn modelId="{795B27F3-DFEB-40F8-85A2-E5FAF198BD77}" type="presParOf" srcId="{1EEF5DB3-0237-4221-A274-9CFFF42EA9CF}" destId="{3C6C21D5-36E4-4405-87CF-1C565F75F53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F0935-F895-4551-BB75-BC12BDF9951D}">
      <dsp:nvSpPr>
        <dsp:cNvPr id="0" name=""/>
        <dsp:cNvSpPr/>
      </dsp:nvSpPr>
      <dsp:spPr>
        <a:xfrm>
          <a:off x="1342" y="1298"/>
          <a:ext cx="4713234" cy="2992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637C9-F776-493E-A918-231C9470DA75}">
      <dsp:nvSpPr>
        <dsp:cNvPr id="0" name=""/>
        <dsp:cNvSpPr/>
      </dsp:nvSpPr>
      <dsp:spPr>
        <a:xfrm>
          <a:off x="525035" y="498806"/>
          <a:ext cx="4713234" cy="2992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২৩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১ শতকরা কী তা বলতে পারবে ও প্রতীক লিখতে পারবে।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2694" y="586465"/>
        <a:ext cx="4537916" cy="2817585"/>
      </dsp:txXfrm>
    </dsp:sp>
    <dsp:sp modelId="{FB57AED3-4349-4D3C-A163-73D5E6CEAF25}">
      <dsp:nvSpPr>
        <dsp:cNvPr id="0" name=""/>
        <dsp:cNvSpPr/>
      </dsp:nvSpPr>
      <dsp:spPr>
        <a:xfrm>
          <a:off x="5761962" y="1298"/>
          <a:ext cx="4713234" cy="2992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A36EC-A673-4435-AC45-9EA275A7919E}">
      <dsp:nvSpPr>
        <dsp:cNvPr id="0" name=""/>
        <dsp:cNvSpPr/>
      </dsp:nvSpPr>
      <dsp:spPr>
        <a:xfrm>
          <a:off x="6285655" y="498806"/>
          <a:ext cx="4713234" cy="2992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২৩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২ সাধারণ ভগ্নাংশকে শতকরায় রূপান্তর করতে পারবে।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73314" y="586465"/>
        <a:ext cx="4537916" cy="2817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Sweetsorrow_robi@yahoo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09178" y="1701581"/>
            <a:ext cx="7216700" cy="36522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9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solidFill>
                <a:schemeClr val="tx2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0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33477" y="87009"/>
            <a:ext cx="4385306" cy="11023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একক</a:t>
            </a:r>
            <a:r>
              <a:rPr lang="en-US" sz="8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13112" y="2427708"/>
            <a:ext cx="37657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শতকরা কী?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শতকরা প্রতীকটি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18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40787" y="5420387"/>
            <a:ext cx="7029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0787" y="542872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শতকরাকে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ভগ্নাংশে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প্রকা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07141" y="1344332"/>
                <a:ext cx="8696779" cy="31165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৬০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%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= ৬০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×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১০০</m:t>
                        </m:r>
                      </m:den>
                    </m:f>
                    <m:r>
                      <a:rPr lang="bn-IN" sz="36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৬০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১০০</m:t>
                        </m:r>
                      </m:den>
                    </m:f>
                  </m:oMath>
                </a14:m>
                <a:endParaRPr lang="bn-IN" sz="36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আবার, </a:t>
                </a:r>
                <a:r>
                  <a:rPr lang="bn-IN" sz="36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৬০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কে দশমিক ভগ্নাংশে প্রকাশ করলে পাই;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৬০</m:t>
                        </m:r>
                      </m:num>
                      <m:den>
                        <m:r>
                          <a:rPr lang="bn-IN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= ০.৬</a:t>
                </a:r>
              </a:p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141" y="1344332"/>
                <a:ext cx="8696779" cy="3116559"/>
              </a:xfrm>
              <a:prstGeom prst="rect">
                <a:avLst/>
              </a:prstGeom>
              <a:blipFill>
                <a:blip r:embed="rId2"/>
                <a:stretch>
                  <a:fillRect l="-2029" b="-64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 rot="10800000" flipH="1" flipV="1">
                <a:off x="2475698" y="4498916"/>
                <a:ext cx="7211518" cy="921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600" b="0" dirty="0">
                    <a:cs typeface="NikoshBAN" pitchFamily="2" charset="0"/>
                  </a:rPr>
                  <a:t>লক্ষ করঃ </a:t>
                </a:r>
                <a14:m>
                  <m:oMath xmlns:m="http://schemas.openxmlformats.org/officeDocument/2006/math">
                    <m:r>
                      <a:rPr lang="bn-IN" sz="36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১০০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%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এর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অর্থ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হলো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১</m:t>
                        </m:r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০০</m:t>
                        </m:r>
                      </m:num>
                      <m:den>
                        <m:r>
                          <a:rPr lang="bn-IN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১০০</m:t>
                        </m:r>
                      </m:den>
                    </m:f>
                    <m:r>
                      <a:rPr lang="bn-IN" sz="36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১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2475698" y="4498916"/>
                <a:ext cx="7211518" cy="921471"/>
              </a:xfrm>
              <a:prstGeom prst="rect">
                <a:avLst/>
              </a:prstGeom>
              <a:blipFill>
                <a:blip r:embed="rId3"/>
                <a:stretch>
                  <a:fillRect l="-2536" b="-15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3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build="p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5781" y="675649"/>
            <a:ext cx="659932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শতকরায়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7368" y="1383535"/>
                <a:ext cx="10870964" cy="2184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২১</m:t>
                          </m:r>
                        </m:num>
                        <m:den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৫০</m:t>
                          </m:r>
                        </m:den>
                      </m:f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এটি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একটি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সাধারণ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ভগ্নাংশ।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ভগ্নাংশটিকে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শতকরায়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প্রকাশ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করতে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হলে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IN" sz="3600" b="0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লব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ও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হরকে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১০০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দ্বারা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গুণ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করতে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হবে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অথবা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হরকে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এমন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সংখ্যা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দ্বারা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গুণ</m:t>
                      </m:r>
                    </m:oMath>
                  </m:oMathPara>
                </a14:m>
                <a:endParaRPr lang="bn-IN" sz="3600" b="0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করতে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হবে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যাতে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হর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১০০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হয়।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লবকে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ও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আবার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ঐ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সংখ্যা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দ্বারা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গুণ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করতে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হবে।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68" y="1383535"/>
                <a:ext cx="10870964" cy="21849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2822" y="3730950"/>
                <a:ext cx="10870964" cy="2335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উদাহরণঃ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২১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৫০</m:t>
                        </m:r>
                      </m:den>
                    </m:f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২১</m:t>
                        </m:r>
                        <m: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৫০</m:t>
                        </m:r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৫০</m:t>
                        </m:r>
                      </m:den>
                    </m:f>
                    <m:r>
                      <a:rPr lang="bn-IN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×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  <m:r>
                      <a:rPr lang="bn-IN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IN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৪২</m:t>
                    </m:r>
                    <m:r>
                      <a:rPr lang="bn-IN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×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৪২%</a:t>
                </a:r>
              </a:p>
              <a:p>
                <a:endParaRPr lang="bn-IN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অথবা, </a:t>
                </a:r>
                <a14:m>
                  <m:oMath xmlns:m="http://schemas.openxmlformats.org/officeDocument/2006/math">
                    <m:r>
                      <a:rPr lang="bn-IN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bn-IN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৫০</m:t>
                        </m:r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৪২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৪২%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22" y="3730950"/>
                <a:ext cx="10870964" cy="2335768"/>
              </a:xfrm>
              <a:prstGeom prst="rect">
                <a:avLst/>
              </a:prstGeom>
              <a:blipFill>
                <a:blip r:embed="rId3"/>
                <a:stretch>
                  <a:fillRect l="-1683" b="-4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5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0296" y="1604128"/>
            <a:ext cx="1063852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বিদ্যালয়ের ৫ম শ্রেণির মোট ৩০ জন শিক্ষার্থীর মধ্যে ১২ জন ছাত্রী। মোট শিক্ষার্থীর শতকরা কতজন ছাত্রী?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2131" y="4263515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2131" y="277046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19125" y="2762690"/>
            <a:ext cx="184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৩০জন শিক্ষার্থী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5614" y="4251980"/>
            <a:ext cx="917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?%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39486" y="4263515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১০০%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99207" y="4803589"/>
                <a:ext cx="970137" cy="712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b="1" dirty="0"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?</m:t>
                        </m:r>
                      </m:num>
                      <m:den>
                        <m:r>
                          <a:rPr lang="bn-IN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bn-IN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207" y="4803589"/>
                <a:ext cx="970137" cy="712631"/>
              </a:xfrm>
              <a:prstGeom prst="rect">
                <a:avLst/>
              </a:prstGeom>
              <a:blipFill>
                <a:blip r:embed="rId2"/>
                <a:stretch>
                  <a:fillRect l="-13208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59750" y="4949718"/>
                <a:ext cx="3317874" cy="112947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১২</m:t>
                          </m:r>
                        </m:num>
                        <m:den>
                          <m:r>
                            <a:rPr lang="bn-IN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৩০</m:t>
                          </m:r>
                        </m:den>
                      </m:f>
                      <m:r>
                        <a:rPr lang="bn-IN" sz="36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bn-IN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</m:t>
                          </m:r>
                        </m:den>
                      </m:f>
                      <m:r>
                        <a:rPr lang="bn-IN" sz="36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?</m:t>
                          </m:r>
                        </m:num>
                        <m:den>
                          <m:r>
                            <a:rPr lang="bn-IN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১০০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50" y="4949718"/>
                <a:ext cx="3317874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CEE834A1-4C9E-486B-B89B-6186FDE425B7}"/>
              </a:ext>
            </a:extLst>
          </p:cNvPr>
          <p:cNvSpPr txBox="1"/>
          <p:nvPr/>
        </p:nvSpPr>
        <p:spPr>
          <a:xfrm>
            <a:off x="1912322" y="56688"/>
            <a:ext cx="5502629" cy="1508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েষ্টা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969644" y="3218613"/>
            <a:ext cx="9903563" cy="9805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69643" y="3213327"/>
            <a:ext cx="4330270" cy="98050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400062" y="2749821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১২জন ছাত্রী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>
            <a:stCxn id="18" idx="0"/>
          </p:cNvCxnSpPr>
          <p:nvPr/>
        </p:nvCxnSpPr>
        <p:spPr>
          <a:xfrm flipV="1">
            <a:off x="947019" y="4258229"/>
            <a:ext cx="9926188" cy="52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931915" y="4851130"/>
                <a:ext cx="4460661" cy="13131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১২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৩০</m:t>
                          </m:r>
                        </m:den>
                      </m:f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</m:t>
                          </m:r>
                        </m:den>
                      </m:f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bn-IN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২০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bn-IN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২০</m:t>
                          </m:r>
                        </m:den>
                      </m:f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৪০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১০০</m:t>
                          </m:r>
                        </m:den>
                      </m:f>
                    </m:oMath>
                  </m:oMathPara>
                </a14:m>
                <a:endParaRPr lang="bn-IN" sz="2800" dirty="0"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মোট শিক্ষার্থীর শতকরা ৪০ জন ছাত্রী।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915" y="4851130"/>
                <a:ext cx="4460661" cy="1313180"/>
              </a:xfrm>
              <a:prstGeom prst="rect">
                <a:avLst/>
              </a:prstGeom>
              <a:blipFill>
                <a:blip r:embed="rId4"/>
                <a:stretch>
                  <a:fillRect b="-119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821018" y="6232993"/>
            <a:ext cx="33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মিলাতে এখানে ক্লিক করঃ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4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25" grpId="0" animBg="1"/>
      <p:bldP spid="2" grpId="0" animBg="1"/>
      <p:bldP spid="27" grpId="0" animBg="1"/>
      <p:bldP spid="28" grpId="0"/>
      <p:bldP spid="29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62176" y="3392172"/>
            <a:ext cx="3729665" cy="2972082"/>
          </a:xfrm>
          <a:prstGeom prst="ellipse">
            <a:avLst/>
          </a:prstGeom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পাঠ্য</a:t>
            </a:r>
            <a:r>
              <a:rPr lang="en-US" sz="54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বইয়ের</a:t>
            </a:r>
            <a:r>
              <a:rPr lang="en-US" sz="54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৯৪ ও ৯৫ </a:t>
            </a:r>
            <a:r>
              <a:rPr lang="en-US" sz="5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পৃষ্ঠা</a:t>
            </a:r>
            <a:endParaRPr lang="en-US" sz="5400" dirty="0">
              <a:solidFill>
                <a:srgbClr val="00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5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637632-B24B-444D-A640-B3CC39B9D4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80" y="228600"/>
            <a:ext cx="1560479" cy="2066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96A97B-0770-4BF6-A51D-88FF6D4037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51" y="2617797"/>
            <a:ext cx="2623296" cy="36059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04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0296" y="1100154"/>
            <a:ext cx="1063852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বিদ্যালয়ের ৫ম শ্রেণির মোট ৫০ জন শিক্ষার্থীর ৪২% ছাত্রী। বিদ্যালয়টিতে মোট কতজন ছাত্রী?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3980" y="2686527"/>
            <a:ext cx="10173508" cy="9826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/>
          <p:cNvSpPr/>
          <p:nvPr/>
        </p:nvSpPr>
        <p:spPr>
          <a:xfrm>
            <a:off x="793981" y="2686527"/>
            <a:ext cx="4437199" cy="9826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TextBox 14"/>
          <p:cNvSpPr txBox="1"/>
          <p:nvPr/>
        </p:nvSpPr>
        <p:spPr>
          <a:xfrm>
            <a:off x="682926" y="3662764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90987" y="2169709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 ছাত্রী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2926" y="2169709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88713" y="2163307"/>
            <a:ext cx="1822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৫০জন শিক্ষার্থী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8283" y="373969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৪২%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50281" y="3662764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১০০%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46110" y="4202506"/>
                <a:ext cx="970137" cy="737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b="1" dirty="0"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৪২</m:t>
                        </m:r>
                      </m:num>
                      <m:den>
                        <m:r>
                          <a:rPr lang="bn-IN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bn-IN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110" y="4202506"/>
                <a:ext cx="970137" cy="737125"/>
              </a:xfrm>
              <a:prstGeom prst="rect">
                <a:avLst/>
              </a:prstGeom>
              <a:blipFill>
                <a:blip r:embed="rId2"/>
                <a:stretch>
                  <a:fillRect l="-13208" b="-13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CEE834A1-4C9E-486B-B89B-6186FDE425B7}"/>
              </a:ext>
            </a:extLst>
          </p:cNvPr>
          <p:cNvSpPr txBox="1"/>
          <p:nvPr/>
        </p:nvSpPr>
        <p:spPr>
          <a:xfrm>
            <a:off x="540296" y="47297"/>
            <a:ext cx="460523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পড়।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েষ্টা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47491" y="4684801"/>
                <a:ext cx="2959985" cy="138191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bn-IN" sz="2800" b="1" dirty="0">
                    <a:cs typeface="NikoshBAN" panose="02000000000000000000" pitchFamily="2" charset="0"/>
                  </a:rPr>
                  <a:t>৪২% হলো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৪২</m:t>
                        </m:r>
                      </m:num>
                      <m:den>
                        <m:r>
                          <a:rPr lang="bn-IN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endParaRPr lang="bn-IN" sz="2800" b="1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IN" sz="2800" b="1" dirty="0">
                    <a:cs typeface="NikoshBAN" panose="02000000000000000000" pitchFamily="2" charset="0"/>
                  </a:rPr>
                  <a:t>৫০ এর</a:t>
                </a:r>
                <a14:m>
                  <m:oMath xmlns:m="http://schemas.openxmlformats.org/officeDocument/2006/math">
                    <m:r>
                      <a:rPr lang="bn-IN" sz="28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৪২</m:t>
                        </m:r>
                      </m:num>
                      <m:den>
                        <m:r>
                          <a:rPr lang="bn-IN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  <m:r>
                      <a:rPr lang="bn-IN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হলো</m:t>
                    </m:r>
                    <m:r>
                      <a:rPr lang="bn-IN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……</m:t>
                    </m:r>
                  </m:oMath>
                </a14:m>
                <a:r>
                  <a:rPr lang="bn-IN" sz="2800" b="1" dirty="0"/>
                  <a:t>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91" y="4684801"/>
                <a:ext cx="2959985" cy="1381917"/>
              </a:xfrm>
              <a:prstGeom prst="rect">
                <a:avLst/>
              </a:prstGeom>
              <a:blipFill>
                <a:blip r:embed="rId3"/>
                <a:stretch>
                  <a:fillRect l="-4107" r="-1848" b="-65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CEE834A1-4C9E-486B-B89B-6186FDE425B7}"/>
              </a:ext>
            </a:extLst>
          </p:cNvPr>
          <p:cNvSpPr txBox="1"/>
          <p:nvPr/>
        </p:nvSpPr>
        <p:spPr>
          <a:xfrm>
            <a:off x="7500861" y="167283"/>
            <a:ext cx="460523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দেখি তোমরা পার কি না?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27788" y="3762484"/>
            <a:ext cx="758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ছাত্রী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04723" y="2599015"/>
            <a:ext cx="10109674" cy="64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5899282" y="54216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8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/>
      <p:bldP spid="18" grpId="0"/>
      <p:bldP spid="19" grpId="0"/>
      <p:bldP spid="20" grpId="0"/>
      <p:bldP spid="21" grpId="0"/>
      <p:bldP spid="22" grpId="0"/>
      <p:bldP spid="23" grpId="0"/>
      <p:bldP spid="25" grpId="0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34273" y="149896"/>
            <a:ext cx="2181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8FFAE1-59B7-4EDF-BD97-CC59006D79FA}"/>
                  </a:ext>
                </a:extLst>
              </p:cNvPr>
              <p:cNvSpPr txBox="1"/>
              <p:nvPr/>
            </p:nvSpPr>
            <p:spPr>
              <a:xfrm>
                <a:off x="641598" y="1758262"/>
                <a:ext cx="10792268" cy="3753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 ও দশমিকে প্রকাশ করঃ ৩৪%, 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৮৯%, 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১২৫%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শতকরা প্রতীক % ব্যবহার করে প্রকাশ করঃ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২৪</m:t>
                        </m:r>
                      </m:num>
                      <m:den>
                        <m:r>
                          <a:rPr lang="bn-IN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০.৫৪, 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0.3,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২৩</m:t>
                        </m:r>
                      </m:num>
                      <m:den>
                        <m:r>
                          <a:rPr lang="bn-IN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   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০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০৩</m:t>
                    </m:r>
                  </m:oMath>
                </a14:m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খালি ঘর পূরণ করঃ</a:t>
                </a:r>
              </a:p>
              <a:p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ক) ২৫ লিটার ৫০ লিটারের......%</a:t>
                </a:r>
              </a:p>
              <a:p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খ) ১২০ কিলোগ্রামের ২০% হলো.........কিলোগ্রাম।</a:t>
                </a:r>
              </a:p>
              <a:p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গ) ১৬ জন লোক হলো......জন লোকের ৩২%।</a:t>
                </a:r>
              </a:p>
              <a:p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৪. 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ংখ্যা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১২৮০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জন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০%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্ষিত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ংখ্যা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র।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8FFAE1-59B7-4EDF-BD97-CC59006D7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98" y="1758262"/>
                <a:ext cx="10792268" cy="3753335"/>
              </a:xfrm>
              <a:prstGeom prst="rect">
                <a:avLst/>
              </a:prstGeom>
              <a:blipFill>
                <a:blip r:embed="rId2"/>
                <a:stretch>
                  <a:fillRect l="-1129" t="-146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15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117C42-14EA-4CC1-8A41-A4B8A6B10C7C}"/>
              </a:ext>
            </a:extLst>
          </p:cNvPr>
          <p:cNvSpPr txBox="1"/>
          <p:nvPr/>
        </p:nvSpPr>
        <p:spPr>
          <a:xfrm>
            <a:off x="1524000" y="1293338"/>
            <a:ext cx="9144000" cy="3274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9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ধন্যবাদ</a:t>
            </a:r>
            <a:endParaRPr lang="en-US" sz="239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2759" y="1364732"/>
            <a:ext cx="1004921" cy="35147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</a:t>
            </a:r>
            <a:endParaRPr lang="bn-IN" sz="44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রি</a:t>
            </a:r>
            <a:endParaRPr lang="bn-IN" sz="44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চি</a:t>
            </a:r>
            <a:endParaRPr lang="bn-IN" sz="44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তি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9163" y="3846235"/>
            <a:ext cx="58276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তৌফিকুল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মোহনপুর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বিরামপুর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Sweetsorrow_robi@yahoo.com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01719249776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4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8" name="Arc 27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9135" r="7500" b="-1"/>
          <a:stretch/>
        </p:blipFill>
        <p:spPr>
          <a:xfrm>
            <a:off x="3065432" y="838326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56717" y="1338913"/>
            <a:ext cx="5094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শ্রেণি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utoShape 2" descr="Image result for পঞ্চম গনিত বই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43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509862" y="119270"/>
            <a:ext cx="4121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433602"/>
              </p:ext>
            </p:extLst>
          </p:nvPr>
        </p:nvGraphicFramePr>
        <p:xfrm>
          <a:off x="566087" y="1135559"/>
          <a:ext cx="5303520" cy="5300870"/>
        </p:xfrm>
        <a:graphic>
          <a:graphicData uri="http://schemas.openxmlformats.org/drawingml/2006/table">
            <a:tbl>
              <a:tblPr firstRow="1" lastRow="1" bandRow="1">
                <a:tableStyleId>{5940675A-B579-460E-94D1-54222C63F5DA}</a:tableStyleId>
              </a:tblPr>
              <a:tblGrid>
                <a:gridCol w="530352">
                  <a:extLst>
                    <a:ext uri="{9D8B030D-6E8A-4147-A177-3AD203B41FA5}">
                      <a16:colId xmlns:a16="http://schemas.microsoft.com/office/drawing/2014/main" val="3658230428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631882471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3553096785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1499458958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3750888703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3476649681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3228930691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1843854603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787029196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1673423576"/>
                    </a:ext>
                  </a:extLst>
                </a:gridCol>
              </a:tblGrid>
              <a:tr h="530087"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516929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84088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645829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115695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795719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264703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309027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58972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610217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364331"/>
                  </a:ext>
                </a:extLst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6072901" y="369265"/>
            <a:ext cx="5511375" cy="1989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পাশের চিত্রে আমরা কী দেখতে পাচ্ছি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351370" y="60564"/>
            <a:ext cx="5040597" cy="2606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127313" y="124387"/>
            <a:ext cx="5716167" cy="2606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460194" y="124387"/>
            <a:ext cx="4931773" cy="2606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বর্গটির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197087"/>
              </p:ext>
            </p:extLst>
          </p:nvPr>
        </p:nvGraphicFramePr>
        <p:xfrm>
          <a:off x="2695073" y="1138989"/>
          <a:ext cx="3173130" cy="2093352"/>
        </p:xfrm>
        <a:graphic>
          <a:graphicData uri="http://schemas.openxmlformats.org/drawingml/2006/table">
            <a:tbl>
              <a:tblPr firstRow="1" lastRow="1" bandRow="1">
                <a:tableStyleId>{8A107856-5554-42FB-B03E-39F5DBC370BA}</a:tableStyleId>
              </a:tblPr>
              <a:tblGrid>
                <a:gridCol w="528855">
                  <a:extLst>
                    <a:ext uri="{9D8B030D-6E8A-4147-A177-3AD203B41FA5}">
                      <a16:colId xmlns:a16="http://schemas.microsoft.com/office/drawing/2014/main" val="826978250"/>
                    </a:ext>
                  </a:extLst>
                </a:gridCol>
                <a:gridCol w="528855">
                  <a:extLst>
                    <a:ext uri="{9D8B030D-6E8A-4147-A177-3AD203B41FA5}">
                      <a16:colId xmlns:a16="http://schemas.microsoft.com/office/drawing/2014/main" val="1346228128"/>
                    </a:ext>
                  </a:extLst>
                </a:gridCol>
                <a:gridCol w="528855">
                  <a:extLst>
                    <a:ext uri="{9D8B030D-6E8A-4147-A177-3AD203B41FA5}">
                      <a16:colId xmlns:a16="http://schemas.microsoft.com/office/drawing/2014/main" val="4286703079"/>
                    </a:ext>
                  </a:extLst>
                </a:gridCol>
                <a:gridCol w="528855">
                  <a:extLst>
                    <a:ext uri="{9D8B030D-6E8A-4147-A177-3AD203B41FA5}">
                      <a16:colId xmlns:a16="http://schemas.microsoft.com/office/drawing/2014/main" val="2027294628"/>
                    </a:ext>
                  </a:extLst>
                </a:gridCol>
                <a:gridCol w="528855">
                  <a:extLst>
                    <a:ext uri="{9D8B030D-6E8A-4147-A177-3AD203B41FA5}">
                      <a16:colId xmlns:a16="http://schemas.microsoft.com/office/drawing/2014/main" val="1716129343"/>
                    </a:ext>
                  </a:extLst>
                </a:gridCol>
                <a:gridCol w="528855">
                  <a:extLst>
                    <a:ext uri="{9D8B030D-6E8A-4147-A177-3AD203B41FA5}">
                      <a16:colId xmlns:a16="http://schemas.microsoft.com/office/drawing/2014/main" val="761547183"/>
                    </a:ext>
                  </a:extLst>
                </a:gridCol>
              </a:tblGrid>
              <a:tr h="5160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145394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432358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509129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18693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072901" y="1649830"/>
                <a:ext cx="8422104" cy="1475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রং করা ঘরগুলো বড় ক্ষেত্রটির</a:t>
                </a:r>
              </a:p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২৪</m:t>
                        </m:r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ভাগ</m:t>
                    </m:r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901" y="1649830"/>
                <a:ext cx="8422104" cy="1475660"/>
              </a:xfrm>
              <a:prstGeom prst="rect">
                <a:avLst/>
              </a:prstGeom>
              <a:blipFill>
                <a:blip r:embed="rId2"/>
                <a:stretch>
                  <a:fillRect l="-2171" t="-6612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921610" y="2032474"/>
            <a:ext cx="10743709" cy="2941624"/>
            <a:chOff x="1001122" y="2350522"/>
            <a:chExt cx="10743709" cy="2941624"/>
          </a:xfrm>
          <a:noFill/>
        </p:grpSpPr>
        <p:sp>
          <p:nvSpPr>
            <p:cNvPr id="41" name="TextBox 40"/>
            <p:cNvSpPr txBox="1"/>
            <p:nvPr/>
          </p:nvSpPr>
          <p:spPr>
            <a:xfrm>
              <a:off x="6430882" y="4645815"/>
              <a:ext cx="5313949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১00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ভাগের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২৪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1001122" y="2350522"/>
              <a:ext cx="974558" cy="839380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103789" y="3055383"/>
            <a:ext cx="5538584" cy="2544768"/>
            <a:chOff x="1001122" y="3446059"/>
            <a:chExt cx="5538584" cy="2544768"/>
          </a:xfrm>
          <a:noFill/>
        </p:grpSpPr>
        <p:sp>
          <p:nvSpPr>
            <p:cNvPr id="44" name="Right Arrow 43"/>
            <p:cNvSpPr/>
            <p:nvPr/>
          </p:nvSpPr>
          <p:spPr>
            <a:xfrm>
              <a:off x="1001122" y="3446059"/>
              <a:ext cx="974558" cy="839380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43115" y="5344496"/>
              <a:ext cx="4796591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শতে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২৪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855442" y="3124867"/>
                <a:ext cx="6047875" cy="1475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২৪</m:t>
                        </m:r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ভগ্নাংশটিকে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নিন্মলিখিতভাবে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পড়া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442" y="3124867"/>
                <a:ext cx="6047875" cy="1475660"/>
              </a:xfrm>
              <a:prstGeom prst="rect">
                <a:avLst/>
              </a:prstGeom>
              <a:blipFill>
                <a:blip r:embed="rId3"/>
                <a:stretch>
                  <a:fillRect l="-3125" b="-148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544444" y="5530044"/>
            <a:ext cx="10917457" cy="941163"/>
            <a:chOff x="1001122" y="4819231"/>
            <a:chExt cx="10917457" cy="941163"/>
          </a:xfrm>
          <a:noFill/>
        </p:grpSpPr>
        <p:sp>
          <p:nvSpPr>
            <p:cNvPr id="48" name="TextBox 47"/>
            <p:cNvSpPr txBox="1"/>
            <p:nvPr/>
          </p:nvSpPr>
          <p:spPr>
            <a:xfrm>
              <a:off x="7302460" y="4819231"/>
              <a:ext cx="4616119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শতকরা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চব্বিশ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49" name="Right Arrow 48"/>
            <p:cNvSpPr/>
            <p:nvPr/>
          </p:nvSpPr>
          <p:spPr>
            <a:xfrm>
              <a:off x="1001122" y="4921014"/>
              <a:ext cx="974558" cy="839380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5" grpId="1"/>
      <p:bldP spid="36" grpId="0"/>
      <p:bldP spid="36" grpId="1"/>
      <p:bldP spid="37" grpId="0"/>
      <p:bldP spid="39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ArchDownPour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আজকের পাঠ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৯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endParaRPr lang="en-US" sz="16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৯.১.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9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04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36351" y="447091"/>
            <a:ext cx="3116249" cy="1619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শিখনফলঃ</a:t>
            </a:r>
            <a:endParaRPr lang="en-US" sz="42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725D86-3DE6-4E0C-851E-E1DD45A555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484632"/>
            <a:ext cx="242107" cy="1340860"/>
            <a:chOff x="56167" y="2761488"/>
            <a:chExt cx="242107" cy="1340860"/>
          </a:xfrm>
        </p:grpSpPr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62CAEF33-636F-4036-BA69-CC3BF78EF2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2CF76BD1-5BDD-4678-B22A-5B8AA3AA87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ABE7D26F-5EBA-426E-AFD4-595BDB9768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1C38FEF4-B27D-4FD4-A92F-06E9A93C17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F628E95-8FC2-46E9-A49C-8925789489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883796CB-BD1E-4C41-B439-1E68E41D92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2459FE16-46F6-4E64-995D-9DAE6A2060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0C2227DA-24BF-437C-867E-5BBD68241E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53ADF932-1963-444E-9123-3739999A97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191AF4E7-7CE7-43B3-B7C2-1191242AF0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6C3E0E02-B374-4D57-B3DE-4F82C04658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0AD3C-01C0-4142-858C-EBB4365DBC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1F127BCA-309A-448D-9D9E-F94C259AFC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15E70E66-4DE0-4B7A-ACB4-CB5BD017DE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479AB281-5F89-473E-B48F-7528329C27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D3B6C99C-8B14-479D-96E1-F0E8D1AFB9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272CAA8A-0050-4E07-BC38-9189ACF1A9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09F8414-1980-430C-BD54-DD7126F51B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B74D5608-4AC7-4553-A124-AC41DCDD6D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4C045074-9A3D-4075-BE06-7CD4A6EFF9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99FFED6D-0588-4580-B2AF-A49E0E5788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2875687"/>
              </p:ext>
            </p:extLst>
          </p:nvPr>
        </p:nvGraphicFramePr>
        <p:xfrm>
          <a:off x="594359" y="2674402"/>
          <a:ext cx="11000232" cy="349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2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921610" y="1356622"/>
            <a:ext cx="974558" cy="83938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6103789" y="3055383"/>
            <a:ext cx="974558" cy="83938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544444" y="4823455"/>
            <a:ext cx="974558" cy="83938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243484"/>
              </p:ext>
            </p:extLst>
          </p:nvPr>
        </p:nvGraphicFramePr>
        <p:xfrm>
          <a:off x="1191478" y="5098889"/>
          <a:ext cx="756170" cy="874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6170">
                  <a:extLst>
                    <a:ext uri="{9D8B030D-6E8A-4147-A177-3AD203B41FA5}">
                      <a16:colId xmlns:a16="http://schemas.microsoft.com/office/drawing/2014/main" val="589571031"/>
                    </a:ext>
                  </a:extLst>
                </a:gridCol>
              </a:tblGrid>
              <a:tr h="8747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944249"/>
                  </a:ext>
                </a:extLst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934785"/>
              </p:ext>
            </p:extLst>
          </p:nvPr>
        </p:nvGraphicFramePr>
        <p:xfrm>
          <a:off x="1832380" y="5131161"/>
          <a:ext cx="756170" cy="8785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6170">
                  <a:extLst>
                    <a:ext uri="{9D8B030D-6E8A-4147-A177-3AD203B41FA5}">
                      <a16:colId xmlns:a16="http://schemas.microsoft.com/office/drawing/2014/main" val="589571031"/>
                    </a:ext>
                  </a:extLst>
                </a:gridCol>
              </a:tblGrid>
              <a:tr h="8785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944249"/>
                  </a:ext>
                </a:extLst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942543"/>
              </p:ext>
            </p:extLst>
          </p:nvPr>
        </p:nvGraphicFramePr>
        <p:xfrm>
          <a:off x="1298729" y="5131161"/>
          <a:ext cx="756170" cy="874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6170">
                  <a:extLst>
                    <a:ext uri="{9D8B030D-6E8A-4147-A177-3AD203B41FA5}">
                      <a16:colId xmlns:a16="http://schemas.microsoft.com/office/drawing/2014/main" val="589571031"/>
                    </a:ext>
                  </a:extLst>
                </a:gridCol>
              </a:tblGrid>
              <a:tr h="8747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944249"/>
                  </a:ext>
                </a:extLst>
              </a:tr>
            </a:tbl>
          </a:graphicData>
        </a:graphic>
      </p:graphicFrame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060513"/>
              </p:ext>
            </p:extLst>
          </p:nvPr>
        </p:nvGraphicFramePr>
        <p:xfrm>
          <a:off x="1150254" y="5104940"/>
          <a:ext cx="756170" cy="874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6170">
                  <a:extLst>
                    <a:ext uri="{9D8B030D-6E8A-4147-A177-3AD203B41FA5}">
                      <a16:colId xmlns:a16="http://schemas.microsoft.com/office/drawing/2014/main" val="589571031"/>
                    </a:ext>
                  </a:extLst>
                </a:gridCol>
              </a:tblGrid>
              <a:tr h="8747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944249"/>
                  </a:ext>
                </a:extLst>
              </a:tr>
            </a:tbl>
          </a:graphicData>
        </a:graphic>
      </p:graphicFrame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592072"/>
              </p:ext>
            </p:extLst>
          </p:nvPr>
        </p:nvGraphicFramePr>
        <p:xfrm>
          <a:off x="1164155" y="5119930"/>
          <a:ext cx="756170" cy="874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6170">
                  <a:extLst>
                    <a:ext uri="{9D8B030D-6E8A-4147-A177-3AD203B41FA5}">
                      <a16:colId xmlns:a16="http://schemas.microsoft.com/office/drawing/2014/main" val="589571031"/>
                    </a:ext>
                  </a:extLst>
                </a:gridCol>
              </a:tblGrid>
              <a:tr h="8747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944249"/>
                  </a:ext>
                </a:extLst>
              </a:tr>
            </a:tbl>
          </a:graphicData>
        </a:graphic>
      </p:graphicFrame>
      <p:pic>
        <p:nvPicPr>
          <p:cNvPr id="92" name="Picture 91">
            <a:extLst>
              <a:ext uri="{FF2B5EF4-FFF2-40B4-BE49-F238E27FC236}">
                <a16:creationId xmlns:a16="http://schemas.microsoft.com/office/drawing/2014/main" id="{3AC42A20-5943-4EFB-81D5-56AA1842A33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539" r="100000">
                        <a14:foregroundMark x1="44922" y1="90039" x2="54688" y2="80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069" y="46381"/>
            <a:ext cx="677339" cy="967409"/>
          </a:xfrm>
          <a:prstGeom prst="wedgeEllipseCallout">
            <a:avLst/>
          </a:prstGeom>
          <a:ln w="57150">
            <a:solidFill>
              <a:srgbClr val="FFC000"/>
            </a:solidFill>
          </a:ln>
          <a:scene3d>
            <a:camera prst="isometricTopUp"/>
            <a:lightRig rig="threePt" dir="t"/>
          </a:scene3d>
        </p:spPr>
      </p:pic>
      <p:sp>
        <p:nvSpPr>
          <p:cNvPr id="93" name="TextBox 92"/>
          <p:cNvSpPr txBox="1"/>
          <p:nvPr/>
        </p:nvSpPr>
        <p:spPr>
          <a:xfrm>
            <a:off x="1144711" y="759185"/>
            <a:ext cx="10307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৫০জন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১২জন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473597"/>
              </p:ext>
            </p:extLst>
          </p:nvPr>
        </p:nvGraphicFramePr>
        <p:xfrm>
          <a:off x="6224109" y="1648307"/>
          <a:ext cx="5252277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0759">
                  <a:extLst>
                    <a:ext uri="{9D8B030D-6E8A-4147-A177-3AD203B41FA5}">
                      <a16:colId xmlns:a16="http://schemas.microsoft.com/office/drawing/2014/main" val="3140388283"/>
                    </a:ext>
                  </a:extLst>
                </a:gridCol>
                <a:gridCol w="1750759">
                  <a:extLst>
                    <a:ext uri="{9D8B030D-6E8A-4147-A177-3AD203B41FA5}">
                      <a16:colId xmlns:a16="http://schemas.microsoft.com/office/drawing/2014/main" val="1571302619"/>
                    </a:ext>
                  </a:extLst>
                </a:gridCol>
                <a:gridCol w="1750759">
                  <a:extLst>
                    <a:ext uri="{9D8B030D-6E8A-4147-A177-3AD203B41FA5}">
                      <a16:colId xmlns:a16="http://schemas.microsoft.com/office/drawing/2014/main" val="1604982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ছাত্রী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95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চতুর্থ</a:t>
                      </a:r>
                      <a:r>
                        <a:rPr lang="bn-IN" sz="32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শ্রেণি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840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পঞ্চম</a:t>
                      </a:r>
                      <a:r>
                        <a:rPr lang="bn-IN" sz="32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শ্রেণি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583689"/>
                  </a:ext>
                </a:extLst>
              </a:tr>
            </a:tbl>
          </a:graphicData>
        </a:graphic>
      </p:graphicFrame>
      <p:sp>
        <p:nvSpPr>
          <p:cNvPr id="95" name="TextBox 94"/>
          <p:cNvSpPr txBox="1"/>
          <p:nvPr/>
        </p:nvSpPr>
        <p:spPr>
          <a:xfrm>
            <a:off x="1071099" y="2960759"/>
            <a:ext cx="1616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 শ্রেণি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479089" y="4357578"/>
            <a:ext cx="62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221422" y="5979701"/>
            <a:ext cx="692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080225"/>
              </p:ext>
            </p:extLst>
          </p:nvPr>
        </p:nvGraphicFramePr>
        <p:xfrm>
          <a:off x="1142219" y="3439958"/>
          <a:ext cx="4870060" cy="918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012">
                  <a:extLst>
                    <a:ext uri="{9D8B030D-6E8A-4147-A177-3AD203B41FA5}">
                      <a16:colId xmlns:a16="http://schemas.microsoft.com/office/drawing/2014/main" val="3382896793"/>
                    </a:ext>
                  </a:extLst>
                </a:gridCol>
                <a:gridCol w="974012">
                  <a:extLst>
                    <a:ext uri="{9D8B030D-6E8A-4147-A177-3AD203B41FA5}">
                      <a16:colId xmlns:a16="http://schemas.microsoft.com/office/drawing/2014/main" val="1510476203"/>
                    </a:ext>
                  </a:extLst>
                </a:gridCol>
                <a:gridCol w="974012">
                  <a:extLst>
                    <a:ext uri="{9D8B030D-6E8A-4147-A177-3AD203B41FA5}">
                      <a16:colId xmlns:a16="http://schemas.microsoft.com/office/drawing/2014/main" val="3255996796"/>
                    </a:ext>
                  </a:extLst>
                </a:gridCol>
                <a:gridCol w="974012">
                  <a:extLst>
                    <a:ext uri="{9D8B030D-6E8A-4147-A177-3AD203B41FA5}">
                      <a16:colId xmlns:a16="http://schemas.microsoft.com/office/drawing/2014/main" val="735743128"/>
                    </a:ext>
                  </a:extLst>
                </a:gridCol>
                <a:gridCol w="974012">
                  <a:extLst>
                    <a:ext uri="{9D8B030D-6E8A-4147-A177-3AD203B41FA5}">
                      <a16:colId xmlns:a16="http://schemas.microsoft.com/office/drawing/2014/main" val="1077243641"/>
                    </a:ext>
                  </a:extLst>
                </a:gridCol>
              </a:tblGrid>
              <a:tr h="9182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33899"/>
                  </a:ext>
                </a:extLst>
              </a:tr>
            </a:tbl>
          </a:graphicData>
        </a:graphic>
      </p:graphicFrame>
      <p:graphicFrame>
        <p:nvGraphicFramePr>
          <p:cNvPr id="99" name="Table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037075"/>
              </p:ext>
            </p:extLst>
          </p:nvPr>
        </p:nvGraphicFramePr>
        <p:xfrm>
          <a:off x="1142217" y="5093709"/>
          <a:ext cx="2425440" cy="918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088">
                  <a:extLst>
                    <a:ext uri="{9D8B030D-6E8A-4147-A177-3AD203B41FA5}">
                      <a16:colId xmlns:a16="http://schemas.microsoft.com/office/drawing/2014/main" val="3382896793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1510476203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3255996796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735743128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1077243641"/>
                    </a:ext>
                  </a:extLst>
                </a:gridCol>
              </a:tblGrid>
              <a:tr h="9182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33899"/>
                  </a:ext>
                </a:extLst>
              </a:tr>
            </a:tbl>
          </a:graphicData>
        </a:graphic>
      </p:graphicFrame>
      <p:graphicFrame>
        <p:nvGraphicFramePr>
          <p:cNvPr id="100" name="Table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40155"/>
              </p:ext>
            </p:extLst>
          </p:nvPr>
        </p:nvGraphicFramePr>
        <p:xfrm>
          <a:off x="1142216" y="5083899"/>
          <a:ext cx="2425440" cy="918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088">
                  <a:extLst>
                    <a:ext uri="{9D8B030D-6E8A-4147-A177-3AD203B41FA5}">
                      <a16:colId xmlns:a16="http://schemas.microsoft.com/office/drawing/2014/main" val="3382896793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1510476203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3255996796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735743128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1077243641"/>
                    </a:ext>
                  </a:extLst>
                </a:gridCol>
              </a:tblGrid>
              <a:tr h="9182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33899"/>
                  </a:ext>
                </a:extLst>
              </a:tr>
            </a:tbl>
          </a:graphicData>
        </a:graphic>
      </p:graphicFrame>
      <p:graphicFrame>
        <p:nvGraphicFramePr>
          <p:cNvPr id="101" name="Table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488124"/>
              </p:ext>
            </p:extLst>
          </p:nvPr>
        </p:nvGraphicFramePr>
        <p:xfrm>
          <a:off x="1131643" y="5092736"/>
          <a:ext cx="2425440" cy="918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088">
                  <a:extLst>
                    <a:ext uri="{9D8B030D-6E8A-4147-A177-3AD203B41FA5}">
                      <a16:colId xmlns:a16="http://schemas.microsoft.com/office/drawing/2014/main" val="3382896793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1510476203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3255996796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735743128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1077243641"/>
                    </a:ext>
                  </a:extLst>
                </a:gridCol>
              </a:tblGrid>
              <a:tr h="9182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33899"/>
                  </a:ext>
                </a:extLst>
              </a:tr>
            </a:tbl>
          </a:graphicData>
        </a:graphic>
      </p:graphicFrame>
      <p:graphicFrame>
        <p:nvGraphicFramePr>
          <p:cNvPr id="102" name="Table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430637"/>
              </p:ext>
            </p:extLst>
          </p:nvPr>
        </p:nvGraphicFramePr>
        <p:xfrm>
          <a:off x="1138124" y="5077263"/>
          <a:ext cx="2425440" cy="918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088">
                  <a:extLst>
                    <a:ext uri="{9D8B030D-6E8A-4147-A177-3AD203B41FA5}">
                      <a16:colId xmlns:a16="http://schemas.microsoft.com/office/drawing/2014/main" val="3382896793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1510476203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3255996796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735743128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1077243641"/>
                    </a:ext>
                  </a:extLst>
                </a:gridCol>
              </a:tblGrid>
              <a:tr h="9182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33899"/>
                  </a:ext>
                </a:extLst>
              </a:tr>
            </a:tbl>
          </a:graphicData>
        </a:graphic>
      </p:graphicFrame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491937"/>
              </p:ext>
            </p:extLst>
          </p:nvPr>
        </p:nvGraphicFramePr>
        <p:xfrm>
          <a:off x="1151805" y="3439961"/>
          <a:ext cx="1947604" cy="901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3802">
                  <a:extLst>
                    <a:ext uri="{9D8B030D-6E8A-4147-A177-3AD203B41FA5}">
                      <a16:colId xmlns:a16="http://schemas.microsoft.com/office/drawing/2014/main" val="4026219209"/>
                    </a:ext>
                  </a:extLst>
                </a:gridCol>
                <a:gridCol w="973802">
                  <a:extLst>
                    <a:ext uri="{9D8B030D-6E8A-4147-A177-3AD203B41FA5}">
                      <a16:colId xmlns:a16="http://schemas.microsoft.com/office/drawing/2014/main" val="2566042421"/>
                    </a:ext>
                  </a:extLst>
                </a:gridCol>
              </a:tblGrid>
              <a:tr h="901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07967"/>
                  </a:ext>
                </a:extLst>
              </a:tr>
            </a:tbl>
          </a:graphicData>
        </a:graphic>
      </p:graphicFrame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248516"/>
              </p:ext>
            </p:extLst>
          </p:nvPr>
        </p:nvGraphicFramePr>
        <p:xfrm>
          <a:off x="1144711" y="3427468"/>
          <a:ext cx="4870060" cy="918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012">
                  <a:extLst>
                    <a:ext uri="{9D8B030D-6E8A-4147-A177-3AD203B41FA5}">
                      <a16:colId xmlns:a16="http://schemas.microsoft.com/office/drawing/2014/main" val="3382896793"/>
                    </a:ext>
                  </a:extLst>
                </a:gridCol>
                <a:gridCol w="974012">
                  <a:extLst>
                    <a:ext uri="{9D8B030D-6E8A-4147-A177-3AD203B41FA5}">
                      <a16:colId xmlns:a16="http://schemas.microsoft.com/office/drawing/2014/main" val="1510476203"/>
                    </a:ext>
                  </a:extLst>
                </a:gridCol>
                <a:gridCol w="974012">
                  <a:extLst>
                    <a:ext uri="{9D8B030D-6E8A-4147-A177-3AD203B41FA5}">
                      <a16:colId xmlns:a16="http://schemas.microsoft.com/office/drawing/2014/main" val="3255996796"/>
                    </a:ext>
                  </a:extLst>
                </a:gridCol>
                <a:gridCol w="974012">
                  <a:extLst>
                    <a:ext uri="{9D8B030D-6E8A-4147-A177-3AD203B41FA5}">
                      <a16:colId xmlns:a16="http://schemas.microsoft.com/office/drawing/2014/main" val="735743128"/>
                    </a:ext>
                  </a:extLst>
                </a:gridCol>
                <a:gridCol w="974012">
                  <a:extLst>
                    <a:ext uri="{9D8B030D-6E8A-4147-A177-3AD203B41FA5}">
                      <a16:colId xmlns:a16="http://schemas.microsoft.com/office/drawing/2014/main" val="1077243641"/>
                    </a:ext>
                  </a:extLst>
                </a:gridCol>
              </a:tblGrid>
              <a:tr h="9182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33899"/>
                  </a:ext>
                </a:extLst>
              </a:tr>
            </a:tbl>
          </a:graphicData>
        </a:graphic>
      </p:graphicFrame>
      <p:sp>
        <p:nvSpPr>
          <p:cNvPr id="105" name="Rectangle 104"/>
          <p:cNvSpPr/>
          <p:nvPr/>
        </p:nvSpPr>
        <p:spPr>
          <a:xfrm>
            <a:off x="2264084" y="5087342"/>
            <a:ext cx="344205" cy="899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1913584" y="6080131"/>
            <a:ext cx="62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77650" y="4566436"/>
            <a:ext cx="1670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পঞ্চম শ্রেণি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01193" y="4416536"/>
            <a:ext cx="56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105" grpId="0" animBg="1"/>
      <p:bldP spid="106" grpId="0"/>
      <p:bldP spid="107" grpId="0"/>
      <p:bldP spid="1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921610" y="1356622"/>
            <a:ext cx="974558" cy="83938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6103789" y="3055383"/>
            <a:ext cx="974558" cy="83938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544444" y="4823455"/>
            <a:ext cx="974558" cy="83938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AC42A20-5943-4EFB-81D5-56AA1842A33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539" r="100000">
                        <a14:foregroundMark x1="44922" y1="90039" x2="54688" y2="80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069" y="46381"/>
            <a:ext cx="677339" cy="967409"/>
          </a:xfrm>
          <a:prstGeom prst="wedgeEllipseCallout">
            <a:avLst/>
          </a:prstGeom>
          <a:ln w="57150">
            <a:solidFill>
              <a:srgbClr val="FFC000"/>
            </a:solidFill>
          </a:ln>
          <a:scene3d>
            <a:camera prst="isometricTopUp"/>
            <a:lightRig rig="threePt" dir="t"/>
          </a:scene3d>
        </p:spPr>
      </p:pic>
      <p:sp>
        <p:nvSpPr>
          <p:cNvPr id="80" name="TextBox 79"/>
          <p:cNvSpPr txBox="1"/>
          <p:nvPr/>
        </p:nvSpPr>
        <p:spPr>
          <a:xfrm>
            <a:off x="1142640" y="764311"/>
            <a:ext cx="10307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৫০জন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১২জন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252860"/>
              </p:ext>
            </p:extLst>
          </p:nvPr>
        </p:nvGraphicFramePr>
        <p:xfrm>
          <a:off x="6224109" y="1648307"/>
          <a:ext cx="5252277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0759">
                  <a:extLst>
                    <a:ext uri="{9D8B030D-6E8A-4147-A177-3AD203B41FA5}">
                      <a16:colId xmlns:a16="http://schemas.microsoft.com/office/drawing/2014/main" val="3140388283"/>
                    </a:ext>
                  </a:extLst>
                </a:gridCol>
                <a:gridCol w="1750759">
                  <a:extLst>
                    <a:ext uri="{9D8B030D-6E8A-4147-A177-3AD203B41FA5}">
                      <a16:colId xmlns:a16="http://schemas.microsoft.com/office/drawing/2014/main" val="1571302619"/>
                    </a:ext>
                  </a:extLst>
                </a:gridCol>
                <a:gridCol w="1750759">
                  <a:extLst>
                    <a:ext uri="{9D8B030D-6E8A-4147-A177-3AD203B41FA5}">
                      <a16:colId xmlns:a16="http://schemas.microsoft.com/office/drawing/2014/main" val="1604982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ছাত্রী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95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চতুর্থ</a:t>
                      </a:r>
                      <a:r>
                        <a:rPr lang="bn-IN" sz="32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শ্রেণি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840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পঞ্চম</a:t>
                      </a:r>
                      <a:r>
                        <a:rPr lang="bn-IN" sz="32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শ্রেণি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583689"/>
                  </a:ext>
                </a:extLst>
              </a:tr>
            </a:tbl>
          </a:graphicData>
        </a:graphic>
      </p:graphicFrame>
      <p:sp>
        <p:nvSpPr>
          <p:cNvPr id="82" name="TextBox 81"/>
          <p:cNvSpPr txBox="1"/>
          <p:nvPr/>
        </p:nvSpPr>
        <p:spPr>
          <a:xfrm>
            <a:off x="998872" y="2975102"/>
            <a:ext cx="1616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 শ্রেণি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684060" y="4475701"/>
            <a:ext cx="62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446879" y="4475701"/>
            <a:ext cx="85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900530"/>
              </p:ext>
            </p:extLst>
          </p:nvPr>
        </p:nvGraphicFramePr>
        <p:xfrm>
          <a:off x="1142219" y="3559878"/>
          <a:ext cx="4870060" cy="918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012">
                  <a:extLst>
                    <a:ext uri="{9D8B030D-6E8A-4147-A177-3AD203B41FA5}">
                      <a16:colId xmlns:a16="http://schemas.microsoft.com/office/drawing/2014/main" val="3382896793"/>
                    </a:ext>
                  </a:extLst>
                </a:gridCol>
                <a:gridCol w="974012">
                  <a:extLst>
                    <a:ext uri="{9D8B030D-6E8A-4147-A177-3AD203B41FA5}">
                      <a16:colId xmlns:a16="http://schemas.microsoft.com/office/drawing/2014/main" val="1510476203"/>
                    </a:ext>
                  </a:extLst>
                </a:gridCol>
                <a:gridCol w="974012">
                  <a:extLst>
                    <a:ext uri="{9D8B030D-6E8A-4147-A177-3AD203B41FA5}">
                      <a16:colId xmlns:a16="http://schemas.microsoft.com/office/drawing/2014/main" val="3255996796"/>
                    </a:ext>
                  </a:extLst>
                </a:gridCol>
                <a:gridCol w="974012">
                  <a:extLst>
                    <a:ext uri="{9D8B030D-6E8A-4147-A177-3AD203B41FA5}">
                      <a16:colId xmlns:a16="http://schemas.microsoft.com/office/drawing/2014/main" val="735743128"/>
                    </a:ext>
                  </a:extLst>
                </a:gridCol>
                <a:gridCol w="974012">
                  <a:extLst>
                    <a:ext uri="{9D8B030D-6E8A-4147-A177-3AD203B41FA5}">
                      <a16:colId xmlns:a16="http://schemas.microsoft.com/office/drawing/2014/main" val="1077243641"/>
                    </a:ext>
                  </a:extLst>
                </a:gridCol>
              </a:tblGrid>
              <a:tr h="9182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33899"/>
                  </a:ext>
                </a:extLst>
              </a:tr>
            </a:tbl>
          </a:graphicData>
        </a:graphic>
      </p:graphicFrame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528081"/>
              </p:ext>
            </p:extLst>
          </p:nvPr>
        </p:nvGraphicFramePr>
        <p:xfrm>
          <a:off x="1142217" y="5153669"/>
          <a:ext cx="2425440" cy="918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088">
                  <a:extLst>
                    <a:ext uri="{9D8B030D-6E8A-4147-A177-3AD203B41FA5}">
                      <a16:colId xmlns:a16="http://schemas.microsoft.com/office/drawing/2014/main" val="3382896793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1510476203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3255996796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735743128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1077243641"/>
                    </a:ext>
                  </a:extLst>
                </a:gridCol>
              </a:tblGrid>
              <a:tr h="9182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33899"/>
                  </a:ext>
                </a:extLst>
              </a:tr>
            </a:tbl>
          </a:graphicData>
        </a:graphic>
      </p:graphicFrame>
      <p:graphicFrame>
        <p:nvGraphicFramePr>
          <p:cNvPr id="109" name="Table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853537"/>
              </p:ext>
            </p:extLst>
          </p:nvPr>
        </p:nvGraphicFramePr>
        <p:xfrm>
          <a:off x="3565223" y="5154126"/>
          <a:ext cx="2425440" cy="918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088">
                  <a:extLst>
                    <a:ext uri="{9D8B030D-6E8A-4147-A177-3AD203B41FA5}">
                      <a16:colId xmlns:a16="http://schemas.microsoft.com/office/drawing/2014/main" val="3382896793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1510476203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3255996796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735743128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1077243641"/>
                    </a:ext>
                  </a:extLst>
                </a:gridCol>
              </a:tblGrid>
              <a:tr h="9182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33899"/>
                  </a:ext>
                </a:extLst>
              </a:tr>
            </a:tbl>
          </a:graphicData>
        </a:graphic>
      </p:graphicFrame>
      <p:graphicFrame>
        <p:nvGraphicFramePr>
          <p:cNvPr id="110" name="Table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22175"/>
              </p:ext>
            </p:extLst>
          </p:nvPr>
        </p:nvGraphicFramePr>
        <p:xfrm>
          <a:off x="8416859" y="5152702"/>
          <a:ext cx="2425440" cy="918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088">
                  <a:extLst>
                    <a:ext uri="{9D8B030D-6E8A-4147-A177-3AD203B41FA5}">
                      <a16:colId xmlns:a16="http://schemas.microsoft.com/office/drawing/2014/main" val="3382896793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1510476203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3255996796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735743128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1077243641"/>
                    </a:ext>
                  </a:extLst>
                </a:gridCol>
              </a:tblGrid>
              <a:tr h="9182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33899"/>
                  </a:ext>
                </a:extLst>
              </a:tr>
            </a:tbl>
          </a:graphicData>
        </a:graphic>
      </p:graphicFrame>
      <p:graphicFrame>
        <p:nvGraphicFramePr>
          <p:cNvPr id="111" name="Table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852256"/>
              </p:ext>
            </p:extLst>
          </p:nvPr>
        </p:nvGraphicFramePr>
        <p:xfrm>
          <a:off x="5993622" y="5157555"/>
          <a:ext cx="2425440" cy="918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088">
                  <a:extLst>
                    <a:ext uri="{9D8B030D-6E8A-4147-A177-3AD203B41FA5}">
                      <a16:colId xmlns:a16="http://schemas.microsoft.com/office/drawing/2014/main" val="3382896793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1510476203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3255996796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735743128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1077243641"/>
                    </a:ext>
                  </a:extLst>
                </a:gridCol>
              </a:tblGrid>
              <a:tr h="9182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33899"/>
                  </a:ext>
                </a:extLst>
              </a:tr>
            </a:tbl>
          </a:graphicData>
        </a:graphic>
      </p:graphicFrame>
      <p:graphicFrame>
        <p:nvGraphicFramePr>
          <p:cNvPr id="112" name="Table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149490"/>
              </p:ext>
            </p:extLst>
          </p:nvPr>
        </p:nvGraphicFramePr>
        <p:xfrm>
          <a:off x="6016511" y="3562378"/>
          <a:ext cx="4870060" cy="918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012">
                  <a:extLst>
                    <a:ext uri="{9D8B030D-6E8A-4147-A177-3AD203B41FA5}">
                      <a16:colId xmlns:a16="http://schemas.microsoft.com/office/drawing/2014/main" val="3382896793"/>
                    </a:ext>
                  </a:extLst>
                </a:gridCol>
                <a:gridCol w="974012">
                  <a:extLst>
                    <a:ext uri="{9D8B030D-6E8A-4147-A177-3AD203B41FA5}">
                      <a16:colId xmlns:a16="http://schemas.microsoft.com/office/drawing/2014/main" val="1510476203"/>
                    </a:ext>
                  </a:extLst>
                </a:gridCol>
                <a:gridCol w="974012">
                  <a:extLst>
                    <a:ext uri="{9D8B030D-6E8A-4147-A177-3AD203B41FA5}">
                      <a16:colId xmlns:a16="http://schemas.microsoft.com/office/drawing/2014/main" val="3255996796"/>
                    </a:ext>
                  </a:extLst>
                </a:gridCol>
                <a:gridCol w="974012">
                  <a:extLst>
                    <a:ext uri="{9D8B030D-6E8A-4147-A177-3AD203B41FA5}">
                      <a16:colId xmlns:a16="http://schemas.microsoft.com/office/drawing/2014/main" val="735743128"/>
                    </a:ext>
                  </a:extLst>
                </a:gridCol>
                <a:gridCol w="974012">
                  <a:extLst>
                    <a:ext uri="{9D8B030D-6E8A-4147-A177-3AD203B41FA5}">
                      <a16:colId xmlns:a16="http://schemas.microsoft.com/office/drawing/2014/main" val="1077243641"/>
                    </a:ext>
                  </a:extLst>
                </a:gridCol>
              </a:tblGrid>
              <a:tr h="9182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33899"/>
                  </a:ext>
                </a:extLst>
              </a:tr>
            </a:tbl>
          </a:graphicData>
        </a:graphic>
      </p:graphicFrame>
      <p:graphicFrame>
        <p:nvGraphicFramePr>
          <p:cNvPr id="113" name="Table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960620"/>
              </p:ext>
            </p:extLst>
          </p:nvPr>
        </p:nvGraphicFramePr>
        <p:xfrm>
          <a:off x="3085535" y="3573129"/>
          <a:ext cx="1947604" cy="901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3802">
                  <a:extLst>
                    <a:ext uri="{9D8B030D-6E8A-4147-A177-3AD203B41FA5}">
                      <a16:colId xmlns:a16="http://schemas.microsoft.com/office/drawing/2014/main" val="4026219209"/>
                    </a:ext>
                  </a:extLst>
                </a:gridCol>
                <a:gridCol w="973802">
                  <a:extLst>
                    <a:ext uri="{9D8B030D-6E8A-4147-A177-3AD203B41FA5}">
                      <a16:colId xmlns:a16="http://schemas.microsoft.com/office/drawing/2014/main" val="2566042421"/>
                    </a:ext>
                  </a:extLst>
                </a:gridCol>
              </a:tblGrid>
              <a:tr h="901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07967"/>
                  </a:ext>
                </a:extLst>
              </a:tr>
            </a:tbl>
          </a:graphicData>
        </a:graphic>
      </p:graphicFrame>
      <p:graphicFrame>
        <p:nvGraphicFramePr>
          <p:cNvPr id="114" name="Table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903899"/>
              </p:ext>
            </p:extLst>
          </p:nvPr>
        </p:nvGraphicFramePr>
        <p:xfrm>
          <a:off x="1128677" y="5165872"/>
          <a:ext cx="973485" cy="9050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3485">
                  <a:extLst>
                    <a:ext uri="{9D8B030D-6E8A-4147-A177-3AD203B41FA5}">
                      <a16:colId xmlns:a16="http://schemas.microsoft.com/office/drawing/2014/main" val="589571031"/>
                    </a:ext>
                  </a:extLst>
                </a:gridCol>
              </a:tblGrid>
              <a:tr h="9050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944249"/>
                  </a:ext>
                </a:extLst>
              </a:tr>
            </a:tbl>
          </a:graphicData>
        </a:graphic>
      </p:graphicFrame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151120"/>
              </p:ext>
            </p:extLst>
          </p:nvPr>
        </p:nvGraphicFramePr>
        <p:xfrm>
          <a:off x="4021773" y="5158272"/>
          <a:ext cx="1011366" cy="9050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1366">
                  <a:extLst>
                    <a:ext uri="{9D8B030D-6E8A-4147-A177-3AD203B41FA5}">
                      <a16:colId xmlns:a16="http://schemas.microsoft.com/office/drawing/2014/main" val="589571031"/>
                    </a:ext>
                  </a:extLst>
                </a:gridCol>
              </a:tblGrid>
              <a:tr h="9050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944249"/>
                  </a:ext>
                </a:extLst>
              </a:tr>
            </a:tbl>
          </a:graphicData>
        </a:graphic>
      </p:graphicFrame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627636"/>
              </p:ext>
            </p:extLst>
          </p:nvPr>
        </p:nvGraphicFramePr>
        <p:xfrm>
          <a:off x="2102161" y="5159588"/>
          <a:ext cx="979141" cy="9150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9141">
                  <a:extLst>
                    <a:ext uri="{9D8B030D-6E8A-4147-A177-3AD203B41FA5}">
                      <a16:colId xmlns:a16="http://schemas.microsoft.com/office/drawing/2014/main" val="589571031"/>
                    </a:ext>
                  </a:extLst>
                </a:gridCol>
              </a:tblGrid>
              <a:tr h="9150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944249"/>
                  </a:ext>
                </a:extLst>
              </a:tr>
            </a:tbl>
          </a:graphicData>
        </a:graphic>
      </p:graphicFrame>
      <p:graphicFrame>
        <p:nvGraphicFramePr>
          <p:cNvPr id="117" name="Table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374490"/>
              </p:ext>
            </p:extLst>
          </p:nvPr>
        </p:nvGraphicFramePr>
        <p:xfrm>
          <a:off x="3058250" y="5154990"/>
          <a:ext cx="962662" cy="9050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2662">
                  <a:extLst>
                    <a:ext uri="{9D8B030D-6E8A-4147-A177-3AD203B41FA5}">
                      <a16:colId xmlns:a16="http://schemas.microsoft.com/office/drawing/2014/main" val="589571031"/>
                    </a:ext>
                  </a:extLst>
                </a:gridCol>
              </a:tblGrid>
              <a:tr h="9050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944249"/>
                  </a:ext>
                </a:extLst>
              </a:tr>
            </a:tbl>
          </a:graphicData>
        </a:graphic>
      </p:graphicFrame>
      <p:graphicFrame>
        <p:nvGraphicFramePr>
          <p:cNvPr id="118" name="Table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096434"/>
              </p:ext>
            </p:extLst>
          </p:nvPr>
        </p:nvGraphicFramePr>
        <p:xfrm>
          <a:off x="5033139" y="5158565"/>
          <a:ext cx="693104" cy="9050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3104">
                  <a:extLst>
                    <a:ext uri="{9D8B030D-6E8A-4147-A177-3AD203B41FA5}">
                      <a16:colId xmlns:a16="http://schemas.microsoft.com/office/drawing/2014/main" val="589571031"/>
                    </a:ext>
                  </a:extLst>
                </a:gridCol>
              </a:tblGrid>
              <a:tr h="9050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944249"/>
                  </a:ext>
                </a:extLst>
              </a:tr>
            </a:tbl>
          </a:graphicData>
        </a:graphic>
      </p:graphicFrame>
      <p:sp>
        <p:nvSpPr>
          <p:cNvPr id="119" name="TextBox 118"/>
          <p:cNvSpPr txBox="1"/>
          <p:nvPr/>
        </p:nvSpPr>
        <p:spPr>
          <a:xfrm>
            <a:off x="10493630" y="6070961"/>
            <a:ext cx="956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481244" y="6080131"/>
            <a:ext cx="62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৪৮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977650" y="4566436"/>
            <a:ext cx="1670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পঞ্চম শ্রেণি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71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921610" y="1356622"/>
            <a:ext cx="974558" cy="83938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6103789" y="3055383"/>
            <a:ext cx="974558" cy="83938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544444" y="4823455"/>
            <a:ext cx="974558" cy="83938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42671" y="1179681"/>
                <a:ext cx="10604883" cy="4048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ভগ্নাংশে, ৪র্থ শ্রেণিতে মোট শিক্ষার্থীর মধ্যে ছাত্রী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৫০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এবং ৫ম শ্রেণির মোট শিক্ষার্থীর মধ্যে ছাত্রী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২৫</m:t>
                        </m:r>
                      </m:den>
                    </m:f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অংশ।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IN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এখন,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</m:t>
                        </m:r>
                      </m:num>
                      <m:den>
                        <m:r>
                          <a:rPr lang="bn-IN" sz="36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৫০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  <m:r>
                          <a:rPr lang="bn-IN" sz="36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bn-IN" sz="36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২৫</m:t>
                        </m:r>
                      </m:den>
                    </m:f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৪৮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bn-IN" sz="36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৪০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bn-IN" sz="36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den>
                    </m:f>
                    <m:r>
                      <a:rPr lang="bn-IN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&lt; </m:t>
                    </m:r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৪৮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bn-IN" sz="36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</m:t>
                        </m:r>
                      </m:num>
                      <m:den>
                        <m:r>
                          <a:rPr lang="bn-IN" sz="36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৫০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২৫</m:t>
                        </m:r>
                      </m:den>
                    </m:f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IN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আনুপাতিকভাবে পঞ্চম শ্রেণিতে ছাত্রী সংখ্যা বেশি।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71" y="1179681"/>
                <a:ext cx="10604883" cy="4048672"/>
              </a:xfrm>
              <a:prstGeom prst="rect">
                <a:avLst/>
              </a:prstGeom>
              <a:blipFill>
                <a:blip r:embed="rId2"/>
                <a:stretch>
                  <a:fillRect l="-1783" r="-460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5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921610" y="1356622"/>
            <a:ext cx="974558" cy="83938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6103789" y="3055383"/>
            <a:ext cx="974558" cy="83938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544444" y="4823455"/>
            <a:ext cx="974558" cy="83938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9750" y="707219"/>
                <a:ext cx="11370365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শতকরা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এমন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১০০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ভগ্নাংশরূপে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bn-IN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অর্থাৎ, ভগ্নাংশের হর ১০০ হলে তাকে শতকরা হিসেবে পড়া যায়।</a:t>
                </a: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 বলা যায়, শতকরা একটি ভগ্নাংশ, প্রতি ক্ষেত্রে যার হর ১০০।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এরুপ</a:t>
                </a:r>
                <a:r>
                  <a:rPr lang="en-US" sz="3200" b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ভগ্নাংশকে</a:t>
                </a:r>
                <a:r>
                  <a:rPr lang="en-US" sz="3200" b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শতকরা</a:t>
                </a:r>
                <a:r>
                  <a:rPr lang="en-US" sz="3200" b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প্রতীক</a:t>
                </a:r>
                <a:r>
                  <a:rPr lang="en-US" sz="3200" b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“%” </a:t>
                </a:r>
                <a:r>
                  <a:rPr lang="en-US" sz="3200" b="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200" b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200" b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200" b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b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[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] ১%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  <m:r>
                      <a:rPr lang="bn-IN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, </m:t>
                    </m:r>
                  </m:oMath>
                </a14:m>
                <a:r>
                  <a:rPr lang="bn-IN" sz="3200" b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১৫%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3200" b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১৩৭%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৩৭</m:t>
                        </m:r>
                      </m:num>
                      <m:den>
                        <m: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3200" b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ইত্যাদি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50" y="707219"/>
                <a:ext cx="11370365" cy="2800767"/>
              </a:xfrm>
              <a:prstGeom prst="rect">
                <a:avLst/>
              </a:prstGeom>
              <a:blipFill>
                <a:blip r:embed="rId2"/>
                <a:stretch>
                  <a:fillRect l="-1340" t="-2832" b="-3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570" y="3460060"/>
            <a:ext cx="2894363" cy="25984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45211" y="4392582"/>
            <a:ext cx="590199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3643" y="5643348"/>
            <a:ext cx="35102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39976" y="3307332"/>
            <a:ext cx="2128340" cy="31547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99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%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6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627</TotalTime>
  <Words>478</Words>
  <Application>Microsoft Office PowerPoint</Application>
  <PresentationFormat>Widescreen</PresentationFormat>
  <Paragraphs>127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SutonnyMJ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Mohanpur GPS</dc:creator>
  <cp:lastModifiedBy>Mohanpur GPS</cp:lastModifiedBy>
  <cp:revision>77</cp:revision>
  <dcterms:created xsi:type="dcterms:W3CDTF">2020-06-16T06:09:30Z</dcterms:created>
  <dcterms:modified xsi:type="dcterms:W3CDTF">2020-07-03T15:50:51Z</dcterms:modified>
</cp:coreProperties>
</file>