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6" r:id="rId2"/>
    <p:sldId id="287" r:id="rId3"/>
    <p:sldId id="260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6" r:id="rId12"/>
    <p:sldId id="321" r:id="rId13"/>
    <p:sldId id="306" r:id="rId14"/>
    <p:sldId id="311" r:id="rId15"/>
    <p:sldId id="312" r:id="rId16"/>
    <p:sldId id="315" r:id="rId17"/>
    <p:sldId id="328" r:id="rId18"/>
    <p:sldId id="279" r:id="rId19"/>
    <p:sldId id="335" r:id="rId20"/>
    <p:sldId id="33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B5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324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-87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2B025-3747-41CD-BAFA-EF92E4D544ED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A5738-1FB7-4906-81A1-770723D97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196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NikoshBAN" pitchFamily="2" charset="0"/>
                <a:cs typeface="NikoshBAN" pitchFamily="2" charset="0"/>
              </a:rPr>
              <a:t>পাঠ ঘোষণা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A7DC8B-ACDF-44E4-97B7-84CB5E005E2D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61CA6-B3CD-4358-80BA-6DC8E0815C4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234C-5155-4F65-9DF9-E20F194515E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714-AD60-4688-9411-FD0A6C44B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3567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234C-5155-4F65-9DF9-E20F194515E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714-AD60-4688-9411-FD0A6C44B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1575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234C-5155-4F65-9DF9-E20F194515E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714-AD60-4688-9411-FD0A6C44B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0861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704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234C-5155-4F65-9DF9-E20F194515E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714-AD60-4688-9411-FD0A6C44B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4424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234C-5155-4F65-9DF9-E20F194515E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714-AD60-4688-9411-FD0A6C44B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3468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234C-5155-4F65-9DF9-E20F194515E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714-AD60-4688-9411-FD0A6C44B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277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234C-5155-4F65-9DF9-E20F194515E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714-AD60-4688-9411-FD0A6C44B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8767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234C-5155-4F65-9DF9-E20F194515E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714-AD60-4688-9411-FD0A6C44B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7820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234C-5155-4F65-9DF9-E20F194515E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714-AD60-4688-9411-FD0A6C44B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9227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234C-5155-4F65-9DF9-E20F194515E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714-AD60-4688-9411-FD0A6C44B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956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234C-5155-4F65-9DF9-E20F194515E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B1714-AD60-4688-9411-FD0A6C44B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0368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D234C-5155-4F65-9DF9-E20F194515E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B1714-AD60-4688-9411-FD0A6C44B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436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41.jpeg"/><Relationship Id="rId7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gif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oktar69hossain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1" y="2260787"/>
            <a:ext cx="4025900" cy="3019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19038"/>
            <a:ext cx="11737571" cy="6738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1320800" y="388583"/>
            <a:ext cx="8686800" cy="230832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h="25400" prst="softRound"/>
            </a:sp3d>
          </a:bodyPr>
          <a:lstStyle/>
          <a:p>
            <a:pPr algn="just"/>
            <a:r>
              <a:rPr lang="bn-BD" sz="7200" b="1" spc="113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 </a:t>
            </a:r>
            <a:r>
              <a:rPr lang="bn-BD" sz="7200" b="1" spc="113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</a:t>
            </a:r>
            <a:r>
              <a:rPr lang="en-US" sz="7200" b="1" spc="113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7200" b="1" spc="113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ক্লাসে স</a:t>
            </a:r>
            <a:r>
              <a:rPr lang="en-US" sz="7200" b="1" spc="113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বাইকে</a:t>
            </a:r>
            <a:endParaRPr lang="en-US" sz="7200" b="1" spc="113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C09CA5C-0148-4C4C-8184-8BCE58D882BB}"/>
              </a:ext>
            </a:extLst>
          </p:cNvPr>
          <p:cNvSpPr/>
          <p:nvPr/>
        </p:nvSpPr>
        <p:spPr>
          <a:xfrm>
            <a:off x="116380" y="0"/>
            <a:ext cx="12075620" cy="68580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55911" y="3531533"/>
            <a:ext cx="4583306" cy="2385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101600" prst="softRound"/>
            <a:bevelB w="152400" h="50800" prst="softRound"/>
          </a:sp3d>
        </p:spPr>
        <p:txBody>
          <a:bodyPr wrap="none">
            <a:spAutoFit/>
            <a:sp3d extrusionH="57150" contourW="12700">
              <a:bevelT h="25400" prst="softRound"/>
              <a:bevelB h="25400" prst="softRound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bn-BD" sz="14900" b="1" dirty="0" smtClean="0">
                <a:solidFill>
                  <a:srgbClr val="0066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4900" b="1" dirty="0">
              <a:solidFill>
                <a:srgbClr val="006600"/>
              </a:solidFill>
              <a:effectLst>
                <a:outerShdw blurRad="50800" dist="50800" dir="5400000" algn="ctr" rotWithShape="0">
                  <a:srgbClr val="FF0000"/>
                </a:outerShdw>
              </a:effectLst>
            </a:endParaRPr>
          </a:p>
        </p:txBody>
      </p:sp>
      <p:grpSp>
        <p:nvGrpSpPr>
          <p:cNvPr id="24" name="Group 8"/>
          <p:cNvGrpSpPr/>
          <p:nvPr/>
        </p:nvGrpSpPr>
        <p:grpSpPr>
          <a:xfrm>
            <a:off x="201137" y="28531"/>
            <a:ext cx="5883779" cy="6746344"/>
            <a:chOff x="40342" y="-26894"/>
            <a:chExt cx="4410031" cy="68580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853" t="3557" r="52511"/>
            <a:stretch/>
          </p:blipFill>
          <p:spPr>
            <a:xfrm>
              <a:off x="40342" y="-26894"/>
              <a:ext cx="2316773" cy="6858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926" t="3557" r="52511"/>
            <a:stretch/>
          </p:blipFill>
          <p:spPr>
            <a:xfrm>
              <a:off x="2209800" y="-26894"/>
              <a:ext cx="2240573" cy="6858000"/>
            </a:xfrm>
            <a:prstGeom prst="rect">
              <a:avLst/>
            </a:prstGeom>
          </p:spPr>
        </p:pic>
      </p:grpSp>
      <p:grpSp>
        <p:nvGrpSpPr>
          <p:cNvPr id="27" name="Group 9"/>
          <p:cNvGrpSpPr/>
          <p:nvPr/>
        </p:nvGrpSpPr>
        <p:grpSpPr>
          <a:xfrm>
            <a:off x="6084916" y="0"/>
            <a:ext cx="6007334" cy="6858000"/>
            <a:chOff x="40342" y="-26894"/>
            <a:chExt cx="4410031" cy="68580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853" t="3557" r="52511"/>
            <a:stretch/>
          </p:blipFill>
          <p:spPr>
            <a:xfrm>
              <a:off x="40342" y="-26894"/>
              <a:ext cx="2316773" cy="6858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926" t="3557" r="52511"/>
            <a:stretch/>
          </p:blipFill>
          <p:spPr>
            <a:xfrm>
              <a:off x="2209800" y="-26894"/>
              <a:ext cx="2240573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852722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11954" y="-4181"/>
            <a:ext cx="12180047" cy="6853517"/>
          </a:xfrm>
          <a:prstGeom prst="frame">
            <a:avLst>
              <a:gd name="adj1" fmla="val 2886"/>
            </a:avLst>
          </a:prstGeom>
          <a:solidFill>
            <a:schemeClr val="tx1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52400" y="76200"/>
            <a:ext cx="1196340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490456">
            <a:off x="8816045" y="729941"/>
            <a:ext cx="29963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3010" name="Picture 2" descr="F:\all\AMAR ALL PICTURE\AMAR All PICTURE\School\14900670695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4571" y="149626"/>
            <a:ext cx="5153880" cy="2427319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32510" y="2643447"/>
            <a:ext cx="115546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খেলাধুলার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গৎ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ব্যাটবলের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কপাটি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ধুম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বুলি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ছেলেরা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হাত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বোল্লা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হাত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শিং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বোল্লা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তিং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প্রচলনের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লোপ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উপক্রম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বাঁচিয়ে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ধরুন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পল্লিগানের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পল্লিসাহিত্য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গানগুলি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অমূল্য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রত্ন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479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/>
        </p:nvSpPr>
        <p:spPr>
          <a:xfrm>
            <a:off x="260475" y="1180405"/>
            <a:ext cx="2150216" cy="6988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1651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4000" b="1" dirty="0" smtClean="0">
                <a:ln>
                  <a:solidFill>
                    <a:srgbClr val="290B55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কলগান</a:t>
            </a:r>
            <a:endParaRPr lang="en-US" sz="4000" b="1" dirty="0">
              <a:ln>
                <a:solidFill>
                  <a:srgbClr val="290B55"/>
                </a:solidFill>
              </a:ln>
              <a:solidFill>
                <a:srgbClr val="290B5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6151419" y="1163785"/>
            <a:ext cx="2377440" cy="6821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1651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4000" b="1" dirty="0" smtClean="0">
                <a:ln>
                  <a:solidFill>
                    <a:srgbClr val="290B55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পরতে পরতে</a:t>
            </a:r>
            <a:endParaRPr lang="en-US" sz="4000" b="1" dirty="0">
              <a:ln>
                <a:solidFill>
                  <a:srgbClr val="290B55"/>
                </a:solidFill>
              </a:ln>
              <a:solidFill>
                <a:srgbClr val="290B5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/>
        </p:nvSpPr>
        <p:spPr>
          <a:xfrm>
            <a:off x="2280194" y="3358335"/>
            <a:ext cx="2325000" cy="6982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1651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4000" b="1" dirty="0" smtClean="0">
                <a:ln>
                  <a:solidFill>
                    <a:srgbClr val="290B55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বালাম</a:t>
            </a:r>
            <a:endParaRPr lang="en-US" sz="4000" b="1" dirty="0">
              <a:ln>
                <a:solidFill>
                  <a:srgbClr val="290B55"/>
                </a:solidFill>
              </a:ln>
              <a:solidFill>
                <a:srgbClr val="290B5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57016" y="231376"/>
            <a:ext cx="8277969" cy="5167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  <a:scene3d>
            <a:camera prst="orthographicFront"/>
            <a:lightRig rig="threePt" dir="t"/>
          </a:scene3d>
          <a:sp3d>
            <a:bevelT w="88900" h="2095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শব্দার্থ জেনে নিই</a:t>
            </a:r>
            <a:endParaRPr lang="bn-BD" sz="54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10" y="764772"/>
            <a:ext cx="2726574" cy="2527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48" y="1047441"/>
            <a:ext cx="3341701" cy="21280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66" y="2493817"/>
            <a:ext cx="4172989" cy="206155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19150" y="92825"/>
            <a:ext cx="1196340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/>
        </p:nvSpPr>
        <p:spPr>
          <a:xfrm>
            <a:off x="238097" y="4571999"/>
            <a:ext cx="1823460" cy="650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1651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4000" b="1" dirty="0" smtClean="0">
                <a:ln>
                  <a:solidFill>
                    <a:srgbClr val="290B55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বালাখানা</a:t>
            </a:r>
            <a:endParaRPr lang="en-US" sz="4000" b="1" dirty="0">
              <a:ln>
                <a:solidFill>
                  <a:srgbClr val="290B55"/>
                </a:solidFill>
              </a:ln>
              <a:solidFill>
                <a:srgbClr val="290B5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54" y="4123113"/>
            <a:ext cx="2942684" cy="2360814"/>
          </a:xfrm>
          <a:prstGeom prst="rect">
            <a:avLst/>
          </a:prstGeom>
        </p:spPr>
      </p:pic>
      <p:sp>
        <p:nvSpPr>
          <p:cNvPr id="23" name="Content Placeholder 2"/>
          <p:cNvSpPr>
            <a:spLocks noGrp="1"/>
          </p:cNvSpPr>
          <p:nvPr/>
        </p:nvSpPr>
        <p:spPr>
          <a:xfrm>
            <a:off x="216130" y="5785657"/>
            <a:ext cx="1895324" cy="617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প্রাসাদ</a:t>
            </a:r>
            <a:endParaRPr lang="en-US" sz="3600" b="1" dirty="0">
              <a:ln>
                <a:solidFill>
                  <a:srgbClr val="290B55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Content Placeholder 2"/>
          <p:cNvSpPr>
            <a:spLocks noGrp="1"/>
          </p:cNvSpPr>
          <p:nvPr/>
        </p:nvSpPr>
        <p:spPr>
          <a:xfrm>
            <a:off x="9520863" y="3441468"/>
            <a:ext cx="1983964" cy="6820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165100" prst="softRound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40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প্রত্নতাত্ত্বিক</a:t>
            </a:r>
            <a:endParaRPr lang="en-US" sz="4000" b="1" dirty="0">
              <a:ln>
                <a:solidFill>
                  <a:srgbClr val="290B55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47" y="4222865"/>
            <a:ext cx="3807229" cy="23275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Content Placeholder 2"/>
          <p:cNvSpPr>
            <a:spLocks noGrp="1"/>
          </p:cNvSpPr>
          <p:nvPr/>
        </p:nvSpPr>
        <p:spPr>
          <a:xfrm>
            <a:off x="6395257" y="5802283"/>
            <a:ext cx="2011680" cy="568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পুরাতত্ত্ববিদ</a:t>
            </a:r>
            <a:endParaRPr lang="en-US" sz="3600" b="1" dirty="0">
              <a:ln>
                <a:solidFill>
                  <a:srgbClr val="290B55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/>
        </p:nvSpPr>
        <p:spPr>
          <a:xfrm>
            <a:off x="6353690" y="1995060"/>
            <a:ext cx="2374670" cy="5851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স্তরে স্তরে</a:t>
            </a:r>
            <a:endParaRPr lang="en-US" sz="3600" b="1" dirty="0">
              <a:ln>
                <a:solidFill>
                  <a:srgbClr val="290B55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ontent Placeholder 2"/>
          <p:cNvSpPr>
            <a:spLocks noGrp="1"/>
          </p:cNvSpPr>
          <p:nvPr/>
        </p:nvSpPr>
        <p:spPr>
          <a:xfrm>
            <a:off x="268652" y="2410678"/>
            <a:ext cx="2360940" cy="6184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IN" sz="36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শ্রুতিমধুর ধ্বনি </a:t>
            </a:r>
            <a:endParaRPr lang="en-US" sz="3600" b="1" dirty="0">
              <a:ln>
                <a:solidFill>
                  <a:srgbClr val="290B55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Content Placeholder 2"/>
          <p:cNvSpPr>
            <a:spLocks noGrp="1"/>
          </p:cNvSpPr>
          <p:nvPr/>
        </p:nvSpPr>
        <p:spPr>
          <a:xfrm>
            <a:off x="5904778" y="4626032"/>
            <a:ext cx="1978429" cy="5340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বইয়ের খন্ড</a:t>
            </a:r>
            <a:endParaRPr lang="en-US" sz="3600" b="1" dirty="0">
              <a:ln>
                <a:solidFill>
                  <a:srgbClr val="290B55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6142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21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" y="2590801"/>
            <a:ext cx="12024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তবে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কি একদিন ঐ সাদা ইংরেজ ও এই কালো বাঙালির পূর্ব পুরুষগণ ভাই ভাই রুপে এইক তাঁবুর নিচে বাস করত? এ আজ কত দিনের কথা কে জানে? আমরা কথায় কথায় প্রবাদ বাক্য জুড়ে দিই- যেমন ‘দাঁত থাকতে দাঁতের মর্যাদা নেই’, তারপর ডাকের কথা আছে, খনার বচন আছে। যেমন ধরুন- </a:t>
            </a: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কলা রুয়ে না কেটো পাত, তাতেই কাপড় তাতেই ভাত।   তারপর ধরুন , ছড়ার কথা। রোদ হচ্ছে, পানি হচ্ছে, খেঁকশিয়ালীর বিয়ে হচ্ছে। তারপর আরো আছে </a:t>
            </a:r>
            <a:endParaRPr lang="en-US" sz="2000" b="1" dirty="0"/>
          </a:p>
        </p:txBody>
      </p:sp>
      <p:pic>
        <p:nvPicPr>
          <p:cNvPr id="78851" name="Picture 3" descr="C:\Users\MOKTER HOSSAIN\Downloads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" y="125501"/>
            <a:ext cx="4236719" cy="2328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E:\All PICTURE\Man Work\8427696666_1f2a79ac6a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1" y="131819"/>
            <a:ext cx="2103120" cy="2321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OKTER HOSSAIN\Downloads\images 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" y="106681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newzzzzzzzz 1.jpg"/>
          <p:cNvPicPr>
            <a:picLocks noChangeAspect="1"/>
          </p:cNvPicPr>
          <p:nvPr/>
        </p:nvPicPr>
        <p:blipFill>
          <a:blip r:embed="rId5"/>
          <a:srcRect r="14955"/>
          <a:stretch>
            <a:fillRect/>
          </a:stretch>
        </p:blipFill>
        <p:spPr>
          <a:xfrm>
            <a:off x="9494520" y="159164"/>
            <a:ext cx="2651760" cy="2294477"/>
          </a:xfrm>
          <a:prstGeom prst="rect">
            <a:avLst/>
          </a:prstGeom>
        </p:spPr>
      </p:pic>
      <p:pic>
        <p:nvPicPr>
          <p:cNvPr id="78853" name="Picture 5" descr="E:\All PICTURE\Others\o-YELLOW-TEETH-faceboo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20" y="128320"/>
            <a:ext cx="3199078" cy="2325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570.jpg"/>
          <p:cNvPicPr>
            <a:picLocks noChangeAspect="1"/>
          </p:cNvPicPr>
          <p:nvPr/>
        </p:nvPicPr>
        <p:blipFill>
          <a:blip r:embed="rId7"/>
          <a:srcRect t="4167" b="6250"/>
          <a:stretch>
            <a:fillRect/>
          </a:stretch>
        </p:blipFill>
        <p:spPr>
          <a:xfrm>
            <a:off x="121919" y="3914240"/>
            <a:ext cx="1798321" cy="2837080"/>
          </a:xfrm>
          <a:prstGeom prst="rect">
            <a:avLst/>
          </a:prstGeom>
        </p:spPr>
      </p:pic>
      <p:pic>
        <p:nvPicPr>
          <p:cNvPr id="16" name="Picture 15" descr="image_228_73434.jpg"/>
          <p:cNvPicPr>
            <a:picLocks noChangeAspect="1"/>
          </p:cNvPicPr>
          <p:nvPr/>
        </p:nvPicPr>
        <p:blipFill>
          <a:blip r:embed="rId8"/>
          <a:srcRect r="5833" b="4341"/>
          <a:stretch>
            <a:fillRect/>
          </a:stretch>
        </p:blipFill>
        <p:spPr>
          <a:xfrm>
            <a:off x="1418643" y="3914240"/>
            <a:ext cx="2113933" cy="2837080"/>
          </a:xfrm>
          <a:prstGeom prst="rect">
            <a:avLst/>
          </a:prstGeom>
        </p:spPr>
      </p:pic>
      <p:pic>
        <p:nvPicPr>
          <p:cNvPr id="17" name="Picture Placeholder 6" descr="sunlight-.jpg"/>
          <p:cNvPicPr>
            <a:picLocks noChangeAspect="1"/>
          </p:cNvPicPr>
          <p:nvPr/>
        </p:nvPicPr>
        <p:blipFill>
          <a:blip r:embed="rId9"/>
          <a:srcRect l="3333" t="13144" r="2500" b="3333"/>
          <a:stretch>
            <a:fillRect/>
          </a:stretch>
        </p:blipFill>
        <p:spPr>
          <a:xfrm>
            <a:off x="3532576" y="3914240"/>
            <a:ext cx="4956104" cy="2776120"/>
          </a:xfrm>
          <a:prstGeom prst="rect">
            <a:avLst/>
          </a:prstGeom>
        </p:spPr>
      </p:pic>
      <p:pic>
        <p:nvPicPr>
          <p:cNvPr id="18" name="Picture 17" descr="01_MulRochona1706_redfox.jpg"/>
          <p:cNvPicPr>
            <a:picLocks noChangeAspect="1"/>
          </p:cNvPicPr>
          <p:nvPr/>
        </p:nvPicPr>
        <p:blipFill>
          <a:blip r:embed="rId10"/>
          <a:srcRect l="13576" t="16646" r="25624" b="9692"/>
          <a:stretch>
            <a:fillRect/>
          </a:stretch>
        </p:blipFill>
        <p:spPr>
          <a:xfrm>
            <a:off x="5328920" y="4648201"/>
            <a:ext cx="2743200" cy="161812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Picture 18" descr="-Topor.jpg"/>
          <p:cNvPicPr>
            <a:picLocks noChangeAspect="1"/>
          </p:cNvPicPr>
          <p:nvPr/>
        </p:nvPicPr>
        <p:blipFill>
          <a:blip r:embed="rId11"/>
          <a:srcRect l="19524" t="28304" r="18571" b="7491"/>
          <a:stretch>
            <a:fillRect/>
          </a:stretch>
        </p:blipFill>
        <p:spPr>
          <a:xfrm>
            <a:off x="5735320" y="3886200"/>
            <a:ext cx="1320800" cy="1371600"/>
          </a:xfrm>
          <a:prstGeom prst="flowChartExtra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0" name="Content Placeholder 9" descr="Fox.jpg"/>
          <p:cNvPicPr>
            <a:picLocks noChangeAspect="1"/>
          </p:cNvPicPr>
          <p:nvPr/>
        </p:nvPicPr>
        <p:blipFill>
          <a:blip r:embed="rId12" cstate="print"/>
          <a:srcRect l="10516" t="7692" r="10612" b="15385"/>
          <a:stretch>
            <a:fillRect/>
          </a:stretch>
        </p:blipFill>
        <p:spPr>
          <a:xfrm>
            <a:off x="3804920" y="4572000"/>
            <a:ext cx="2133600" cy="16764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1" name="Quad Arrow Callout 20"/>
          <p:cNvSpPr/>
          <p:nvPr/>
        </p:nvSpPr>
        <p:spPr>
          <a:xfrm>
            <a:off x="4516120" y="4572000"/>
            <a:ext cx="711200" cy="533400"/>
          </a:xfrm>
          <a:prstGeom prst="quad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n 21"/>
          <p:cNvSpPr/>
          <p:nvPr/>
        </p:nvSpPr>
        <p:spPr>
          <a:xfrm>
            <a:off x="4516120" y="5943600"/>
            <a:ext cx="711200" cy="4572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ghtning Bolt 22"/>
          <p:cNvSpPr/>
          <p:nvPr/>
        </p:nvSpPr>
        <p:spPr>
          <a:xfrm flipH="1" flipV="1">
            <a:off x="3906520" y="5257800"/>
            <a:ext cx="914400" cy="1066800"/>
          </a:xfrm>
          <a:prstGeom prst="lightningBolt">
            <a:avLst/>
          </a:prstGeom>
          <a:solidFill>
            <a:srgbClr val="FF0000"/>
          </a:solidFill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ghtning Bolt 23"/>
          <p:cNvSpPr/>
          <p:nvPr/>
        </p:nvSpPr>
        <p:spPr>
          <a:xfrm flipV="1">
            <a:off x="5024120" y="5257800"/>
            <a:ext cx="914400" cy="990600"/>
          </a:xfrm>
          <a:prstGeom prst="lightningBolt">
            <a:avLst/>
          </a:prstGeom>
          <a:solidFill>
            <a:srgbClr val="FF0000"/>
          </a:solidFill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image_247_78841.jpg"/>
          <p:cNvPicPr>
            <a:picLocks noChangeAspect="1"/>
          </p:cNvPicPr>
          <p:nvPr/>
        </p:nvPicPr>
        <p:blipFill>
          <a:blip r:embed="rId13"/>
          <a:srcRect l="952" t="25192" r="4762"/>
          <a:stretch>
            <a:fillRect/>
          </a:stretch>
        </p:blipFill>
        <p:spPr>
          <a:xfrm>
            <a:off x="8488680" y="3948920"/>
            <a:ext cx="3550920" cy="274144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C09CA5C-0148-4C4C-8184-8BCE58D882BB}"/>
              </a:ext>
            </a:extLst>
          </p:cNvPr>
          <p:cNvSpPr/>
          <p:nvPr/>
        </p:nvSpPr>
        <p:spPr>
          <a:xfrm>
            <a:off x="116380" y="0"/>
            <a:ext cx="12075620" cy="68580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20720731">
            <a:off x="6293322" y="3913250"/>
            <a:ext cx="5689622" cy="238429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বিশ্লেষণ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animBg="1"/>
      <p:bldP spid="22" grpId="0" animBg="1"/>
      <p:bldP spid="23" grpId="0" animBg="1"/>
      <p:bldP spid="24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59" y="2934237"/>
            <a:ext cx="1170154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আজকাল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বাংলাসাহিত্য বলে যে সাহিত্য চলছে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তার পনের আনা হচ্ছে শহুরে সাহিত্য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, সাধু  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ভাষায় বলতে গেলে নাগরিক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সাহিত্য। সে  সাহিত্যে আছে  রাজ-রাজড়ার কথা , বাবু-বিবির কথা, মোটর গাড়ির কথা , বিজলি বাতির কথা, সিনেমা থিয়েটারের কথা, চায়ের বাটিতে ফুঁ দেবার কথা ।</a:t>
            </a:r>
            <a:endParaRPr lang="en-US" sz="2000" b="1" dirty="0"/>
          </a:p>
        </p:txBody>
      </p:sp>
      <p:pic>
        <p:nvPicPr>
          <p:cNvPr id="4" name="Picture 3" descr="25-drawing-room-design-ideas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47" y="0"/>
            <a:ext cx="3075706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16" r="21399"/>
          <a:stretch/>
        </p:blipFill>
        <p:spPr>
          <a:xfrm>
            <a:off x="3241933" y="81758"/>
            <a:ext cx="3162079" cy="2707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41" y="141175"/>
            <a:ext cx="3019323" cy="2585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0898" name="Picture 2" descr="E:\All PICTURE\Nice Face\15781658_1212156592209216_657519892763481211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012" y="134215"/>
            <a:ext cx="2443083" cy="2532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untitled-46_11215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26" y="3886200"/>
            <a:ext cx="3155950" cy="2810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800px_COLOURBOX431609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0052" y="3941618"/>
            <a:ext cx="4336473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6_160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5872" y="3886199"/>
            <a:ext cx="4279682" cy="2845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C09CA5C-0148-4C4C-8184-8BCE58D882BB}"/>
              </a:ext>
            </a:extLst>
          </p:cNvPr>
          <p:cNvSpPr/>
          <p:nvPr/>
        </p:nvSpPr>
        <p:spPr>
          <a:xfrm>
            <a:off x="116380" y="0"/>
            <a:ext cx="12075620" cy="68580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720731">
            <a:off x="4963936" y="3471596"/>
            <a:ext cx="5689622" cy="238429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বিশ্লেষণ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76601"/>
            <a:ext cx="118664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পল্লির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গৃহস্থ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মাঝি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মজুরের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ঠাঁই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তাতে ঠাঁই নাই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pic>
        <p:nvPicPr>
          <p:cNvPr id="9" name="Picture 8" descr="child_labour_32368.jpg"/>
          <p:cNvPicPr>
            <a:picLocks noChangeAspect="1"/>
          </p:cNvPicPr>
          <p:nvPr/>
        </p:nvPicPr>
        <p:blipFill>
          <a:blip r:embed="rId2"/>
          <a:srcRect l="21219" r="21754"/>
          <a:stretch>
            <a:fillRect/>
          </a:stretch>
        </p:blipFill>
        <p:spPr>
          <a:xfrm>
            <a:off x="103905" y="3920836"/>
            <a:ext cx="3782295" cy="2795367"/>
          </a:xfrm>
          <a:prstGeom prst="rect">
            <a:avLst/>
          </a:prstGeom>
        </p:spPr>
      </p:pic>
      <p:pic>
        <p:nvPicPr>
          <p:cNvPr id="10" name="Picture 9" descr="21227006229_bcdcd12396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0218" y="3920836"/>
            <a:ext cx="4073274" cy="2795367"/>
          </a:xfrm>
          <a:prstGeom prst="rect">
            <a:avLst/>
          </a:prstGeom>
        </p:spPr>
      </p:pic>
      <p:pic>
        <p:nvPicPr>
          <p:cNvPr id="11" name="Picture 10" descr="সুন্দরগঞ্জ-উপজেলার-বাঁশজাত-কুটির-শিল্প-এখন-বিলুপ্তর-পথ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46" y="3820603"/>
            <a:ext cx="4031672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36" y="192665"/>
            <a:ext cx="3803102" cy="3083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149534559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81" y="106215"/>
            <a:ext cx="4158675" cy="3170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fi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1056" y="176241"/>
            <a:ext cx="3757640" cy="3100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C09CA5C-0148-4C4C-8184-8BCE58D882BB}"/>
              </a:ext>
            </a:extLst>
          </p:cNvPr>
          <p:cNvSpPr/>
          <p:nvPr/>
        </p:nvSpPr>
        <p:spPr>
          <a:xfrm>
            <a:off x="116380" y="0"/>
            <a:ext cx="12075620" cy="68580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720731">
            <a:off x="4963936" y="3471596"/>
            <a:ext cx="5689622" cy="238429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বিশ্লেষণ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743200"/>
            <a:ext cx="11582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বিশ্ববরেণ্য কবি সম্রাট ও একবার ‘এবার ফিরা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মোরে ,বলে আবার পুরানো পথে নাগরিক সাহিত্য নিয়েই ব্যস্ত ছিলেন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। ধানগাছের তক্তা হয় কিনা, এখন শহুরে লোকেরা এটা জানলেও পাড়াগায়ের জীবন  তাদের কাছে এক অজানা রাজ্য।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পচা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জঘন্য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জ্যোৎস্না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ঘেরা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-25.jpg"/>
          <p:cNvPicPr>
            <a:picLocks noChangeAspect="1"/>
          </p:cNvPicPr>
          <p:nvPr/>
        </p:nvPicPr>
        <p:blipFill>
          <a:blip r:embed="rId2"/>
          <a:srcRect t="28841"/>
          <a:stretch>
            <a:fillRect/>
          </a:stretch>
        </p:blipFill>
        <p:spPr>
          <a:xfrm>
            <a:off x="138543" y="62347"/>
            <a:ext cx="3124202" cy="25561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71" y="207817"/>
            <a:ext cx="3132920" cy="2410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193"/>
          <a:stretch/>
        </p:blipFill>
        <p:spPr>
          <a:xfrm>
            <a:off x="111575" y="3933139"/>
            <a:ext cx="3712280" cy="2816940"/>
          </a:xfrm>
          <a:prstGeom prst="rect">
            <a:avLst/>
          </a:prstGeom>
        </p:spPr>
      </p:pic>
      <p:pic>
        <p:nvPicPr>
          <p:cNvPr id="9" name="Picture 8" descr="E:\BIG\NK-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7763" y="3969361"/>
            <a:ext cx="3574474" cy="2780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397" y="228597"/>
            <a:ext cx="2930237" cy="238991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Timber-Store-in-Kirti-Nagar_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9634" y="249375"/>
            <a:ext cx="2539535" cy="236913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2" descr="F:\all\AMAR ALL PICTURE\AMAR All PICTURE\Seanary\u80217_765783_82307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64583" y="3969362"/>
            <a:ext cx="4450144" cy="2780717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C09CA5C-0148-4C4C-8184-8BCE58D882BB}"/>
              </a:ext>
            </a:extLst>
          </p:cNvPr>
          <p:cNvSpPr/>
          <p:nvPr/>
        </p:nvSpPr>
        <p:spPr>
          <a:xfrm>
            <a:off x="116380" y="0"/>
            <a:ext cx="12075620" cy="68580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720731">
            <a:off x="4963936" y="4004996"/>
            <a:ext cx="5689622" cy="238429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বিশ্লেষণ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.png"/>
          <p:cNvPicPr>
            <a:picLocks noChangeAspect="1"/>
          </p:cNvPicPr>
          <p:nvPr/>
        </p:nvPicPr>
        <p:blipFill rotWithShape="1">
          <a:blip r:embed="rId2"/>
          <a:srcRect l="1667" t="4021" r="3333" b="12594"/>
          <a:stretch/>
        </p:blipFill>
        <p:spPr>
          <a:xfrm>
            <a:off x="166257" y="115530"/>
            <a:ext cx="5133108" cy="2797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-73742" y="2993031"/>
            <a:ext cx="1202485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আমাদের আজ দরকার হয়েছে শহুরে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সাহিত্যের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বালাখানার পাশে গেঁয়ো সাহিত্যের জোড়াবাংলা ঘর তুলতে 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আজ অনেকের আত্মা ইট-পাথর ও লোহার কৃত্রিম বাঁধন থেকে মুক্ত হয়ে মাটির ঘরে মাটির মানুষ হয়ে থাকতে চাচ্ছে।</a:t>
            </a:r>
            <a:endParaRPr lang="en-US" sz="2400" dirty="0"/>
          </a:p>
        </p:txBody>
      </p:sp>
      <p:pic>
        <p:nvPicPr>
          <p:cNvPr id="5" name="Picture 4" descr="1442074765_1441997357_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965" y="136860"/>
            <a:ext cx="3151925" cy="2775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7" y="4043257"/>
            <a:ext cx="3262743" cy="2626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Users\MOKTER HOSSAIN\Download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0" y="138236"/>
            <a:ext cx="3368220" cy="2750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creen-20170830153251_e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1297" y="4043257"/>
            <a:ext cx="2927490" cy="262987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Bidhob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1810" y="4010212"/>
            <a:ext cx="3006977" cy="261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8850" name="Picture 2" descr="C:\Users\MOKTER HOSSAIN\Downloads\fffff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61" y="4043257"/>
            <a:ext cx="2466975" cy="2606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09CA5C-0148-4C4C-8184-8BCE58D882BB}"/>
              </a:ext>
            </a:extLst>
          </p:cNvPr>
          <p:cNvSpPr/>
          <p:nvPr/>
        </p:nvSpPr>
        <p:spPr>
          <a:xfrm>
            <a:off x="116380" y="0"/>
            <a:ext cx="12075620" cy="68580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0720731">
            <a:off x="4963936" y="3822116"/>
            <a:ext cx="5689622" cy="238429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বিশ্লেষণ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143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" y="2697480"/>
            <a:ext cx="11826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যদি পল্লিসাহিত্যের দিকে পল্লিজননীর সন্তানেরা মনোযোগ দেয়, তবেই আমার মনে হয় এরুপ পল্লিসাহিত্য সভার আয়োজন সার্থক হবে, নচেৎ এ সকল কেবলি ভুয়া, কেবলি ফক্কিকার।</a:t>
            </a:r>
            <a:endParaRPr lang="en-US" sz="1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98120"/>
            <a:ext cx="4389121" cy="2499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13453841205_544e21fc2e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1" y="192458"/>
            <a:ext cx="2111215" cy="2505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874" name="Picture 2" descr="E:\All PICTURE\Man Work\Pic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21" y="215899"/>
            <a:ext cx="2209799" cy="2481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14321364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120" y="182881"/>
            <a:ext cx="3413760" cy="2514599"/>
          </a:xfrm>
          <a:prstGeom prst="rect">
            <a:avLst/>
          </a:prstGeom>
        </p:spPr>
      </p:pic>
      <p:pic>
        <p:nvPicPr>
          <p:cNvPr id="11" name="Picture 10" descr="2b9eb63e-6252-48e6-8698-a293163feebc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3651587"/>
            <a:ext cx="6339840" cy="2993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9877" name="Picture 5" descr="E:\All PICTURE\Man Work\eee_New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" t="5525" b="8288"/>
          <a:stretch/>
        </p:blipFill>
        <p:spPr bwMode="auto">
          <a:xfrm>
            <a:off x="6477000" y="3651587"/>
            <a:ext cx="5516880" cy="299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09CA5C-0148-4C4C-8184-8BCE58D882BB}"/>
              </a:ext>
            </a:extLst>
          </p:cNvPr>
          <p:cNvSpPr/>
          <p:nvPr/>
        </p:nvSpPr>
        <p:spPr>
          <a:xfrm>
            <a:off x="116380" y="0"/>
            <a:ext cx="12075620" cy="68580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0720731">
            <a:off x="4963936" y="3471596"/>
            <a:ext cx="5689622" cy="238429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বিশ্লেষণ</a:t>
            </a:r>
            <a:endParaRPr lang="bn-IN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373" y="232230"/>
            <a:ext cx="5515429" cy="7982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bn-IN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373" y="1120676"/>
            <a:ext cx="9315267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১।পল্লী সাহিত্য কী জাতীয় রচনা?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২।গানের অফুরন্ত ভান্ডার আছে কোথায়?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৩।বাংলাদেশের অন্যতম লোকগাথার নাম কী?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391" y="4236720"/>
            <a:ext cx="9612810" cy="24314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১।পল্লী সাহিত্য প্রবন্ধ।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২।গানের অফুরন্ত ভান্ডার আছে পল্লীর পরতে পরতে।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৩।বাংলাদেশের অন্যতম লোকগাথা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ময়মনসিংহ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গীতিকা।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9442" y="3274794"/>
            <a:ext cx="1939835" cy="769441"/>
          </a:xfrm>
          <a:prstGeom prst="rect">
            <a:avLst/>
          </a:prstGeom>
          <a:solidFill>
            <a:srgbClr val="290B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23" name="Picture 3" descr="E:\All PICTURE\School\IMG_20180308_1207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840" y="219893"/>
            <a:ext cx="4358640" cy="24282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C09CA5C-0148-4C4C-8184-8BCE58D882BB}"/>
              </a:ext>
            </a:extLst>
          </p:cNvPr>
          <p:cNvSpPr/>
          <p:nvPr/>
        </p:nvSpPr>
        <p:spPr>
          <a:xfrm>
            <a:off x="116380" y="0"/>
            <a:ext cx="12075620" cy="68580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3947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04298" y="487471"/>
            <a:ext cx="84299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র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:\Users\user\Pictures\Picture2.png"/>
          <p:cNvPicPr>
            <a:picLocks noChangeAspect="1" noChangeArrowheads="1"/>
          </p:cNvPicPr>
          <p:nvPr/>
        </p:nvPicPr>
        <p:blipFill>
          <a:blip r:embed="rId2"/>
          <a:srcRect l="24643" t="4295" r="2445" b="5503"/>
          <a:stretch>
            <a:fillRect/>
          </a:stretch>
        </p:blipFill>
        <p:spPr bwMode="auto">
          <a:xfrm>
            <a:off x="7988219" y="2057131"/>
            <a:ext cx="4130039" cy="4643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 rot="20504295">
            <a:off x="298520" y="3913278"/>
            <a:ext cx="748091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রাখালের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পিঠাগাছ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সম্পর্কে 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বাড়ি থেকে একটি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গল্প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লিখে আনবে।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9875" name="Picture 3" descr="E:\All PICTURE\Others\21557975_126365701426239_802588733342512767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"/>
            <a:ext cx="3543300" cy="2606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88219" y="734882"/>
            <a:ext cx="1480901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09CA5C-0148-4C4C-8184-8BCE58D882BB}"/>
              </a:ext>
            </a:extLst>
          </p:cNvPr>
          <p:cNvSpPr/>
          <p:nvPr/>
        </p:nvSpPr>
        <p:spPr>
          <a:xfrm>
            <a:off x="116380" y="0"/>
            <a:ext cx="12075620" cy="68580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2002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" y="4488"/>
            <a:ext cx="12180047" cy="6853517"/>
          </a:xfrm>
          <a:prstGeom prst="frame">
            <a:avLst>
              <a:gd name="adj1" fmla="val 2886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3013770"/>
            <a:ext cx="6604000" cy="353943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মোক্তার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বিএ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বিএড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এড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টেংরামারী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সম্মিলনী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মণিরামপুর,যশোর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মোবাঃ-০১৯৩৬ ০১১২৯৩/০১৭১৫ ৩০৮২৩৬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3"/>
              </a:rPr>
              <a:t>moktar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69hossain@gmail.com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C09CA5C-0148-4C4C-8184-8BCE58D882BB}"/>
              </a:ext>
            </a:extLst>
          </p:cNvPr>
          <p:cNvSpPr/>
          <p:nvPr/>
        </p:nvSpPr>
        <p:spPr>
          <a:xfrm>
            <a:off x="152400" y="76200"/>
            <a:ext cx="1196340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82938" y="3013770"/>
            <a:ext cx="5087387" cy="3539430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১ম পত্র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গদ্যাংশ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নবম ও দশম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পল্লিসাহিত্য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  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২৮/০১/২০১৯</a:t>
            </a:r>
          </a:p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5" name="Picture 1" descr="F:\all\AMAR ALL PICTURE\AMAR All PICTURE\own\36457810_523858548029123_11496189925838028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" y="152400"/>
            <a:ext cx="428752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40" y="304801"/>
            <a:ext cx="3489960" cy="27159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18771105">
            <a:off x="-468046" y="2583659"/>
            <a:ext cx="6665443" cy="1794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ক্লাসে সহযোগিতা করার জন্য সবাইকে অসংখ্য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3055558">
            <a:off x="5317560" y="1755659"/>
            <a:ext cx="6360629" cy="3627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prstTxWarp prst="textPlain">
              <a:avLst/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bn-IN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09CA5C-0148-4C4C-8184-8BCE58D882BB}"/>
              </a:ext>
            </a:extLst>
          </p:cNvPr>
          <p:cNvSpPr/>
          <p:nvPr/>
        </p:nvSpPr>
        <p:spPr>
          <a:xfrm>
            <a:off x="116380" y="0"/>
            <a:ext cx="12075620" cy="68580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874" name="Picture 2" descr="E:\All PICTURE\Tree\images_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40" y="3569219"/>
            <a:ext cx="3246120" cy="27401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 descr="E:\All PICTURE\Tree\images_2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160" y="228600"/>
            <a:ext cx="2766060" cy="22513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6936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46" y="1564398"/>
            <a:ext cx="3690850" cy="229270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8" y="1393334"/>
            <a:ext cx="3952596" cy="239727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8" y="1376848"/>
            <a:ext cx="4080848" cy="2496883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119086" y="284809"/>
            <a:ext cx="8302171" cy="61296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কি দেখছো?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05994" y="944599"/>
            <a:ext cx="4039986" cy="584944"/>
          </a:xfrm>
          <a:prstGeom prst="ellipse">
            <a:avLst/>
          </a:prstGeom>
          <a:solidFill>
            <a:schemeClr val="accent4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পল্লী বাংলার দৃশ্য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C09CA5C-0148-4C4C-8184-8BCE58D882BB}"/>
              </a:ext>
            </a:extLst>
          </p:cNvPr>
          <p:cNvSpPr/>
          <p:nvPr/>
        </p:nvSpPr>
        <p:spPr>
          <a:xfrm>
            <a:off x="119150" y="76200"/>
            <a:ext cx="1196340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01" y="3824569"/>
            <a:ext cx="3625396" cy="2748729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0" y="3883208"/>
            <a:ext cx="4380889" cy="2674392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67" y="3895325"/>
            <a:ext cx="3640975" cy="266663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01441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C09CA5C-0148-4C4C-8184-8BCE58D882BB}"/>
              </a:ext>
            </a:extLst>
          </p:cNvPr>
          <p:cNvSpPr/>
          <p:nvPr/>
        </p:nvSpPr>
        <p:spPr>
          <a:xfrm>
            <a:off x="119150" y="76200"/>
            <a:ext cx="1196340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56774" y="228600"/>
            <a:ext cx="7124931" cy="1200329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altLang="en-US" sz="7200" b="1" dirty="0" smtClean="0">
                <a:latin typeface="NikoshBAN" pitchFamily="2" charset="0"/>
                <a:cs typeface="NikoshBAN" pitchFamily="2" charset="0"/>
              </a:rPr>
              <a:t> আজকের </a:t>
            </a:r>
            <a:r>
              <a:rPr lang="en-US" altLang="en-US" sz="7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alt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" descr="F:\all\AMAR ALL PICTURE\AMAR All PICTURE\School\IMG_20170409_102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6473" y="232775"/>
            <a:ext cx="3742569" cy="24605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28" y="1995055"/>
            <a:ext cx="7638756" cy="4561120"/>
          </a:xfrm>
          <a:prstGeom prst="ellipse">
            <a:avLst/>
          </a:prstGeom>
          <a:solidFill>
            <a:schemeClr val="accent4"/>
          </a:solidFill>
          <a:ln w="762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652" y="4705003"/>
            <a:ext cx="1934098" cy="1867589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8129847" y="5885411"/>
            <a:ext cx="2011558" cy="472965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মুহম্মদ শহিদুল্লাহ</a:t>
            </a:r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807229" y="2543695"/>
            <a:ext cx="7132320" cy="279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en-US" altLang="en-US" sz="7200" b="1" dirty="0" err="1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পল্লিসাহিত্য</a:t>
            </a:r>
            <a:endParaRPr lang="en-US" altLang="en-US" sz="7200" b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04800" y="1905000"/>
            <a:ext cx="711200" cy="647700"/>
          </a:xfrm>
          <a:prstGeom prst="rightArrow">
            <a:avLst/>
          </a:prstGeom>
          <a:noFill/>
          <a:ln w="38100"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07572" y="2776450"/>
            <a:ext cx="743528" cy="647700"/>
          </a:xfrm>
          <a:prstGeom prst="rightArrow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04802" y="3591818"/>
            <a:ext cx="676100" cy="64770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C09CA5C-0148-4C4C-8184-8BCE58D882BB}"/>
              </a:ext>
            </a:extLst>
          </p:cNvPr>
          <p:cNvSpPr/>
          <p:nvPr/>
        </p:nvSpPr>
        <p:spPr>
          <a:xfrm>
            <a:off x="119150" y="76200"/>
            <a:ext cx="1196340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04800" y="228599"/>
            <a:ext cx="8839200" cy="126769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অধ্যয়ন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86" y="304800"/>
            <a:ext cx="3406415" cy="1371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Frame 21"/>
          <p:cNvSpPr/>
          <p:nvPr/>
        </p:nvSpPr>
        <p:spPr>
          <a:xfrm>
            <a:off x="1117600" y="1905000"/>
            <a:ext cx="8816109" cy="609600"/>
          </a:xfrm>
          <a:prstGeom prst="frame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b="1" dirty="0" err="1" smtClean="0">
                <a:ln>
                  <a:solidFill>
                    <a:srgbClr val="0000FF"/>
                  </a:solidFill>
                </a:ln>
                <a:solidFill>
                  <a:srgbClr val="420A5B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b="1" dirty="0" smtClean="0">
                <a:ln>
                  <a:solidFill>
                    <a:srgbClr val="0000FF"/>
                  </a:solidFill>
                </a:ln>
                <a:solidFill>
                  <a:srgbClr val="420A5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00FF"/>
                  </a:solidFill>
                </a:ln>
                <a:solidFill>
                  <a:srgbClr val="420A5B"/>
                </a:solidFill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3600" b="1" dirty="0" smtClean="0">
                <a:ln>
                  <a:solidFill>
                    <a:srgbClr val="0000FF"/>
                  </a:solidFill>
                </a:ln>
                <a:solidFill>
                  <a:srgbClr val="420A5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00FF"/>
                  </a:solidFill>
                </a:ln>
                <a:solidFill>
                  <a:srgbClr val="420A5B"/>
                </a:solidFill>
                <a:latin typeface="NikoshBAN" pitchFamily="2" charset="0"/>
                <a:cs typeface="NikoshBAN" pitchFamily="2" charset="0"/>
              </a:rPr>
              <a:t>শহীদুল্লাহর</a:t>
            </a:r>
            <a:r>
              <a:rPr lang="bn-BD" sz="3600" b="1" dirty="0" smtClean="0">
                <a:ln>
                  <a:solidFill>
                    <a:srgbClr val="0000FF"/>
                  </a:solidFill>
                </a:ln>
                <a:solidFill>
                  <a:srgbClr val="420A5B"/>
                </a:solidFill>
                <a:latin typeface="NikoshBAN" pitchFamily="2" charset="0"/>
                <a:cs typeface="NikoshBAN" pitchFamily="2" charset="0"/>
              </a:rPr>
              <a:t> পরিচয় বলতে পারবে।</a:t>
            </a:r>
            <a:endParaRPr lang="en-US" sz="3600" b="1" dirty="0">
              <a:ln>
                <a:solidFill>
                  <a:srgbClr val="0000FF"/>
                </a:solidFill>
              </a:ln>
              <a:solidFill>
                <a:srgbClr val="420A5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20800" y="2776450"/>
            <a:ext cx="8612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altLang="en-US" sz="3600" b="1" dirty="0" err="1" smtClean="0">
                <a:ln>
                  <a:solidFill>
                    <a:srgbClr val="0000FF"/>
                  </a:solidFill>
                </a:ln>
                <a:solidFill>
                  <a:srgbClr val="420A5B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altLang="en-US" sz="3600" b="1" dirty="0" smtClean="0">
                <a:ln>
                  <a:solidFill>
                    <a:srgbClr val="0000FF"/>
                  </a:solidFill>
                </a:ln>
                <a:solidFill>
                  <a:srgbClr val="420A5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 err="1" smtClean="0">
                <a:ln>
                  <a:solidFill>
                    <a:srgbClr val="0000FF"/>
                  </a:solidFill>
                </a:ln>
                <a:solidFill>
                  <a:srgbClr val="420A5B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altLang="en-US" sz="3600" b="1" dirty="0" smtClean="0">
                <a:ln>
                  <a:solidFill>
                    <a:srgbClr val="0000FF"/>
                  </a:solidFill>
                </a:ln>
                <a:solidFill>
                  <a:srgbClr val="420A5B"/>
                </a:solidFill>
                <a:latin typeface="NikoshBAN" pitchFamily="2" charset="0"/>
                <a:cs typeface="NikoshBAN" pitchFamily="2" charset="0"/>
              </a:rPr>
              <a:t> অর্থ </a:t>
            </a:r>
            <a:r>
              <a:rPr lang="en-US" altLang="en-US" sz="3600" b="1" dirty="0" err="1" smtClean="0">
                <a:ln>
                  <a:solidFill>
                    <a:srgbClr val="0000FF"/>
                  </a:solidFill>
                </a:ln>
                <a:solidFill>
                  <a:srgbClr val="420A5B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altLang="en-US" sz="3600" b="1" dirty="0" smtClean="0">
                <a:ln>
                  <a:solidFill>
                    <a:srgbClr val="0000FF"/>
                  </a:solidFill>
                </a:ln>
                <a:solidFill>
                  <a:srgbClr val="420A5B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3600" b="1" dirty="0" err="1" smtClean="0">
                <a:ln>
                  <a:solidFill>
                    <a:srgbClr val="0000FF"/>
                  </a:solidFill>
                </a:ln>
                <a:solidFill>
                  <a:srgbClr val="420A5B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altLang="en-US" sz="3600" b="1" dirty="0" smtClean="0">
                <a:ln>
                  <a:solidFill>
                    <a:srgbClr val="0000FF"/>
                  </a:solidFill>
                </a:ln>
                <a:solidFill>
                  <a:srgbClr val="420A5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 err="1" smtClean="0">
                <a:ln>
                  <a:solidFill>
                    <a:srgbClr val="0000FF"/>
                  </a:solidFill>
                </a:ln>
                <a:solidFill>
                  <a:srgbClr val="420A5B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altLang="en-US" sz="3600" b="1" dirty="0" smtClean="0">
                <a:ln>
                  <a:solidFill>
                    <a:srgbClr val="0000FF"/>
                  </a:solidFill>
                </a:ln>
                <a:solidFill>
                  <a:srgbClr val="420A5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 err="1" smtClean="0">
                <a:ln>
                  <a:solidFill>
                    <a:srgbClr val="0000FF"/>
                  </a:solidFill>
                </a:ln>
                <a:solidFill>
                  <a:srgbClr val="420A5B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3600" b="1" dirty="0" smtClean="0">
                <a:ln>
                  <a:solidFill>
                    <a:srgbClr val="0000FF"/>
                  </a:solidFill>
                </a:ln>
                <a:solidFill>
                  <a:srgbClr val="420A5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 err="1" smtClean="0">
                <a:ln>
                  <a:solidFill>
                    <a:srgbClr val="0000FF"/>
                  </a:solidFill>
                </a:ln>
                <a:solidFill>
                  <a:srgbClr val="420A5B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3600" b="1" dirty="0" smtClean="0">
                <a:ln>
                  <a:solidFill>
                    <a:srgbClr val="0000FF"/>
                  </a:solidFill>
                </a:ln>
                <a:solidFill>
                  <a:srgbClr val="420A5B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59417" y="3743097"/>
            <a:ext cx="10228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n w="1905">
                  <a:solidFill>
                    <a:srgbClr val="002060"/>
                  </a:solidFill>
                </a:ln>
                <a:solidFill>
                  <a:srgbClr val="290B5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 smtClean="0">
                <a:ln w="1905">
                  <a:solidFill>
                    <a:srgbClr val="002060"/>
                  </a:solidFill>
                </a:ln>
                <a:solidFill>
                  <a:srgbClr val="290B5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পল্লী সাহিত্যের বিভিন্ন শাখা ও রীতি </a:t>
            </a:r>
            <a:r>
              <a:rPr lang="bn-BD" sz="3600" b="1" dirty="0" smtClean="0">
                <a:ln w="1905">
                  <a:solidFill>
                    <a:srgbClr val="002060"/>
                  </a:solidFill>
                </a:ln>
                <a:solidFill>
                  <a:srgbClr val="290B5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সম্পর্কে ব্যাখ্যা করতে পারবে।</a:t>
            </a:r>
            <a:endParaRPr lang="en-US" sz="3600" dirty="0">
              <a:ln w="1905">
                <a:solidFill>
                  <a:srgbClr val="002060"/>
                </a:solidFill>
              </a:ln>
              <a:solidFill>
                <a:srgbClr val="290B5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63365" y="4557750"/>
            <a:ext cx="9775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n w="190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 smtClean="0">
                <a:ln w="190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‘মৈমনসিংহ গীতিকা ‘</a:t>
            </a:r>
            <a:r>
              <a:rPr lang="bn-BD" sz="3600" b="1" dirty="0" smtClean="0">
                <a:ln w="190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IN" sz="3600" b="1" dirty="0" smtClean="0">
                <a:ln w="190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90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IN" sz="3600" b="1" dirty="0" smtClean="0">
                <a:ln w="190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র্ণ</a:t>
            </a:r>
            <a:r>
              <a:rPr lang="en-US" sz="3600" b="1" dirty="0" err="1" smtClean="0">
                <a:ln w="190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n w="190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600" dirty="0">
              <a:ln w="1905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23585" y="5455531"/>
            <a:ext cx="9914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লোক সংগীতের গুরুত্ব ও মর্যাদা</a:t>
            </a:r>
            <a:r>
              <a:rPr lang="en-US" sz="36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বিশ্লেষন </a:t>
            </a:r>
            <a:r>
              <a:rPr lang="en-US" sz="3600" b="1" dirty="0" err="1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74327" y="4575468"/>
            <a:ext cx="706575" cy="64770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10352" y="5475993"/>
            <a:ext cx="703801" cy="64770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2805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7" grpId="0"/>
      <p:bldP spid="22" grpId="0"/>
      <p:bldP spid="24" grpId="0"/>
      <p:bldP spid="16" grpId="0"/>
      <p:bldP spid="19" grpId="0"/>
      <p:bldP spid="20" grpId="0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3374966" y="2568648"/>
            <a:ext cx="1130531" cy="561109"/>
          </a:xfrm>
          <a:prstGeom prst="rightArrow">
            <a:avLst/>
          </a:prstGeom>
          <a:solidFill>
            <a:srgbClr val="00206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05252" y="2315100"/>
            <a:ext cx="7381702" cy="1007525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bn-BD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জুলাই ১৮৮৫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বঙ্গের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পরগুনা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বসিরহাট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মহকুমার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290B5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6136" y="2514616"/>
            <a:ext cx="3075708" cy="61514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b="1" dirty="0" err="1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2400" b="1" dirty="0">
              <a:solidFill>
                <a:srgbClr val="290B55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C09CA5C-0148-4C4C-8184-8BCE58D882BB}"/>
              </a:ext>
            </a:extLst>
          </p:cNvPr>
          <p:cNvSpPr/>
          <p:nvPr/>
        </p:nvSpPr>
        <p:spPr>
          <a:xfrm>
            <a:off x="119150" y="76200"/>
            <a:ext cx="1196340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3000" y="5548757"/>
            <a:ext cx="3092338" cy="59851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কর্মজীবনঃ</a:t>
            </a:r>
            <a:r>
              <a:rPr lang="en-US" sz="24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290B55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38502" y="5316012"/>
            <a:ext cx="7348451" cy="1163499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শিক্ষক-যশোর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শিক্ষক-সিতাকুন্ড হাইস্কুল,অধ্যক্ষ- ঢাকা বিশ্ববিদ্যালয়</a:t>
            </a:r>
          </a:p>
          <a:p>
            <a:pPr lvl="0"/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অধ্যক্ষ- আজিজুল হক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কলেজ, বগুড়া।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290B5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841" y="3919464"/>
            <a:ext cx="3005497" cy="64157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শিক্ষাজীবনঃ</a:t>
            </a:r>
            <a:r>
              <a:rPr lang="en-US" sz="24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290B55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21876" y="3503824"/>
            <a:ext cx="7337338" cy="1640618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 algn="ctr"/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১৯১০ সালে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সংস্কৃতে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.এ.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, ১৯</a:t>
            </a:r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১২ সালে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ভাষাতত্ত্বে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.এ. 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প্যারিসের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সোরবন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ভাষাতত্ত্বে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ডিপ্লোমা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ডি.লিট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ভাভের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গৌরব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290B55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422370" y="203664"/>
            <a:ext cx="2543695" cy="1762296"/>
            <a:chOff x="3895085" y="1953666"/>
            <a:chExt cx="2136845" cy="1785174"/>
          </a:xfrm>
        </p:grpSpPr>
        <p:sp>
          <p:nvSpPr>
            <p:cNvPr id="38" name="Oval 37"/>
            <p:cNvSpPr/>
            <p:nvPr/>
          </p:nvSpPr>
          <p:spPr>
            <a:xfrm>
              <a:off x="3895085" y="1953666"/>
              <a:ext cx="2136845" cy="1785174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Oval 4"/>
            <p:cNvSpPr/>
            <p:nvPr/>
          </p:nvSpPr>
          <p:spPr>
            <a:xfrm>
              <a:off x="4208019" y="2215098"/>
              <a:ext cx="1510977" cy="1262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7730836" y="652551"/>
            <a:ext cx="2709949" cy="581891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মুহম্মদ শহিদুল্লাহ</a:t>
            </a:r>
            <a:endParaRPr lang="bn-IN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16133" y="332503"/>
            <a:ext cx="3524596" cy="1437722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bn-IN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3344489" y="3959615"/>
            <a:ext cx="1197034" cy="561109"/>
          </a:xfrm>
          <a:prstGeom prst="rightArrow">
            <a:avLst/>
          </a:prstGeom>
          <a:solidFill>
            <a:srgbClr val="00206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3297389" y="5525143"/>
            <a:ext cx="1197034" cy="561109"/>
          </a:xfrm>
          <a:prstGeom prst="rightArrow">
            <a:avLst/>
          </a:prstGeom>
          <a:solidFill>
            <a:srgbClr val="00206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9" grpId="0" animBg="1"/>
      <p:bldP spid="23" grpId="0" animBg="1"/>
      <p:bldP spid="26" grpId="0" animBg="1"/>
      <p:bldP spid="27" grpId="0" animBg="1"/>
      <p:bldP spid="32" grpId="0" animBg="1"/>
      <p:bldP spid="42" grpId="0" animBg="1"/>
      <p:bldP spid="43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3225338" y="1957642"/>
            <a:ext cx="1330037" cy="561109"/>
          </a:xfrm>
          <a:prstGeom prst="rightArrow">
            <a:avLst/>
          </a:prstGeom>
          <a:solidFill>
            <a:srgbClr val="00206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5002" y="3183771"/>
            <a:ext cx="7248698" cy="394353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vert="horz"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বাংলাদেশের আঞ্চলিক ভাষার অভিধান</a:t>
            </a:r>
            <a:endParaRPr lang="en-US" sz="2800" b="1" dirty="0">
              <a:solidFill>
                <a:srgbClr val="290B5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888" y="5673434"/>
            <a:ext cx="2676690" cy="511613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>
              <a:solidFill>
                <a:srgbClr val="290B5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1359" y="3266899"/>
            <a:ext cx="2757971" cy="58494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vert="horz"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কালজয়ী সম্পাদনা গ্রন্থ</a:t>
            </a:r>
            <a:r>
              <a:rPr lang="en-US" sz="24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2400" b="1" dirty="0">
              <a:solidFill>
                <a:srgbClr val="290B5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21629" y="5756560"/>
            <a:ext cx="7241302" cy="384083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৩ই</a:t>
            </a:r>
            <a:r>
              <a:rPr lang="bn-BD" sz="24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জুলাই ১৯৬৯ </a:t>
            </a:r>
            <a:r>
              <a:rPr lang="en-US" sz="2400" b="1" dirty="0" err="1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ঢাকায়</a:t>
            </a:r>
            <a:endParaRPr lang="en-US" sz="2400" b="1" dirty="0" smtClean="0">
              <a:solidFill>
                <a:srgbClr val="290B5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C09CA5C-0148-4C4C-8184-8BCE58D882BB}"/>
              </a:ext>
            </a:extLst>
          </p:cNvPr>
          <p:cNvSpPr/>
          <p:nvPr/>
        </p:nvSpPr>
        <p:spPr>
          <a:xfrm>
            <a:off x="119150" y="76200"/>
            <a:ext cx="1196340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82883" y="4567841"/>
            <a:ext cx="2759822" cy="528117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dirty="0" err="1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উপাধি</a:t>
            </a:r>
            <a:endParaRPr lang="en-US" sz="2400" b="1" dirty="0">
              <a:solidFill>
                <a:srgbClr val="290B55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05004" y="4235333"/>
            <a:ext cx="7248685" cy="861088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 algn="ctr"/>
            <a:r>
              <a:rPr lang="bn-IN" sz="2400" b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পাকিস্থান সরকার-প্রাইড অফ পারফরমেন্স এবং ফরাসি  সরকার-নাইট অফ দি অডার্স অব আর্ট লেটার্স উপাধি দেন।</a:t>
            </a:r>
            <a:endParaRPr lang="en-US" sz="2400" b="1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4128" y="1953532"/>
            <a:ext cx="2821705" cy="581845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vert="horz"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সম্পাদনা গ্রন্থ</a:t>
            </a:r>
            <a:r>
              <a:rPr lang="en-US" sz="24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ঃ </a:t>
            </a:r>
            <a:endParaRPr lang="en-US" sz="2400" b="1" dirty="0">
              <a:solidFill>
                <a:srgbClr val="290B5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05004" y="1608508"/>
            <a:ext cx="7254235" cy="1085057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err="1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আলাওলের</a:t>
            </a:r>
            <a:r>
              <a:rPr lang="en-US" sz="28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b="1" dirty="0" err="1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পদ্মাবতী’,’বিদ্যাপতি</a:t>
            </a:r>
            <a:r>
              <a:rPr lang="en-US" sz="28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শতক’সহ</a:t>
            </a:r>
            <a:r>
              <a:rPr lang="en-US" sz="28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8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8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পত্রিকা</a:t>
            </a:r>
            <a:r>
              <a:rPr lang="en-US" sz="28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b="1" dirty="0" err="1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আঙুর</a:t>
            </a:r>
            <a:r>
              <a:rPr lang="en-US" sz="28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6" name="Right Arrow 45"/>
          <p:cNvSpPr/>
          <p:nvPr/>
        </p:nvSpPr>
        <p:spPr>
          <a:xfrm>
            <a:off x="3194855" y="3157446"/>
            <a:ext cx="1330037" cy="561109"/>
          </a:xfrm>
          <a:prstGeom prst="rightArrow">
            <a:avLst/>
          </a:prstGeom>
          <a:solidFill>
            <a:srgbClr val="00206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3147749" y="4560913"/>
            <a:ext cx="1330037" cy="561109"/>
          </a:xfrm>
          <a:prstGeom prst="rightArrow">
            <a:avLst/>
          </a:prstGeom>
          <a:solidFill>
            <a:srgbClr val="00206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3117271" y="5636028"/>
            <a:ext cx="1330037" cy="561109"/>
          </a:xfrm>
          <a:prstGeom prst="rightArrow">
            <a:avLst/>
          </a:prstGeom>
          <a:solidFill>
            <a:srgbClr val="00206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8" y="635878"/>
            <a:ext cx="2927923" cy="60284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err="1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সাহিত্যকর্মঃ</a:t>
            </a:r>
            <a:r>
              <a:rPr lang="en-US" sz="2400" b="1" dirty="0" smtClean="0"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290B55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05005" y="635880"/>
            <a:ext cx="7270858" cy="541643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/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ভাষার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ইতিবৃত্ত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, বাংলা </a:t>
            </a:r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সাহিত্যের কথা,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এবং বাংলা </a:t>
            </a:r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290B55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290B5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233664" y="731391"/>
            <a:ext cx="1197034" cy="561109"/>
          </a:xfrm>
          <a:prstGeom prst="rightArrow">
            <a:avLst/>
          </a:prstGeom>
          <a:solidFill>
            <a:srgbClr val="00206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30" grpId="0" animBg="1"/>
      <p:bldP spid="31" grpId="0" animBg="1"/>
      <p:bldP spid="33" grpId="0" animBg="1"/>
      <p:bldP spid="35" grpId="0" animBg="1"/>
      <p:bldP spid="36" grpId="0" animBg="1"/>
      <p:bldP spid="40" grpId="0" animBg="1"/>
      <p:bldP spid="41" grpId="0" animBg="1"/>
      <p:bldP spid="46" grpId="0" animBg="1"/>
      <p:bldP spid="47" grpId="0" animBg="1"/>
      <p:bldP spid="48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6029" y="271762"/>
            <a:ext cx="4213971" cy="838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0066"/>
            </a:solidFill>
          </a:ln>
          <a:scene3d>
            <a:camera prst="orthographicFront"/>
            <a:lightRig rig="threePt" dir="t"/>
          </a:scene3d>
          <a:sp3d>
            <a:bevelT w="88900" h="2095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bn-BD" sz="5400" dirty="0">
              <a:ln>
                <a:solidFill>
                  <a:schemeClr val="tx1"/>
                </a:solidFill>
              </a:ln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10363200" y="296001"/>
            <a:ext cx="1124864" cy="952734"/>
            <a:chOff x="7222010" y="322589"/>
            <a:chExt cx="1124864" cy="12703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222010" y="1192620"/>
              <a:ext cx="1040670" cy="4002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351" dirty="0">
                  <a:ln w="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৫</a:t>
              </a:r>
              <a:r>
                <a:rPr lang="bn-BD" sz="1351" dirty="0" smtClean="0">
                  <a:ln w="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351" dirty="0">
                  <a:ln w="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sz="135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7" name="Picture 1" descr="F:\all\AMAR ALL PICTURE\AMAR All PICTURE\School\IMG_20170404_103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3073" y="1230257"/>
            <a:ext cx="5074459" cy="3776749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C09CA5C-0148-4C4C-8184-8BCE58D882BB}"/>
              </a:ext>
            </a:extLst>
          </p:cNvPr>
          <p:cNvSpPr/>
          <p:nvPr/>
        </p:nvSpPr>
        <p:spPr>
          <a:xfrm>
            <a:off x="119150" y="76200"/>
            <a:ext cx="1196340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868219" y="5861854"/>
            <a:ext cx="6696364" cy="609600"/>
          </a:xfrm>
          <a:prstGeom prst="frame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শহীদুল্লাহর</a:t>
            </a:r>
            <a:r>
              <a:rPr lang="bn-BD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পরিচয়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-Up Arrow 11"/>
          <p:cNvSpPr/>
          <p:nvPr/>
        </p:nvSpPr>
        <p:spPr>
          <a:xfrm rot="10800000">
            <a:off x="1762358" y="2826284"/>
            <a:ext cx="814649" cy="2992579"/>
          </a:xfrm>
          <a:prstGeom prst="leftUpArrow">
            <a:avLst/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6291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ll\AMAR ALL PICTURE\AMAR All PICTURE\School\IMG_20170826_110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228600"/>
            <a:ext cx="7010400" cy="268640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11954" y="-4181"/>
            <a:ext cx="12180047" cy="6853517"/>
          </a:xfrm>
          <a:prstGeom prst="frame">
            <a:avLst>
              <a:gd name="adj1" fmla="val 2886"/>
            </a:avLst>
          </a:prstGeom>
          <a:solidFill>
            <a:schemeClr val="tx1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09CA5C-0148-4C4C-8184-8BCE58D882BB}"/>
              </a:ext>
            </a:extLst>
          </p:cNvPr>
          <p:cNvSpPr/>
          <p:nvPr/>
        </p:nvSpPr>
        <p:spPr>
          <a:xfrm>
            <a:off x="152400" y="76200"/>
            <a:ext cx="11963400" cy="6629400"/>
          </a:xfrm>
          <a:prstGeom prst="rect">
            <a:avLst/>
          </a:prstGeom>
          <a:noFill/>
          <a:ln w="190500" cap="sq">
            <a:gradFill flip="none" rotWithShape="1">
              <a:gsLst>
                <a:gs pos="0">
                  <a:srgbClr val="00B050"/>
                </a:gs>
                <a:gs pos="33000">
                  <a:srgbClr val="7030A0"/>
                </a:gs>
                <a:gs pos="64000">
                  <a:srgbClr val="FF0000"/>
                </a:gs>
                <a:gs pos="94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490456">
            <a:off x="8850493" y="939021"/>
            <a:ext cx="2994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আবৃত্তি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940" y="2915000"/>
            <a:ext cx="116395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পল্লিগ্রামে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গায়ক,বাদক,নর্তক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থাকলেও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নেই।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দোয়েল,পাপিয়া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কলগান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কুলকুল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মর্মর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শ্যমল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শস্যের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ভঙ্গিময়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হিলাদুলা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দিচ্ছে।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পল্লির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ঘাটে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পল্লির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আলোবাতাসে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পল্লির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পরতে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পরতে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বাতাসের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 আমরা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ভুলে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বায়ু-সাগরে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আমরা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ডুবে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আছি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পাড়াগাঁয়ে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মনেই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হয়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শ্রদ্ধেয়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ডক্টর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দীনেশচন্দ্র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সেন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মৈমনসিংহ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গীতিকা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দেখিয়েছেন,সাহিত্যের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অমূল্য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খনি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পল্লিজননীর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কোণে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আছে।সুদুর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পশ্চিমের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সাহিত্যরসিক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রোমাঁ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রোলাঁ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মমমনসিংহের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বিবির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সৌন্দর্যে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মুগ্ধ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হয়েছেন</a:t>
            </a:r>
            <a:r>
              <a:rPr lang="en-US" sz="2800" b="1" dirty="0" smtClean="0">
                <a:ln>
                  <a:solidFill>
                    <a:srgbClr val="290B55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>
                <a:solidFill>
                  <a:srgbClr val="290B55"/>
                </a:solidFill>
              </a:ln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870</Words>
  <Application>Microsoft Office PowerPoint</Application>
  <PresentationFormat>Custom</PresentationFormat>
  <Paragraphs>98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RAJU NOMAN</cp:lastModifiedBy>
  <cp:revision>484</cp:revision>
  <dcterms:created xsi:type="dcterms:W3CDTF">2017-06-17T10:01:09Z</dcterms:created>
  <dcterms:modified xsi:type="dcterms:W3CDTF">2020-07-03T12:47:41Z</dcterms:modified>
</cp:coreProperties>
</file>