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59" r:id="rId5"/>
    <p:sldId id="258" r:id="rId6"/>
    <p:sldId id="261" r:id="rId7"/>
    <p:sldId id="268" r:id="rId8"/>
    <p:sldId id="279" r:id="rId9"/>
    <p:sldId id="275" r:id="rId10"/>
    <p:sldId id="276" r:id="rId11"/>
    <p:sldId id="277" r:id="rId12"/>
    <p:sldId id="278" r:id="rId13"/>
    <p:sldId id="280" r:id="rId14"/>
    <p:sldId id="281" r:id="rId15"/>
    <p:sldId id="269" r:id="rId16"/>
    <p:sldId id="271" r:id="rId17"/>
    <p:sldId id="272" r:id="rId18"/>
    <p:sldId id="282" r:id="rId19"/>
    <p:sldId id="283" r:id="rId20"/>
    <p:sldId id="284" r:id="rId21"/>
    <p:sldId id="264" r:id="rId22"/>
    <p:sldId id="285" r:id="rId23"/>
    <p:sldId id="265" r:id="rId24"/>
    <p:sldId id="266" r:id="rId2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56AF7-4869-4C0D-B168-793C4C38CE9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DD60-351E-4C72-A3EE-A00FC6B3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DD60-351E-4C72-A3EE-A00FC6B3D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1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C4DA-6AA4-44D6-8FC1-2F7161D9E81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FDC1-9EC9-4199-8DAF-F6003659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24200" y="381000"/>
            <a:ext cx="4648200" cy="4610100"/>
            <a:chOff x="3124200" y="381000"/>
            <a:chExt cx="4648200" cy="4610100"/>
          </a:xfrm>
        </p:grpSpPr>
        <p:sp>
          <p:nvSpPr>
            <p:cNvPr id="5" name="Donut 4"/>
            <p:cNvSpPr/>
            <p:nvPr/>
          </p:nvSpPr>
          <p:spPr>
            <a:xfrm>
              <a:off x="3124200" y="381000"/>
              <a:ext cx="4648200" cy="4610100"/>
            </a:xfrm>
            <a:prstGeom prst="donut">
              <a:avLst/>
            </a:prstGeom>
            <a:noFill/>
            <a:ln w="101600" cmpd="dbl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">
                <a:avLst/>
              </a:prstTxWarp>
            </a:bodyPr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latin typeface="Book Antiqua" pitchFamily="18" charset="0"/>
                </a:rPr>
                <a:t>Welcome to the world of HHR PPT Presentation.</a:t>
              </a:r>
              <a:endParaRPr lang="en-US" sz="54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45"/>
            <a:stretch/>
          </p:blipFill>
          <p:spPr>
            <a:xfrm>
              <a:off x="4181283" y="1412019"/>
              <a:ext cx="2534033" cy="25480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64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8915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Punish, Punishable, Punishment.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737175"/>
            <a:ext cx="10134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hard ----------- crime.</a:t>
            </a:r>
          </a:p>
          <a:p>
            <a:pPr marL="457200" indent="-457200">
              <a:buAutoNum type="alphaLcParenR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------------- for his bad behavior.</a:t>
            </a:r>
          </a:p>
          <a:p>
            <a:pPr marL="457200" indent="-457200">
              <a:buAutoNum type="alphaLcParenR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dead bird was hanged round his nick as -------------.</a:t>
            </a:r>
          </a:p>
          <a:p>
            <a:pPr marL="457200" indent="-457200">
              <a:buAutoNum type="alphaLcParenR"/>
            </a:pP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300" y="3581400"/>
            <a:ext cx="9601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Courage, encourage, discourage, courageous, courageously,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807803"/>
            <a:ext cx="99822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face the problem -----------------.</a:t>
            </a:r>
          </a:p>
          <a:p>
            <a:pPr marL="457200" indent="-457200">
              <a:buAutoNum type="arabicPeriod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----------------- childlabour.</a:t>
            </a:r>
          </a:p>
          <a:p>
            <a:pPr marL="457200" indent="-457200">
              <a:buAutoNum type="arabicPeriod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 --------------- them to face the problem.</a:t>
            </a:r>
          </a:p>
          <a:p>
            <a:pPr marL="457200" indent="-457200">
              <a:buAutoNum type="arabicPeriod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really very -------------.</a:t>
            </a:r>
          </a:p>
          <a:p>
            <a:pPr marL="457200" indent="-457200">
              <a:buAutoNum type="arabicPeriod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-------------- will help you to do the work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743200"/>
            <a:ext cx="1097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a)  punishable, b) punished, c)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Punishment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934200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Ans:  a) courageously, b) discourage, c) encourage, d) courageous, e) courage, 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11430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Create, Creative, Creator, Creation, Creativity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762000"/>
            <a:ext cx="114300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Allah has  ----------- the whole Universe.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facing now ------------- question.</a:t>
            </a:r>
          </a:p>
          <a:p>
            <a:pPr marL="457200" indent="-457200">
              <a:buAutoNum type="arabicPeriod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Allah is the only ---------------- of the Universe.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 is the basic things to know.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new -----------------.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292025"/>
            <a:ext cx="11430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Punctual, Punctuality, Punctuation,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07340"/>
            <a:ext cx="11277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 is a great virtue.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know about --------------.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always ----------------------.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1257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 created, b) creative, c) creator, d) Creativity, e) creation,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705600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Punctuality, b)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Punctuation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c)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Punctual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11811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Honest, honesty, dishonest, dishonesty,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990600"/>
            <a:ext cx="115824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Rahim is an ------------- man.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 is the best policy.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Nobody likes a --------------- man.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 is a curse.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191000"/>
            <a:ext cx="11811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Populate, popular, population, populous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81600"/>
            <a:ext cx="11811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is now very -------------.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----------- of this country is very large.</a:t>
            </a:r>
          </a:p>
          <a:p>
            <a:pPr marL="457200" indent="-457200">
              <a:buAutoNum type="arabicPeriod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 is a ----------- city.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1150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honest, b) honesty, c) dishonest, d) dishonesty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5800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Popular, b) population, c) populous,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8763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Honor, honorable, dishonor,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990600"/>
            <a:ext cx="92202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--------------- by every body.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Akondo is an ----------------- teacher.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-------------- a liar man.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76600"/>
            <a:ext cx="9906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Comfort, discomfort, Comfortable, Uncomfortable,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267200"/>
            <a:ext cx="92202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room is ----------------- for living.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feeling --------------- here.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room is -------------- for us.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feel ------------- to live here.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8839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Satisfy, Satisfactory, Satisfaction, Dissatisfaction.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731" y="1134805"/>
            <a:ext cx="10210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want to -------------- to all.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behavior is ------------- to us.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our mind ------------------ to do the work.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behavior makes us -----------------.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581400"/>
            <a:ext cx="929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Danger, Endanger, Dangerous, Dangerously,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724400"/>
            <a:ext cx="103632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be worried in -------------------.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killed the tiger -------------------.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staying in --------------------- situation.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---------------- us.</a:t>
            </a:r>
          </a:p>
        </p:txBody>
      </p:sp>
    </p:spTree>
    <p:extLst>
      <p:ext uri="{BB962C8B-B14F-4D97-AF65-F5344CB8AC3E}">
        <p14:creationId xmlns:p14="http://schemas.microsoft.com/office/powerpoint/2010/main" val="6429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15075"/>
            <a:ext cx="9601200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suffix or prefix with the word in bracket.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248400"/>
            <a:ext cx="11734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 was rewarded for her  ________   (human).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0" y="6248400"/>
            <a:ext cx="1828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90600"/>
            <a:ext cx="7086600" cy="50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8442" y="533400"/>
            <a:ext cx="11490758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suffix or prefix with the word in bracket.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858000"/>
            <a:ext cx="12268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parents always  __________(courage) us to put on these dress.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6979920"/>
            <a:ext cx="17526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2" y="1377316"/>
            <a:ext cx="5947848" cy="5434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371599"/>
            <a:ext cx="5434965" cy="5434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52400"/>
            <a:ext cx="9220200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suffix or prefix with the word in bracket.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629400"/>
            <a:ext cx="11430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beautiful __________(perform) he displayed!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640" y="6629401"/>
            <a:ext cx="234696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17944"/>
            <a:ext cx="6248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activities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076099"/>
            <a:ext cx="109728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books of famous(a) -------(write) are put on sale in the book fair. Most of the (b) -------------( visit) buy books of different © ----------- (publish). Almost no visitor returns from the fair without making any purchase. The (d) ----- (buy) like to buy at a fair price. Our book fair is always (e) ------------ (crowd). As (f) ---------(vary) books are (g) ------------- (play) in a fair, the (h) --------(buy) get a scope to choose books after a long search. This facility is 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------------ (available) in any place other than a book fair. A book fair is always (j) ------------ (come) to the students.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381352"/>
            <a:ext cx="5181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161544"/>
            <a:ext cx="11125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Writers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d)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publishers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e) 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crowded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f)  various  g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displayed 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buyers            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unavailable  j) welcome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276285"/>
            <a:ext cx="1211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Our(a) ---------(free) fighters are the (b) -----------------(war) who took part in our liberation in 1971. The©-------------  (dependence) of our motherland was (d) --------------(dear) to them than their lives. They joined the war (e) ------------ (willing). They had no (f) ------------ (might) weapons with them. But They had strong moral courage. Our freedom fighters from the civilians were (g) ------------- (main) the guerilla (h)-------------- (fight). Our guerilla freedom fighters  attacked the enemy from an(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------------- (known) place and then (j) ------------ (appeared).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83272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9600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Freedom  b)  warrior   c) independence  d) dearer  e) willingly  f) mighty  g)  mainly  h)  fighters 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unknown  j)  disappeared.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9202"/>
            <a:ext cx="3505200" cy="1211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4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09800"/>
            <a:ext cx="6705600" cy="449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0" y="2994660"/>
            <a:ext cx="3581400" cy="1417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sz="28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IX-X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15240"/>
            <a:ext cx="76200" cy="7772400"/>
          </a:xfrm>
          <a:prstGeom prst="line">
            <a:avLst/>
          </a:prstGeom>
          <a:ln w="2540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934200"/>
            <a:ext cx="13716000" cy="0"/>
          </a:xfrm>
          <a:prstGeom prst="line">
            <a:avLst/>
          </a:prstGeom>
          <a:ln w="2540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33400"/>
            <a:ext cx="13716000" cy="0"/>
          </a:xfrm>
          <a:prstGeom prst="line">
            <a:avLst/>
          </a:prstGeom>
          <a:ln w="2540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34400" y="0"/>
            <a:ext cx="76200" cy="7772400"/>
          </a:xfrm>
          <a:prstGeom prst="line">
            <a:avLst/>
          </a:prstGeom>
          <a:ln w="2540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73000" y="0"/>
            <a:ext cx="76200" cy="7772400"/>
          </a:xfrm>
          <a:prstGeom prst="line">
            <a:avLst/>
          </a:prstGeom>
          <a:ln w="2540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71600" y="2948970"/>
            <a:ext cx="6858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Md. Abu </a:t>
            </a:r>
            <a:r>
              <a:rPr lang="en-US" sz="2800" b="1" dirty="0" err="1">
                <a:latin typeface="Book Antiqua" pitchFamily="18" charset="0"/>
              </a:rPr>
              <a:t>Taher</a:t>
            </a:r>
            <a:endParaRPr lang="en-US" sz="2800" b="1" dirty="0">
              <a:latin typeface="Book Antiqua" pitchFamily="18" charset="0"/>
            </a:endParaRPr>
          </a:p>
          <a:p>
            <a:pPr algn="ctr"/>
            <a:r>
              <a:rPr lang="en-US" sz="2800" b="1" dirty="0">
                <a:latin typeface="Book Antiqua" pitchFamily="18" charset="0"/>
              </a:rPr>
              <a:t>Asst. Teacher</a:t>
            </a:r>
          </a:p>
          <a:p>
            <a:pPr algn="ctr"/>
            <a:r>
              <a:rPr lang="en-US" sz="2800" b="1" dirty="0" err="1">
                <a:latin typeface="Book Antiqua" pitchFamily="18" charset="0"/>
              </a:rPr>
              <a:t>Uttor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Jaorani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Hachenia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Alom</a:t>
            </a:r>
            <a:r>
              <a:rPr lang="en-US" sz="2800" b="1" dirty="0">
                <a:latin typeface="Book Antiqua" pitchFamily="18" charset="0"/>
              </a:rPr>
              <a:t> madrasa</a:t>
            </a:r>
          </a:p>
          <a:p>
            <a:pPr algn="ctr"/>
            <a:r>
              <a:rPr lang="en-US" sz="2800" b="1" dirty="0" err="1">
                <a:latin typeface="Book Antiqua" pitchFamily="18" charset="0"/>
              </a:rPr>
              <a:t>Bhelaguri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err="1">
                <a:latin typeface="Book Antiqua" pitchFamily="18" charset="0"/>
              </a:rPr>
              <a:t>Hatibandha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err="1">
                <a:latin typeface="Book Antiqua" pitchFamily="18" charset="0"/>
              </a:rPr>
              <a:t>Lalmonirhat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1196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(a)  ---------------- (child) memories are full of (b) ------------- (beauty) and sad incedents. For example,  I can © ------------- ( easy) remember the (d)    ---------------- (memory) incidents of my school life. Our teachers told us to read (e)--------------( attentive). We always tried to follow their (f) -------------- (instruct). Now at our mature age, we realize how (g) ------------- (effect) their advice was. Therefore, we are (h) ------------- (high)  grateful to them. This was the role of our teachers in building our character and 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--------------- (moral) which is not (j) -----------(deny). 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700622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867400"/>
            <a:ext cx="1173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Childhood b) beautiful c) easily  d) memorial  e)  attentively f) instruction g) effective h) highly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morality j) deniable.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69096"/>
            <a:ext cx="12801600" cy="3447972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just">
              <a:tabLst>
                <a:tab pos="466842" algn="l"/>
              </a:tabLs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adding suffixes, prefixes or the both with the root 	words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parenthesis.                                                   </a:t>
            </a:r>
          </a:p>
          <a:p>
            <a:pPr algn="just">
              <a:tabLst>
                <a:tab pos="466842" algn="l"/>
              </a:tabLs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past people did not have developed (a) _______ (communicate) 	facilities. They used to make (b) _______ (move) to short distant places 	on foot. Nowadays, they go by rickshaw,"   taxi or by other kinds of 	(c)_______ (motor) vehicles. As a result, they do not undergo physical 	(d) _______   (exert) -— which is good for health. The ultimate result is 	that many a man is now getting diabetics. The (e) _______(suggest) is 	that we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habit of walking. Walking (f) _______ (able)  	us to (g) _______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joy) the beauty of nature. It also helps us have 	physical (h) _______ (fit).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But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people are (i) _______ (different) to 	walking. They give (j) _______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prefer) to vehicles.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915" y="6018687"/>
            <a:ext cx="12115800" cy="98575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communica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(b) move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(c) motorize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(d) exer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(e) sugges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(f) 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ables; (g) 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joy; (h) fit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(i) 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different; (j) prefer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915" y="5463439"/>
            <a:ext cx="12115800" cy="61642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533400"/>
            <a:ext cx="6705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A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(a) ------------- (behave) forms an important part of our education. Our (b) -------------  (learn) remains © -------------- (complete) if we do not learn good behavior.  In (d) ------------ (deal) with others, we must show respect ( e) ------------ (proper). We should have a sense of (f) ---------------- (polite) in our conduct with others. The (g) --------------- (signify) of good conduct in life is (h) --------------(real) great. People are (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------------- (delight) to help a man with good conduct. (j) ---------(Actual) a man of manners is a gentleman in true sense of the term.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620481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486400"/>
            <a:ext cx="1173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Behavior  b)  learner  c) incomplete  e) properly f)  politeness g) significance h) really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delighted j) Actually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408944"/>
            <a:ext cx="1226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___ (danger) effects on man. By smoking a man, incurs both physical and (b) ___ (economy) loss. The butt end of a cigarette often causes a (c) ___ (devastate) fire. Smoking is a kind of (d) ___ (addict). Those who become (e) ___ (addict) to drug first begin smoking which is the initial step to addiction. We should (f)____(smoking) (g) ___ (aware) among our people. It is (h) ___ (possible) ___ to stop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giving (i) ___ (punish). (j) ___ (out) effort from everybody is essential to minimize smoking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2608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A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3014" y="1638772"/>
            <a:ext cx="12268200" cy="2415336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the suffix and prefix of the word of the following </a:t>
            </a:r>
            <a:r>
              <a:rPr lang="en-A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passage after adding suffix and prefix. </a:t>
            </a:r>
            <a:endParaRPr lang="en-A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667000" y="1371600"/>
            <a:ext cx="7772400" cy="4267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all for today.</a:t>
            </a:r>
          </a:p>
          <a:p>
            <a:pPr algn="ctr"/>
            <a:r>
              <a:rPr lang="en-A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Allah Hafez.</a:t>
            </a:r>
            <a:endParaRPr lang="en-A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5165"/>
            <a:ext cx="2667000" cy="5001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79814"/>
            <a:ext cx="2286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779814"/>
            <a:ext cx="21336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followed by the pictures?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83635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Sitting before/front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050" y="583635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Sitting after/back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71700" y="3581400"/>
            <a:ext cx="8686800" cy="2971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066800"/>
            <a:ext cx="7130142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is--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667000" y="990600"/>
            <a:ext cx="7696200" cy="2514600"/>
          </a:xfrm>
          <a:prstGeom prst="downArrowCallout">
            <a:avLst>
              <a:gd name="adj1" fmla="val 40584"/>
              <a:gd name="adj2" fmla="val 45779"/>
              <a:gd name="adj3" fmla="val 25000"/>
              <a:gd name="adj4" fmla="val 539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471" y="4379267"/>
            <a:ext cx="5638800" cy="1071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Suffix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prefix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685800"/>
            <a:ext cx="11430000" cy="2514600"/>
          </a:xfrm>
          <a:prstGeom prst="ribbon">
            <a:avLst>
              <a:gd name="adj1" fmla="val 27057"/>
              <a:gd name="adj2" fmla="val 70469"/>
            </a:avLst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3657600"/>
            <a:ext cx="11430000" cy="3200400"/>
          </a:xfrm>
          <a:prstGeom prst="roundRect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After completing this lesson, we will be able to-</a:t>
            </a:r>
          </a:p>
          <a:p>
            <a:pPr marL="1093787" indent="-571500">
              <a:buFont typeface="Wingdings" pitchFamily="2" charset="2"/>
              <a:buChar char="Ø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identify the definition of suffix and prefix</a:t>
            </a:r>
          </a:p>
          <a:p>
            <a:pPr marL="1093787" indent="-571500">
              <a:buFont typeface="Wingdings" pitchFamily="2" charset="2"/>
              <a:buChar char="Ø"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 suffix and prefix</a:t>
            </a:r>
          </a:p>
          <a:p>
            <a:pPr marL="1093787" indent="-571500">
              <a:buFont typeface="Wingdings" pitchFamily="2" charset="2"/>
              <a:buChar char="Ø"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suffix and prefix in the sentence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400" y="1676400"/>
            <a:ext cx="6172200" cy="129540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9072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endParaRPr lang="en-A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235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en-A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29028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</a:t>
            </a:r>
            <a:endParaRPr lang="en-A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0" y="291913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ity</a:t>
            </a:r>
            <a:endParaRPr lang="en-A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209800" y="3429000"/>
            <a:ext cx="2247900" cy="838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before</a:t>
            </a:r>
            <a:endParaRPr lang="en-A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209800" y="2369403"/>
            <a:ext cx="2247900" cy="59941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refix</a:t>
            </a:r>
            <a:endParaRPr lang="en-A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8305800" y="3429000"/>
            <a:ext cx="1981200" cy="838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after</a:t>
            </a:r>
            <a:endParaRPr lang="en-A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8305800" y="2369403"/>
            <a:ext cx="1981200" cy="59941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uffix</a:t>
            </a:r>
            <a:endParaRPr lang="en-A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8300" y="2902803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A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00600"/>
            <a:ext cx="4343400" cy="2438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or letters added </a:t>
            </a:r>
          </a:p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any word and </a:t>
            </a:r>
          </a:p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its meaning</a:t>
            </a:r>
          </a:p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 prefix.</a:t>
            </a:r>
            <a:endParaRPr lang="en-A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9950" y="4800600"/>
            <a:ext cx="4419600" cy="2209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or letters added</a:t>
            </a:r>
          </a:p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 any word and </a:t>
            </a:r>
          </a:p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its form </a:t>
            </a:r>
          </a:p>
          <a:p>
            <a:pPr algn="just"/>
            <a:r>
              <a:rPr lang="en-A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 suffix.</a:t>
            </a:r>
            <a:endParaRPr lang="en-A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0157" y="609600"/>
            <a:ext cx="7467600" cy="11430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carefully</a:t>
            </a:r>
            <a:endParaRPr lang="en-A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572000"/>
            <a:ext cx="47244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7550" y="4572000"/>
            <a:ext cx="47244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7516E-6 L 0.11667 -0.002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4575E-6 L -0.1 -0.002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54760"/>
            <a:ext cx="8153400" cy="543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9601200" cy="7213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suffix or prefix with the word in bracket.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1280" y="6248400"/>
            <a:ext cx="832104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has no _________ (able) to buy a car.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248400"/>
            <a:ext cx="1447800" cy="57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066800"/>
            <a:ext cx="876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A dead tiger is -------- (able) to kill the boy.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209800"/>
            <a:ext cx="10210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Fertilize, fertility, fertilizer, fertilization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352800"/>
            <a:ext cx="1112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dirty="0" smtClean="0"/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to--------------- the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will increase the -------------- of our land.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types of ---------------- in our country.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 is a very important things.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0958"/>
            <a:ext cx="3505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966" y="687289"/>
            <a:ext cx="121218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Beauty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beautiful, beautify, beautifully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142" y="1361064"/>
            <a:ext cx="977565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---------------- the room ---------------.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 a ----------------- scenery.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decorate the school ----------------.</a:t>
            </a:r>
          </a:p>
          <a:p>
            <a:pPr marL="457200" indent="-457200">
              <a:buAutoNum type="alphaLcParenR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------------   of the girl attracts me.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11887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Employ = Employment, employee, employer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142" y="5233932"/>
            <a:ext cx="977565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----------------.</a:t>
            </a:r>
          </a:p>
          <a:p>
            <a:pPr marL="457200" indent="-457200">
              <a:buAutoNum type="arabicPeriod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--------------- as a teacher in this madrasa.</a:t>
            </a:r>
          </a:p>
          <a:p>
            <a:pPr marL="457200" indent="-457200">
              <a:buAutoNum type="arabicPeriod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an ------------------ .</a:t>
            </a:r>
          </a:p>
          <a:p>
            <a:pPr marL="457200" indent="-457200">
              <a:buAutoNum type="arabicPeriod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an -------------------- of this office.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a)   beautify, beautifully, b) beautiful, c) beautifully, d) beauty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7214839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 a)   employment, b) employed, c) employer, d)  employee,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1757</Words>
  <Application>Microsoft Office PowerPoint</Application>
  <PresentationFormat>Custom</PresentationFormat>
  <Paragraphs>149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93</cp:revision>
  <dcterms:created xsi:type="dcterms:W3CDTF">2015-09-14T03:57:17Z</dcterms:created>
  <dcterms:modified xsi:type="dcterms:W3CDTF">2020-07-30T08:30:08Z</dcterms:modified>
</cp:coreProperties>
</file>