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2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6" r:id="rId9"/>
    <p:sldId id="267" r:id="rId10"/>
    <p:sldId id="268" r:id="rId11"/>
    <p:sldId id="263" r:id="rId12"/>
    <p:sldId id="264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660"/>
  </p:normalViewPr>
  <p:slideViewPr>
    <p:cSldViewPr snapToGrid="0">
      <p:cViewPr>
        <p:scale>
          <a:sx n="70" d="100"/>
          <a:sy n="70" d="100"/>
        </p:scale>
        <p:origin x="738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7/30/2020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971110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88589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2259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36183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7/30/2020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83370553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957074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7/30/2020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139910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7/30/2020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3641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7/30/2020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15045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B61BEF0D-F0BB-DE4B-95CE-6DB70DBA9567}" type="datetimeFigureOut">
              <a:rPr lang="en-US" smtClean="0"/>
              <a:pPr/>
              <a:t>7/30/2020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89346359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B61BEF0D-F0BB-DE4B-95CE-6DB70DBA9567}" type="datetimeFigureOut">
              <a:rPr lang="en-US" smtClean="0"/>
              <a:pPr/>
              <a:t>7/30/2020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19301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7/30/2020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4365822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24" r:id="rId2"/>
    <p:sldLayoutId id="2147483725" r:id="rId3"/>
    <p:sldLayoutId id="2147483726" r:id="rId4"/>
    <p:sldLayoutId id="2147483727" r:id="rId5"/>
    <p:sldLayoutId id="2147483728" r:id="rId6"/>
    <p:sldLayoutId id="2147483729" r:id="rId7"/>
    <p:sldLayoutId id="2147483730" r:id="rId8"/>
    <p:sldLayoutId id="2147483731" r:id="rId9"/>
    <p:sldLayoutId id="2147483732" r:id="rId10"/>
    <p:sldLayoutId id="214748373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B8D24B-A5D4-42A0-A5BB-8B3956AF1B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64644" y="1366816"/>
            <a:ext cx="9767181" cy="3046158"/>
          </a:xfrm>
        </p:spPr>
        <p:txBody>
          <a:bodyPr/>
          <a:lstStyle/>
          <a:p>
            <a:r>
              <a:rPr lang="en-US" sz="4800" dirty="0" err="1">
                <a:solidFill>
                  <a:srgbClr val="0070C0"/>
                </a:solidFill>
                <a:latin typeface="Berlin Sans FB Demi" panose="020E0802020502020306" pitchFamily="34" charset="0"/>
              </a:rPr>
              <a:t>wellcome</a:t>
            </a:r>
            <a:endParaRPr lang="en-US" sz="4800" dirty="0">
              <a:solidFill>
                <a:srgbClr val="0070C0"/>
              </a:solidFill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3614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>
            <a:extLst>
              <a:ext uri="{FF2B5EF4-FFF2-40B4-BE49-F238E27FC236}">
                <a16:creationId xmlns:a16="http://schemas.microsoft.com/office/drawing/2014/main" id="{AB63B16E-0B27-48E8-9685-3493535FABD7}"/>
              </a:ext>
            </a:extLst>
          </p:cNvPr>
          <p:cNvSpPr/>
          <p:nvPr/>
        </p:nvSpPr>
        <p:spPr>
          <a:xfrm>
            <a:off x="2520287" y="262720"/>
            <a:ext cx="6796585" cy="92804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ounded Rectangle 2">
            <a:extLst>
              <a:ext uri="{FF2B5EF4-FFF2-40B4-BE49-F238E27FC236}">
                <a16:creationId xmlns:a16="http://schemas.microsoft.com/office/drawing/2014/main" id="{8E9E0DF5-6888-4C01-99E7-4C9A0FEB97D4}"/>
              </a:ext>
            </a:extLst>
          </p:cNvPr>
          <p:cNvSpPr/>
          <p:nvPr/>
        </p:nvSpPr>
        <p:spPr>
          <a:xfrm>
            <a:off x="2520287" y="1395484"/>
            <a:ext cx="7014949" cy="57320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বিরল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মৃত্তিকা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মৌল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? </a:t>
            </a:r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42A63090-4221-4BD6-9639-44BD6FEDAD81}"/>
              </a:ext>
            </a:extLst>
          </p:cNvPr>
          <p:cNvSpPr/>
          <p:nvPr/>
        </p:nvSpPr>
        <p:spPr>
          <a:xfrm>
            <a:off x="384412" y="2159759"/>
            <a:ext cx="11286698" cy="15967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৬ষ্ঠ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পর্যায়ে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ল্যান্থানামের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পরবর্তী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১৪টি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মৌলকে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ল্যান্থানাইড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মৌল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বলা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প্রকৃতিতে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মাটির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নিচে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খুব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অল্প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পরিমানে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পাওয়া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যায়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এদের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বিরল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মৃত্তিকা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মৌল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বলা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সব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বিরল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মৃত্তিকা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মৌলগুলো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উজ্জ্বল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সাদা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রুপালি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তড়ি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ৎ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ধনাত্মক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অত্যন্ত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সক্রিয়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ধাতু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।  </a:t>
            </a:r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AEB6B255-4F0D-417E-9E69-C2C90A59F60A}"/>
              </a:ext>
            </a:extLst>
          </p:cNvPr>
          <p:cNvSpPr/>
          <p:nvPr/>
        </p:nvSpPr>
        <p:spPr>
          <a:xfrm>
            <a:off x="2520287" y="3947616"/>
            <a:ext cx="7356143" cy="61414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আদর্শ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মৌল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? </a:t>
            </a:r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C39CAE08-5AC4-4C8B-8B1F-0EC23B94C2A4}"/>
              </a:ext>
            </a:extLst>
          </p:cNvPr>
          <p:cNvSpPr/>
          <p:nvPr/>
        </p:nvSpPr>
        <p:spPr>
          <a:xfrm>
            <a:off x="384412" y="4752833"/>
            <a:ext cx="11423176" cy="184244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দ্বিতীয়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তৃতীয়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পর্যায়ের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মৌলগুলোকে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আদর্শ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মৌল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বলা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এছাড়া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চতুর্থ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পর্যায়ের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K(19),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(20)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(31)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Kr(36)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পর্যন্ত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৮টি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মৌল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পঞ্চম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পর্যায়ে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Rb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(37),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Sr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(38)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In(49)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Xe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(54)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পর্যন্ত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৮টি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মৌল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সপ্তম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পর্যায়ে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Fr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(87) 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ও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Ra(88)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মৌল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দুটিও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আদর্শ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মৌল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।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2681478"/>
      </p:ext>
    </p:extLst>
  </p:cSld>
  <p:clrMapOvr>
    <a:masterClrMapping/>
  </p:clrMapOvr>
  <p:transition spd="slow">
    <p:randomBar dir="vert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rrow: Pentagon 1">
            <a:extLst>
              <a:ext uri="{FF2B5EF4-FFF2-40B4-BE49-F238E27FC236}">
                <a16:creationId xmlns:a16="http://schemas.microsoft.com/office/drawing/2014/main" id="{A1C4EAA7-E26B-42E3-8093-B252EA5E5BB1}"/>
              </a:ext>
            </a:extLst>
          </p:cNvPr>
          <p:cNvSpPr/>
          <p:nvPr/>
        </p:nvSpPr>
        <p:spPr>
          <a:xfrm>
            <a:off x="0" y="0"/>
            <a:ext cx="11423176" cy="6858000"/>
          </a:xfrm>
          <a:prstGeom prst="homePlate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FA0D6C0-803F-4E41-BC8A-8A6183872EBA}"/>
              </a:ext>
            </a:extLst>
          </p:cNvPr>
          <p:cNvSpPr/>
          <p:nvPr/>
        </p:nvSpPr>
        <p:spPr>
          <a:xfrm>
            <a:off x="0" y="586854"/>
            <a:ext cx="365677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n-BD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বাড়ির কাজঃ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708D132-F2F1-4F23-B67D-CABD38D6CA9E}"/>
              </a:ext>
            </a:extLst>
          </p:cNvPr>
          <p:cNvSpPr/>
          <p:nvPr/>
        </p:nvSpPr>
        <p:spPr>
          <a:xfrm>
            <a:off x="300251" y="1692169"/>
            <a:ext cx="8584441" cy="578619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400" dirty="0"/>
              <a:t>S/P/d </a:t>
            </a:r>
            <a:r>
              <a:rPr lang="bn-BD" sz="2400" dirty="0"/>
              <a:t>ব্লক মৌল কাকে বলে ?</a:t>
            </a:r>
            <a:br>
              <a:rPr lang="bn-BD" sz="4800" dirty="0"/>
            </a:br>
            <a:br>
              <a:rPr lang="bn-BD" sz="4800" dirty="0"/>
            </a:br>
            <a:r>
              <a:rPr lang="bn-BD" sz="2400" dirty="0"/>
              <a:t>ক্ষার ধাতু কাকে বলে ?</a:t>
            </a:r>
            <a:br>
              <a:rPr lang="bn-BD" sz="4800" dirty="0"/>
            </a:br>
            <a:br>
              <a:rPr lang="bn-BD" sz="4800" dirty="0"/>
            </a:br>
            <a:r>
              <a:rPr lang="bn-BD" sz="2400" dirty="0"/>
              <a:t>মৃৎক্ষার ধাতু কাকে বলে ?</a:t>
            </a:r>
            <a:br>
              <a:rPr lang="bn-BD" sz="4800" dirty="0"/>
            </a:br>
            <a:br>
              <a:rPr lang="bn-BD" sz="4800" dirty="0"/>
            </a:br>
            <a:r>
              <a:rPr lang="bn-BD" sz="2400" dirty="0"/>
              <a:t>হ্যালোজেন কাকে বলে ?</a:t>
            </a:r>
            <a:br>
              <a:rPr lang="bn-BD" sz="4800" dirty="0"/>
            </a:br>
            <a:br>
              <a:rPr lang="bn-BD" sz="4800" dirty="0"/>
            </a:br>
            <a:r>
              <a:rPr lang="bn-BD" sz="2400" dirty="0"/>
              <a:t>অবস্থান্তর মৌল কাকে বলে ?</a:t>
            </a:r>
            <a:br>
              <a:rPr lang="bn-BD" sz="4800" dirty="0"/>
            </a:br>
            <a:endParaRPr lang="en-US" sz="4800" b="0" cap="none" spc="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5480906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E982A0A-6756-47DD-BC8C-9A7CDFF284B4}"/>
              </a:ext>
            </a:extLst>
          </p:cNvPr>
          <p:cNvSpPr/>
          <p:nvPr/>
        </p:nvSpPr>
        <p:spPr>
          <a:xfrm>
            <a:off x="3722838" y="2767280"/>
            <a:ext cx="5046574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1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T</a:t>
            </a:r>
            <a:r>
              <a:rPr lang="bn-BD" sz="8000" b="1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hank you </a:t>
            </a:r>
            <a:endParaRPr lang="en-US" sz="8000" b="1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22764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05528391-7C63-46EE-AC6E-AED652BF77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69105" y="2625225"/>
            <a:ext cx="2242732" cy="280816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508CE7AE-1638-4FB8-8C2D-28D7F1B61706}"/>
              </a:ext>
            </a:extLst>
          </p:cNvPr>
          <p:cNvSpPr/>
          <p:nvPr/>
        </p:nvSpPr>
        <p:spPr>
          <a:xfrm>
            <a:off x="8335616" y="251792"/>
            <a:ext cx="4129323" cy="196132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69E2870-CA54-4082-8D69-2141A32FAF8E}"/>
              </a:ext>
            </a:extLst>
          </p:cNvPr>
          <p:cNvSpPr/>
          <p:nvPr/>
        </p:nvSpPr>
        <p:spPr>
          <a:xfrm>
            <a:off x="8444560" y="389931"/>
            <a:ext cx="4129323" cy="163121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2000" dirty="0" err="1"/>
              <a:t>আজকের</a:t>
            </a:r>
            <a:r>
              <a:rPr lang="en-US" sz="2000" dirty="0"/>
              <a:t> </a:t>
            </a:r>
            <a:r>
              <a:rPr lang="en-US" sz="2000" dirty="0" err="1"/>
              <a:t>বিষয়</a:t>
            </a:r>
            <a:r>
              <a:rPr lang="en-US" sz="2000" dirty="0"/>
              <a:t>: </a:t>
            </a:r>
            <a:r>
              <a:rPr lang="en-US" sz="2000" dirty="0" err="1"/>
              <a:t>রসায়ন</a:t>
            </a:r>
            <a:r>
              <a:rPr lang="en-US" sz="2000" dirty="0"/>
              <a:t> </a:t>
            </a:r>
            <a:r>
              <a:rPr lang="en-US" sz="2000" dirty="0" err="1"/>
              <a:t>প্রথম</a:t>
            </a:r>
            <a:r>
              <a:rPr lang="en-US" sz="2000" dirty="0"/>
              <a:t> </a:t>
            </a:r>
            <a:r>
              <a:rPr lang="en-US" sz="2000" dirty="0" err="1"/>
              <a:t>পত্র</a:t>
            </a:r>
            <a:endParaRPr lang="en-US" sz="2000" dirty="0"/>
          </a:p>
          <a:p>
            <a:r>
              <a:rPr lang="en-US" sz="2000" dirty="0" err="1"/>
              <a:t>শ্রেণি</a:t>
            </a:r>
            <a:r>
              <a:rPr lang="en-US" sz="2000" dirty="0"/>
              <a:t>:   </a:t>
            </a:r>
            <a:r>
              <a:rPr lang="en-US" sz="2000" dirty="0" err="1"/>
              <a:t>একাদশ</a:t>
            </a:r>
            <a:r>
              <a:rPr lang="en-US" sz="2000" dirty="0"/>
              <a:t> </a:t>
            </a:r>
          </a:p>
          <a:p>
            <a:r>
              <a:rPr lang="en-US" sz="2000" dirty="0" err="1"/>
              <a:t>অধ্যায়</a:t>
            </a:r>
            <a:r>
              <a:rPr lang="en-US" sz="2000" dirty="0"/>
              <a:t>: </a:t>
            </a:r>
            <a:r>
              <a:rPr lang="en-US" sz="2000" dirty="0" err="1"/>
              <a:t>দ্বিতীয়</a:t>
            </a:r>
            <a:endParaRPr lang="en-US" sz="2000" dirty="0"/>
          </a:p>
          <a:p>
            <a:r>
              <a:rPr lang="en-US" sz="2000" dirty="0" err="1"/>
              <a:t>পাঠঃ</a:t>
            </a:r>
            <a:r>
              <a:rPr lang="en-US" sz="2000" dirty="0"/>
              <a:t> ১৪</a:t>
            </a:r>
          </a:p>
          <a:p>
            <a:r>
              <a:rPr lang="en-US" sz="2000" dirty="0" err="1"/>
              <a:t>সময়ঃ</a:t>
            </a:r>
            <a:r>
              <a:rPr lang="en-US" sz="2000" dirty="0"/>
              <a:t> ৪০মিনিট</a:t>
            </a:r>
            <a:endParaRPr lang="en-US" sz="6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7B6F5B4-CFF3-409B-8FBF-6F6BF7312CDF}"/>
              </a:ext>
            </a:extLst>
          </p:cNvPr>
          <p:cNvSpPr/>
          <p:nvPr/>
        </p:nvSpPr>
        <p:spPr>
          <a:xfrm>
            <a:off x="3747440" y="2625225"/>
            <a:ext cx="5360057" cy="357020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sz="2800" dirty="0" err="1">
                <a:solidFill>
                  <a:srgbClr val="00B050"/>
                </a:solidFill>
              </a:rPr>
              <a:t>শিক্ষক</a:t>
            </a:r>
            <a:r>
              <a:rPr lang="en-US" sz="2800" dirty="0">
                <a:solidFill>
                  <a:srgbClr val="00B050"/>
                </a:solidFill>
              </a:rPr>
              <a:t> </a:t>
            </a:r>
            <a:r>
              <a:rPr lang="en-US" sz="2800" dirty="0" err="1">
                <a:solidFill>
                  <a:srgbClr val="00B050"/>
                </a:solidFill>
              </a:rPr>
              <a:t>পরিচি</a:t>
            </a:r>
            <a:r>
              <a:rPr lang="bn-BD" sz="3200" dirty="0">
                <a:solidFill>
                  <a:srgbClr val="00B050"/>
                </a:solidFill>
              </a:rPr>
              <a:t>তি</a:t>
            </a:r>
            <a:endParaRPr lang="en-US" sz="3200" dirty="0">
              <a:solidFill>
                <a:srgbClr val="00B050"/>
              </a:solidFill>
            </a:endParaRPr>
          </a:p>
          <a:p>
            <a:r>
              <a:rPr lang="en-US" sz="2800" dirty="0" err="1">
                <a:solidFill>
                  <a:srgbClr val="00B050"/>
                </a:solidFill>
              </a:rPr>
              <a:t>মোঃ</a:t>
            </a:r>
            <a:r>
              <a:rPr lang="en-US" sz="2800" dirty="0">
                <a:solidFill>
                  <a:srgbClr val="00B050"/>
                </a:solidFill>
              </a:rPr>
              <a:t> </a:t>
            </a:r>
            <a:r>
              <a:rPr lang="en-US" sz="2800" dirty="0" err="1">
                <a:solidFill>
                  <a:srgbClr val="00B050"/>
                </a:solidFill>
              </a:rPr>
              <a:t>সেলিম</a:t>
            </a:r>
            <a:r>
              <a:rPr lang="en-US" sz="2800" dirty="0">
                <a:solidFill>
                  <a:srgbClr val="00B050"/>
                </a:solidFill>
              </a:rPr>
              <a:t> </a:t>
            </a:r>
            <a:r>
              <a:rPr lang="en-US" sz="2800" dirty="0" err="1">
                <a:solidFill>
                  <a:srgbClr val="00B050"/>
                </a:solidFill>
              </a:rPr>
              <a:t>জাহাঙ্গীর</a:t>
            </a:r>
            <a:endParaRPr lang="en-US" sz="2800" dirty="0">
              <a:solidFill>
                <a:srgbClr val="00B050"/>
              </a:solidFill>
            </a:endParaRPr>
          </a:p>
          <a:p>
            <a:r>
              <a:rPr lang="en-US" sz="2800" dirty="0" err="1">
                <a:solidFill>
                  <a:srgbClr val="00B050"/>
                </a:solidFill>
              </a:rPr>
              <a:t>রসায়ন</a:t>
            </a:r>
            <a:r>
              <a:rPr lang="en-US" sz="2800" dirty="0">
                <a:solidFill>
                  <a:srgbClr val="00B050"/>
                </a:solidFill>
              </a:rPr>
              <a:t> </a:t>
            </a:r>
            <a:r>
              <a:rPr lang="en-US" sz="2800" dirty="0" err="1">
                <a:solidFill>
                  <a:srgbClr val="00B050"/>
                </a:solidFill>
              </a:rPr>
              <a:t>প্রভাষক</a:t>
            </a:r>
            <a:endParaRPr lang="en-US" sz="2800" dirty="0">
              <a:solidFill>
                <a:srgbClr val="00B050"/>
              </a:solidFill>
            </a:endParaRPr>
          </a:p>
          <a:p>
            <a:r>
              <a:rPr lang="en-US" sz="2800" dirty="0" err="1">
                <a:solidFill>
                  <a:srgbClr val="00B050"/>
                </a:solidFill>
              </a:rPr>
              <a:t>ডিমলা</a:t>
            </a:r>
            <a:r>
              <a:rPr lang="en-US" sz="2800" dirty="0">
                <a:solidFill>
                  <a:srgbClr val="00B050"/>
                </a:solidFill>
              </a:rPr>
              <a:t> </a:t>
            </a:r>
            <a:r>
              <a:rPr lang="en-US" sz="2800" dirty="0" err="1">
                <a:solidFill>
                  <a:srgbClr val="00B050"/>
                </a:solidFill>
              </a:rPr>
              <a:t>ইসলামিয়া</a:t>
            </a:r>
            <a:r>
              <a:rPr lang="en-US" sz="2800" dirty="0">
                <a:solidFill>
                  <a:srgbClr val="00B050"/>
                </a:solidFill>
              </a:rPr>
              <a:t> </a:t>
            </a:r>
            <a:r>
              <a:rPr lang="en-US" sz="2800" dirty="0" err="1">
                <a:solidFill>
                  <a:srgbClr val="00B050"/>
                </a:solidFill>
              </a:rPr>
              <a:t>ডিগ্রী</a:t>
            </a:r>
            <a:r>
              <a:rPr lang="en-US" sz="2800" dirty="0">
                <a:solidFill>
                  <a:srgbClr val="00B050"/>
                </a:solidFill>
              </a:rPr>
              <a:t> </a:t>
            </a:r>
            <a:r>
              <a:rPr lang="en-US" sz="2800" dirty="0" err="1">
                <a:solidFill>
                  <a:srgbClr val="00B050"/>
                </a:solidFill>
              </a:rPr>
              <a:t>কলেজ</a:t>
            </a:r>
            <a:endParaRPr lang="en-US" sz="2800" dirty="0">
              <a:solidFill>
                <a:srgbClr val="00B050"/>
              </a:solidFill>
            </a:endParaRPr>
          </a:p>
          <a:p>
            <a:r>
              <a:rPr lang="en-US" sz="2800" dirty="0" err="1">
                <a:solidFill>
                  <a:srgbClr val="00B050"/>
                </a:solidFill>
              </a:rPr>
              <a:t>ডিমলা</a:t>
            </a:r>
            <a:r>
              <a:rPr lang="en-US" sz="2800" dirty="0">
                <a:solidFill>
                  <a:srgbClr val="00B050"/>
                </a:solidFill>
              </a:rPr>
              <a:t> </a:t>
            </a:r>
            <a:r>
              <a:rPr lang="en-US" sz="2800" dirty="0" err="1">
                <a:solidFill>
                  <a:srgbClr val="00B050"/>
                </a:solidFill>
              </a:rPr>
              <a:t>নীলফামারী</a:t>
            </a:r>
            <a:endParaRPr lang="en-US" sz="2800" dirty="0">
              <a:solidFill>
                <a:srgbClr val="00B050"/>
              </a:solidFill>
            </a:endParaRPr>
          </a:p>
          <a:p>
            <a:r>
              <a:rPr lang="en-US" sz="2800" dirty="0" err="1">
                <a:solidFill>
                  <a:srgbClr val="00B050"/>
                </a:solidFill>
              </a:rPr>
              <a:t>ইমেইল</a:t>
            </a:r>
            <a:r>
              <a:rPr lang="en-US" sz="2800" dirty="0">
                <a:solidFill>
                  <a:srgbClr val="00B050"/>
                </a:solidFill>
              </a:rPr>
              <a:t>: salimzahangir11@amil.com</a:t>
            </a:r>
          </a:p>
          <a:p>
            <a:pPr algn="ctr"/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058917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20616F8-22A8-4DF6-A222-06E12D433DB7}"/>
              </a:ext>
            </a:extLst>
          </p:cNvPr>
          <p:cNvSpPr/>
          <p:nvPr/>
        </p:nvSpPr>
        <p:spPr>
          <a:xfrm>
            <a:off x="0" y="0"/>
            <a:ext cx="12457043" cy="7752522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14DC434-CB92-4C40-83C7-84608A0C45F7}"/>
              </a:ext>
            </a:extLst>
          </p:cNvPr>
          <p:cNvSpPr/>
          <p:nvPr/>
        </p:nvSpPr>
        <p:spPr>
          <a:xfrm>
            <a:off x="357150" y="278198"/>
            <a:ext cx="11648661" cy="6327913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139BFC1-0354-42B2-A34D-D448F6258DDD}"/>
              </a:ext>
            </a:extLst>
          </p:cNvPr>
          <p:cNvSpPr/>
          <p:nvPr/>
        </p:nvSpPr>
        <p:spPr>
          <a:xfrm>
            <a:off x="404190" y="371061"/>
            <a:ext cx="274145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n-BD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শিখনফলঃ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F058E1F-987B-4443-A655-99A1EAC4EB6E}"/>
              </a:ext>
            </a:extLst>
          </p:cNvPr>
          <p:cNvSpPr/>
          <p:nvPr/>
        </p:nvSpPr>
        <p:spPr>
          <a:xfrm>
            <a:off x="357150" y="1461941"/>
            <a:ext cx="11401122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১।</a:t>
            </a:r>
            <a:r>
              <a:rPr lang="bn-BD" dirty="0">
                <a:solidFill>
                  <a:srgbClr val="002060"/>
                </a:solidFill>
              </a:rPr>
              <a:t> </a:t>
            </a:r>
            <a:r>
              <a:rPr lang="bn-BD" sz="4000" dirty="0">
                <a:solidFill>
                  <a:srgbClr val="002060"/>
                </a:solidFill>
              </a:rPr>
              <a:t>মৌল</a:t>
            </a:r>
            <a:r>
              <a:rPr lang="en-US" sz="4000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4000" dirty="0">
                <a:solidFill>
                  <a:srgbClr val="002060"/>
                </a:solidFill>
              </a:rPr>
              <a:t> </a:t>
            </a:r>
            <a:r>
              <a:rPr lang="bn-BD" sz="4000" dirty="0">
                <a:ln w="0"/>
                <a:solidFill>
                  <a:srgbClr val="002060"/>
                </a:solidFill>
              </a:rPr>
              <a:t>সম্পূর্কে জানতে পারবো</a:t>
            </a:r>
            <a:r>
              <a:rPr lang="bn-BD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।</a:t>
            </a:r>
            <a:endParaRPr lang="en-US" sz="4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B74EF41-3B9A-48F1-881F-8F5A2A51BD0C}"/>
              </a:ext>
            </a:extLst>
          </p:cNvPr>
          <p:cNvSpPr/>
          <p:nvPr/>
        </p:nvSpPr>
        <p:spPr>
          <a:xfrm>
            <a:off x="1364219" y="3106820"/>
            <a:ext cx="11901009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bn-BD" sz="4000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২</a:t>
            </a:r>
            <a:r>
              <a:rPr lang="bn-BD" sz="2800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। </a:t>
            </a:r>
            <a:r>
              <a:rPr lang="bn-BD" sz="3600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S,P,d,f </a:t>
            </a:r>
            <a:r>
              <a:rPr lang="bn-BD" sz="4400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bn-BD" sz="4000" dirty="0">
                <a:solidFill>
                  <a:srgbClr val="002060"/>
                </a:solidFill>
              </a:rPr>
              <a:t>মৌল </a:t>
            </a:r>
            <a:r>
              <a:rPr lang="bn-BD" sz="3200" dirty="0">
                <a:ln w="0"/>
                <a:solidFill>
                  <a:srgbClr val="002060"/>
                </a:solidFill>
              </a:rPr>
              <a:t>সম্পূর্কে</a:t>
            </a:r>
            <a:r>
              <a:rPr lang="en-US" sz="1400" dirty="0">
                <a:solidFill>
                  <a:srgbClr val="002060"/>
                </a:solidFill>
              </a:rPr>
              <a:t> </a:t>
            </a:r>
            <a:r>
              <a:rPr lang="bn-BD" sz="1400" dirty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ln w="0"/>
                <a:solidFill>
                  <a:srgbClr val="002060"/>
                </a:solidFill>
              </a:rPr>
              <a:t>আলোকপাত</a:t>
            </a:r>
            <a:r>
              <a:rPr lang="en-US" sz="3200" dirty="0">
                <a:ln w="0"/>
                <a:solidFill>
                  <a:srgbClr val="002060"/>
                </a:solidFill>
              </a:rPr>
              <a:t> </a:t>
            </a:r>
            <a:r>
              <a:rPr lang="bn-BD" sz="3600" dirty="0">
                <a:ln w="0"/>
                <a:solidFill>
                  <a:srgbClr val="002060"/>
                </a:solidFill>
              </a:rPr>
              <a:t>করতে পারবো</a:t>
            </a:r>
            <a:r>
              <a:rPr lang="bn-BD" sz="2800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।</a:t>
            </a:r>
            <a:endParaRPr lang="en-US" sz="2800" b="0" cap="none" spc="0" dirty="0">
              <a:ln w="0"/>
              <a:solidFill>
                <a:srgbClr val="00206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4295580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56143DD-67C2-4250-B8E8-F4B991F9BEB1}"/>
              </a:ext>
            </a:extLst>
          </p:cNvPr>
          <p:cNvSpPr/>
          <p:nvPr/>
        </p:nvSpPr>
        <p:spPr>
          <a:xfrm>
            <a:off x="0" y="-1"/>
            <a:ext cx="12192000" cy="715142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6664697F-49BB-43A2-917B-6CEBABD3A78C}"/>
              </a:ext>
            </a:extLst>
          </p:cNvPr>
          <p:cNvSpPr/>
          <p:nvPr/>
        </p:nvSpPr>
        <p:spPr>
          <a:xfrm>
            <a:off x="2590799" y="1722782"/>
            <a:ext cx="7427843" cy="4545495"/>
          </a:xfrm>
          <a:prstGeom prst="ellipse">
            <a:avLst/>
          </a:prstGeom>
          <a:solidFill>
            <a:schemeClr val="tx2">
              <a:lumMod val="10000"/>
              <a:lumOff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>
                <a:solidFill>
                  <a:srgbClr val="002060"/>
                </a:solidFill>
              </a:rPr>
              <a:t>যে সব পদার্থকে ক্ষুদ্র ক্ষুদ্র অংশে বিভক্ত করলে ওই পদার্থ ছাড়া অন্য কোন পদার্থ পাওয়া যায়না তাদেরকে </a:t>
            </a:r>
            <a:r>
              <a:rPr lang="bn-BD" sz="3200" b="1" dirty="0">
                <a:solidFill>
                  <a:srgbClr val="002060"/>
                </a:solidFill>
              </a:rPr>
              <a:t>মৌল</a:t>
            </a:r>
            <a:r>
              <a:rPr lang="bn-BD" sz="3200" dirty="0">
                <a:solidFill>
                  <a:srgbClr val="002060"/>
                </a:solidFill>
              </a:rPr>
              <a:t> বা </a:t>
            </a:r>
            <a:r>
              <a:rPr lang="bn-BD" sz="3200" b="1" dirty="0">
                <a:solidFill>
                  <a:srgbClr val="002060"/>
                </a:solidFill>
              </a:rPr>
              <a:t>মৌলিক পদার্থ</a:t>
            </a:r>
            <a:r>
              <a:rPr lang="bn-BD" sz="3200" dirty="0">
                <a:solidFill>
                  <a:srgbClr val="002060"/>
                </a:solidFill>
              </a:rPr>
              <a:t> বলা হয়। </a:t>
            </a:r>
            <a:r>
              <a:rPr lang="as-IN" sz="4000" dirty="0">
                <a:solidFill>
                  <a:srgbClr val="002060"/>
                </a:solidFill>
              </a:rPr>
              <a:t>।</a:t>
            </a:r>
            <a:endParaRPr lang="en-US" sz="4000" dirty="0">
              <a:solidFill>
                <a:srgbClr val="002060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1A319D4-D126-4556-B2B8-8082CEABFA00}"/>
              </a:ext>
            </a:extLst>
          </p:cNvPr>
          <p:cNvSpPr/>
          <p:nvPr/>
        </p:nvSpPr>
        <p:spPr>
          <a:xfrm>
            <a:off x="2474994" y="435019"/>
            <a:ext cx="408797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n-BD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১।</a:t>
            </a:r>
            <a:r>
              <a:rPr lang="bn-IN" sz="5400" dirty="0">
                <a:solidFill>
                  <a:srgbClr val="FF0000"/>
                </a:solidFill>
              </a:rPr>
              <a:t> </a:t>
            </a:r>
            <a:r>
              <a:rPr lang="bn-BD" sz="5400" dirty="0"/>
              <a:t>মৌল</a:t>
            </a:r>
            <a:r>
              <a:rPr lang="bn-BD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কি?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95795575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FA5979C-1E4F-41B9-88C5-42C82D9CDBA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6128" y="40824"/>
            <a:ext cx="12025872" cy="67763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069528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44C00F2-5484-4CB6-B1D4-ECDED81710FF}"/>
              </a:ext>
            </a:extLst>
          </p:cNvPr>
          <p:cNvSpPr/>
          <p:nvPr/>
        </p:nvSpPr>
        <p:spPr>
          <a:xfrm>
            <a:off x="0" y="-136479"/>
            <a:ext cx="12192000" cy="715142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Arrow: Right 1">
            <a:extLst>
              <a:ext uri="{FF2B5EF4-FFF2-40B4-BE49-F238E27FC236}">
                <a16:creationId xmlns:a16="http://schemas.microsoft.com/office/drawing/2014/main" id="{F61B5CAA-B325-4891-A7A5-DCA15B444AAA}"/>
              </a:ext>
            </a:extLst>
          </p:cNvPr>
          <p:cNvSpPr/>
          <p:nvPr/>
        </p:nvSpPr>
        <p:spPr>
          <a:xfrm>
            <a:off x="641642" y="0"/>
            <a:ext cx="11290852" cy="6210274"/>
          </a:xfrm>
          <a:prstGeom prst="rightArrow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1AF74C7-940E-492D-8541-34A7648587A2}"/>
              </a:ext>
            </a:extLst>
          </p:cNvPr>
          <p:cNvSpPr/>
          <p:nvPr/>
        </p:nvSpPr>
        <p:spPr>
          <a:xfrm>
            <a:off x="941005" y="1973006"/>
            <a:ext cx="7222862" cy="313932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2400" b="1" dirty="0"/>
              <a:t>s-</a:t>
            </a:r>
            <a:r>
              <a:rPr lang="bn-BD" sz="2400" b="1" dirty="0"/>
              <a:t>ব্লক</a:t>
            </a:r>
          </a:p>
          <a:p>
            <a:r>
              <a:rPr lang="bn-BD" sz="2000" dirty="0"/>
              <a:t>এ ব্লকে মৌল ১৪টি। পর্যায় সারণির যে সকল মৌলের সর্বশেষ শক্তিস্তরে এক বা দুটি ইলেকট্রন থাকে অর্থাৎ গ্রুপ-১ ও গ্রুপ-২ এর মৌলগুলো এ ব্লকের অন্তর্ভুক্ত। যেখানে গ্রুপ-১ ক্ষার ধাতু এবং গ্রুপ-২ মৃত্ক্ষার ধাতু হিসেবে পরিচিত। এরা নরম ধাতু এবং কিছু ব্যতিক্রম মৌল ছাড়া বেশিরভাগ মৌলের লবণগুলো শিখা পরীক্ষায় বিভিন্ন বর্ণ ধারণ করে।</a:t>
            </a:r>
          </a:p>
          <a:p>
            <a:pPr algn="ctr"/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21980593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ED26E0C-7E89-4558-9A6B-9BF39F0528CE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A530494C-2648-4740-A74B-0528F7B63EF6}"/>
              </a:ext>
            </a:extLst>
          </p:cNvPr>
          <p:cNvSpPr/>
          <p:nvPr/>
        </p:nvSpPr>
        <p:spPr>
          <a:xfrm>
            <a:off x="612532" y="392372"/>
            <a:ext cx="11163869" cy="6073253"/>
          </a:xfrm>
          <a:prstGeom prst="round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E77EA88-913A-4F73-9C47-6CFDCD17F450}"/>
              </a:ext>
            </a:extLst>
          </p:cNvPr>
          <p:cNvSpPr/>
          <p:nvPr/>
        </p:nvSpPr>
        <p:spPr>
          <a:xfrm>
            <a:off x="1505029" y="705177"/>
            <a:ext cx="9181941" cy="54476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5400" b="1" dirty="0">
                <a:solidFill>
                  <a:srgbClr val="FFFF00"/>
                </a:solidFill>
              </a:rPr>
              <a:t>p-</a:t>
            </a:r>
            <a:r>
              <a:rPr lang="bn-BD" sz="5400" b="1" dirty="0">
                <a:solidFill>
                  <a:srgbClr val="FFFF00"/>
                </a:solidFill>
              </a:rPr>
              <a:t>ব্লক</a:t>
            </a:r>
          </a:p>
          <a:p>
            <a:r>
              <a:rPr lang="bn-BD" sz="4000" dirty="0">
                <a:solidFill>
                  <a:schemeClr val="bg1"/>
                </a:solidFill>
              </a:rPr>
              <a:t>এ ব্লকে মৌল ৩৬টি। পর্যায় সারণির ১৩ থেকে ১৮ নং গ্রুপের মৌলসমূহ এ ব্লকের অন্তর্ভুক্ত। এ ব্লকের মৌলগুলো আদর্শ বা প্রতিরূপী মৌল হিসেবে পরিচিত। এর বেশিরভাগ মৌল তড়িৎ ঋণাত্নক। তাছাড়া এদের অধাতব অক্সাইড অম্লধর্মী হয়</a:t>
            </a:r>
            <a:r>
              <a:rPr lang="bn-BD" sz="4000" dirty="0"/>
              <a:t>। </a:t>
            </a:r>
          </a:p>
          <a:p>
            <a:pPr algn="ctr"/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08533354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>
            <a:extLst>
              <a:ext uri="{FF2B5EF4-FFF2-40B4-BE49-F238E27FC236}">
                <a16:creationId xmlns:a16="http://schemas.microsoft.com/office/drawing/2014/main" id="{C7175F5E-EF7B-4EAF-BC60-847D1ED2FF4A}"/>
              </a:ext>
            </a:extLst>
          </p:cNvPr>
          <p:cNvSpPr/>
          <p:nvPr/>
        </p:nvSpPr>
        <p:spPr>
          <a:xfrm>
            <a:off x="0" y="-1"/>
            <a:ext cx="12192000" cy="7124131"/>
          </a:xfrm>
          <a:prstGeom prst="frame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2DEF192-7E59-4031-ADA4-920FBA342482}"/>
              </a:ext>
            </a:extLst>
          </p:cNvPr>
          <p:cNvSpPr/>
          <p:nvPr/>
        </p:nvSpPr>
        <p:spPr>
          <a:xfrm>
            <a:off x="1287254" y="1650338"/>
            <a:ext cx="9589293" cy="430887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bn-BD" sz="4000" b="1" dirty="0">
                <a:solidFill>
                  <a:srgbClr val="FF0000"/>
                </a:solidFill>
              </a:rPr>
              <a:t>d-ব্লক</a:t>
            </a:r>
          </a:p>
          <a:p>
            <a:r>
              <a:rPr lang="bn-BD" sz="3600" dirty="0"/>
              <a:t>এ ব্লকে ৪১টি মৌল। সারণির ৩ থেকে ১২ নং গ্রুপের মৌলসমূহ এ ব্লকে অন্তর্ভুক্ত। এরা উত্কৃষ্ট ধাতু হিসেবে পরিচিত। এ ব্লক মৌলসমূহ জটিল লবণ (কমপ্লেক্স সল্ট) গঠন করে। এরা রঙিন যৌগ গঠন করে। চৌম্বকক্ষেত্র দ্বারা আকর্ষিত হয় এরা।</a:t>
            </a:r>
          </a:p>
          <a:p>
            <a:pPr algn="ctr"/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76119346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rrow: Down 1">
            <a:extLst>
              <a:ext uri="{FF2B5EF4-FFF2-40B4-BE49-F238E27FC236}">
                <a16:creationId xmlns:a16="http://schemas.microsoft.com/office/drawing/2014/main" id="{78ED09CC-8099-4237-A78C-95632AD88A5A}"/>
              </a:ext>
            </a:extLst>
          </p:cNvPr>
          <p:cNvSpPr/>
          <p:nvPr/>
        </p:nvSpPr>
        <p:spPr>
          <a:xfrm>
            <a:off x="968990" y="0"/>
            <a:ext cx="11054687" cy="697400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BD7EF37-99D5-47B2-9BE5-5CC635515974}"/>
              </a:ext>
            </a:extLst>
          </p:cNvPr>
          <p:cNvSpPr/>
          <p:nvPr/>
        </p:nvSpPr>
        <p:spPr>
          <a:xfrm>
            <a:off x="3848670" y="169543"/>
            <a:ext cx="4707501" cy="477053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bn-BD" dirty="0"/>
              <a:t>         </a:t>
            </a:r>
            <a:r>
              <a:rPr lang="en-US" sz="3600" b="1" dirty="0">
                <a:solidFill>
                  <a:srgbClr val="FF0000"/>
                </a:solidFill>
              </a:rPr>
              <a:t>f-</a:t>
            </a:r>
            <a:r>
              <a:rPr lang="bn-BD" sz="3600" b="1" dirty="0">
                <a:solidFill>
                  <a:srgbClr val="FF0000"/>
                </a:solidFill>
              </a:rPr>
              <a:t>ব্লক</a:t>
            </a:r>
          </a:p>
          <a:p>
            <a:endParaRPr lang="bn-BD" dirty="0"/>
          </a:p>
          <a:p>
            <a:r>
              <a:rPr lang="bn-BD" sz="2800" dirty="0"/>
              <a:t>এ ব্লকে মৌল আছে ২৭টি।</a:t>
            </a:r>
          </a:p>
          <a:p>
            <a:r>
              <a:rPr lang="bn-BD" sz="2800" dirty="0"/>
              <a:t> ল্যানথানাইড ও অ্যাকটিনাইড মৌলগুলো এ ব্লকের অন্তর্ভুক্ত।</a:t>
            </a:r>
          </a:p>
          <a:p>
            <a:r>
              <a:rPr lang="bn-BD" sz="2800" dirty="0"/>
              <a:t> এর মৌলসমূহ অন্তঃঅবস্থান্তর মৌল হিসেবে পরিচিত। আর অ্যাকটিনাইড শ্রেণির বেশিরভাগ মৌলই তেজষ্ক্রিয় হয়।</a:t>
            </a:r>
          </a:p>
          <a:p>
            <a:pPr algn="ctr"/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10365266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171312"/>
      </a:dk2>
      <a:lt2>
        <a:srgbClr val="F7F0DF"/>
      </a:lt2>
      <a:accent1>
        <a:srgbClr val="53AE6E"/>
      </a:accent1>
      <a:accent2>
        <a:srgbClr val="326267"/>
      </a:accent2>
      <a:accent3>
        <a:srgbClr val="C5C34A"/>
      </a:accent3>
      <a:accent4>
        <a:srgbClr val="BF6546"/>
      </a:accent4>
      <a:accent5>
        <a:srgbClr val="81B5A8"/>
      </a:accent5>
      <a:accent6>
        <a:srgbClr val="636455"/>
      </a:accent6>
      <a:hlink>
        <a:srgbClr val="81B5A8"/>
      </a:hlink>
      <a:folHlink>
        <a:srgbClr val="936888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A1A3E1F0-B5EF-49C5-810A-B1B32AEDDC8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Badge</Template>
  <TotalTime>170</TotalTime>
  <Words>444</Words>
  <Application>Microsoft Office PowerPoint</Application>
  <PresentationFormat>Widescreen</PresentationFormat>
  <Paragraphs>36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Berlin Sans FB Demi</vt:lpstr>
      <vt:lpstr>Gill Sans MT</vt:lpstr>
      <vt:lpstr>Impact</vt:lpstr>
      <vt:lpstr>NikoshBAN</vt:lpstr>
      <vt:lpstr>Times New Roman</vt:lpstr>
      <vt:lpstr>Badge</vt:lpstr>
      <vt:lpstr>wellcome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Imtiaz Adnan</dc:creator>
  <cp:lastModifiedBy>Imtiaz Adnan</cp:lastModifiedBy>
  <cp:revision>18</cp:revision>
  <dcterms:created xsi:type="dcterms:W3CDTF">2020-07-25T07:57:27Z</dcterms:created>
  <dcterms:modified xsi:type="dcterms:W3CDTF">2020-07-30T14:56:01Z</dcterms:modified>
</cp:coreProperties>
</file>