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6" r:id="rId14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7" d="100"/>
          <a:sy n="37" d="100"/>
        </p:scale>
        <p:origin x="42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D8EA75-7C71-469C-980D-93191EEC3EE6}" type="doc">
      <dgm:prSet loTypeId="urn:microsoft.com/office/officeart/2008/layout/VerticalCircle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00165BB8-4715-4DAA-9793-98C6AF8C85BA}">
      <dgm:prSet phldrT="[Text]" custT="1"/>
      <dgm:spPr/>
      <dgm:t>
        <a:bodyPr/>
        <a:lstStyle/>
        <a:p>
          <a:r>
            <a:rPr lang="bn-BD" sz="3600" dirty="0" smtClean="0"/>
            <a:t> </a:t>
          </a:r>
          <a:endParaRPr lang="id-ID" sz="3600" dirty="0"/>
        </a:p>
      </dgm:t>
    </dgm:pt>
    <dgm:pt modelId="{6D04DFE6-08AD-49C8-AB82-7F266BDC8D68}" type="parTrans" cxnId="{32759F43-8434-4F9B-91E4-4BA9744D0058}">
      <dgm:prSet/>
      <dgm:spPr/>
      <dgm:t>
        <a:bodyPr/>
        <a:lstStyle/>
        <a:p>
          <a:endParaRPr lang="id-ID"/>
        </a:p>
      </dgm:t>
    </dgm:pt>
    <dgm:pt modelId="{D9EF2F62-AD5F-4552-B40D-C58232530A04}" type="sibTrans" cxnId="{32759F43-8434-4F9B-91E4-4BA9744D0058}">
      <dgm:prSet/>
      <dgm:spPr/>
      <dgm:t>
        <a:bodyPr/>
        <a:lstStyle/>
        <a:p>
          <a:endParaRPr lang="id-ID"/>
        </a:p>
      </dgm:t>
    </dgm:pt>
    <dgm:pt modelId="{83D1DAE1-30CD-4E85-925A-45AF327EDEF2}">
      <dgm:prSet phldrT="[Text]" phldr="1" custT="1"/>
      <dgm:spPr/>
      <dgm:t>
        <a:bodyPr/>
        <a:lstStyle/>
        <a:p>
          <a:endParaRPr lang="id-ID" sz="700"/>
        </a:p>
      </dgm:t>
    </dgm:pt>
    <dgm:pt modelId="{FF20FE86-DD11-43E3-862B-D9B3673C3C8E}" type="parTrans" cxnId="{0571CAD7-6DC1-402C-A8DA-A8611B83BBE6}">
      <dgm:prSet/>
      <dgm:spPr/>
      <dgm:t>
        <a:bodyPr/>
        <a:lstStyle/>
        <a:p>
          <a:endParaRPr lang="id-ID"/>
        </a:p>
      </dgm:t>
    </dgm:pt>
    <dgm:pt modelId="{197D079E-BE94-4365-81AC-7BC34A9BBD5A}" type="sibTrans" cxnId="{0571CAD7-6DC1-402C-A8DA-A8611B83BBE6}">
      <dgm:prSet/>
      <dgm:spPr/>
      <dgm:t>
        <a:bodyPr/>
        <a:lstStyle/>
        <a:p>
          <a:endParaRPr lang="id-ID"/>
        </a:p>
      </dgm:t>
    </dgm:pt>
    <dgm:pt modelId="{6600D1F2-3EEC-4457-AB76-B43313DDEA1E}">
      <dgm:prSet phldrT="[Text]" custT="1"/>
      <dgm:spPr/>
      <dgm:t>
        <a:bodyPr/>
        <a:lstStyle/>
        <a:p>
          <a:r>
            <a:rPr lang="bn-BD" sz="900" dirty="0" smtClean="0">
              <a:latin typeface="NikoshBAN" panose="02000000000000000000" pitchFamily="2" charset="0"/>
              <a:cs typeface="NikoshBAN" panose="02000000000000000000" pitchFamily="2" charset="0"/>
            </a:rPr>
            <a:t>   </a:t>
          </a:r>
          <a:r>
            <a:rPr lang="bn-BD" sz="1050" dirty="0" smtClean="0">
              <a:latin typeface="NikoshBAN" panose="02000000000000000000" pitchFamily="2" charset="0"/>
              <a:cs typeface="NikoshBAN" panose="02000000000000000000" pitchFamily="2" charset="0"/>
            </a:rPr>
            <a:t>১</a:t>
          </a:r>
          <a:r>
            <a:rPr lang="bn-BD" sz="5400" dirty="0" smtClean="0">
              <a:latin typeface="NikoshBAN" panose="02000000000000000000" pitchFamily="2" charset="0"/>
              <a:cs typeface="NikoshBAN" panose="02000000000000000000" pitchFamily="2" charset="0"/>
            </a:rPr>
            <a:t> স্থায়ী  মূলধন </a:t>
          </a:r>
          <a:endParaRPr lang="id-ID" sz="5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098B0D7-0FB0-40AC-A281-278424498458}" type="parTrans" cxnId="{EC1B89BB-97F0-4D91-8B66-CEA33CD9AD40}">
      <dgm:prSet/>
      <dgm:spPr/>
      <dgm:t>
        <a:bodyPr/>
        <a:lstStyle/>
        <a:p>
          <a:endParaRPr lang="id-ID"/>
        </a:p>
      </dgm:t>
    </dgm:pt>
    <dgm:pt modelId="{7227F94D-D74D-4A46-A1E2-5A185B9D2798}" type="sibTrans" cxnId="{EC1B89BB-97F0-4D91-8B66-CEA33CD9AD40}">
      <dgm:prSet/>
      <dgm:spPr/>
      <dgm:t>
        <a:bodyPr/>
        <a:lstStyle/>
        <a:p>
          <a:endParaRPr lang="id-ID"/>
        </a:p>
      </dgm:t>
    </dgm:pt>
    <dgm:pt modelId="{FBC98602-C9B8-488A-9269-D50F1FFD7925}">
      <dgm:prSet phldrT="[Text]" custT="1"/>
      <dgm:spPr/>
      <dgm:t>
        <a:bodyPr/>
        <a:lstStyle/>
        <a:p>
          <a:r>
            <a:rPr lang="bn-BD" sz="800" dirty="0" smtClean="0">
              <a:latin typeface="NikoshBAN" panose="02000000000000000000" pitchFamily="2" charset="0"/>
              <a:cs typeface="NikoshBAN" panose="02000000000000000000" pitchFamily="2" charset="0"/>
            </a:rPr>
            <a:t>২</a:t>
          </a:r>
          <a:r>
            <a:rPr lang="bn-BD" sz="1100" dirty="0" smtClean="0">
              <a:latin typeface="NikoshBAN" panose="02000000000000000000" pitchFamily="2" charset="0"/>
              <a:cs typeface="NikoshBAN" panose="02000000000000000000" pitchFamily="2" charset="0"/>
            </a:rPr>
            <a:t>। </a:t>
          </a:r>
          <a:r>
            <a:rPr lang="bn-BD" sz="4400" dirty="0" smtClean="0">
              <a:latin typeface="NikoshBAN" panose="02000000000000000000" pitchFamily="2" charset="0"/>
              <a:cs typeface="NikoshBAN" panose="02000000000000000000" pitchFamily="2" charset="0"/>
            </a:rPr>
            <a:t>চলতি মূলধন    </a:t>
          </a:r>
          <a:endParaRPr lang="id-ID" sz="4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286941C-BC4C-482C-8443-9855DFC3C3B0}" type="parTrans" cxnId="{FD32B249-4F5E-4DBB-9A64-7FE47ABC4076}">
      <dgm:prSet/>
      <dgm:spPr/>
      <dgm:t>
        <a:bodyPr/>
        <a:lstStyle/>
        <a:p>
          <a:endParaRPr lang="id-ID"/>
        </a:p>
      </dgm:t>
    </dgm:pt>
    <dgm:pt modelId="{E0F0F1C9-D016-4643-83F8-CDDD0011B753}" type="sibTrans" cxnId="{FD32B249-4F5E-4DBB-9A64-7FE47ABC4076}">
      <dgm:prSet/>
      <dgm:spPr/>
      <dgm:t>
        <a:bodyPr/>
        <a:lstStyle/>
        <a:p>
          <a:endParaRPr lang="id-ID"/>
        </a:p>
      </dgm:t>
    </dgm:pt>
    <dgm:pt modelId="{1D82A426-FF19-4738-B64B-B368F7D6FA3A}">
      <dgm:prSet phldrT="[Text]" phldr="1" custT="1"/>
      <dgm:spPr/>
      <dgm:t>
        <a:bodyPr/>
        <a:lstStyle/>
        <a:p>
          <a:endParaRPr lang="id-ID" sz="700" dirty="0"/>
        </a:p>
      </dgm:t>
    </dgm:pt>
    <dgm:pt modelId="{9FD025AB-680E-4E69-A31D-EB0BB56FFA53}" type="parTrans" cxnId="{81E48B89-EFEA-4F95-AA7E-5A790115E1DF}">
      <dgm:prSet/>
      <dgm:spPr/>
      <dgm:t>
        <a:bodyPr/>
        <a:lstStyle/>
        <a:p>
          <a:endParaRPr lang="id-ID"/>
        </a:p>
      </dgm:t>
    </dgm:pt>
    <dgm:pt modelId="{B5F1D249-4C35-42EC-BBFA-5820AF24E76D}" type="sibTrans" cxnId="{81E48B89-EFEA-4F95-AA7E-5A790115E1DF}">
      <dgm:prSet/>
      <dgm:spPr/>
      <dgm:t>
        <a:bodyPr/>
        <a:lstStyle/>
        <a:p>
          <a:endParaRPr lang="id-ID"/>
        </a:p>
      </dgm:t>
    </dgm:pt>
    <dgm:pt modelId="{1D6C2CD1-8EA8-4BB4-BA88-47D8098141AF}">
      <dgm:prSet phldrT="[Text]" phldr="1" custT="1"/>
      <dgm:spPr/>
      <dgm:t>
        <a:bodyPr/>
        <a:lstStyle/>
        <a:p>
          <a:endParaRPr lang="id-ID" sz="700" dirty="0"/>
        </a:p>
      </dgm:t>
    </dgm:pt>
    <dgm:pt modelId="{27930A84-EDEB-4310-AE1E-E3E6696E909F}" type="parTrans" cxnId="{B2D1ECEF-ADB7-4E47-9D08-1285824E11B7}">
      <dgm:prSet/>
      <dgm:spPr/>
      <dgm:t>
        <a:bodyPr/>
        <a:lstStyle/>
        <a:p>
          <a:endParaRPr lang="id-ID"/>
        </a:p>
      </dgm:t>
    </dgm:pt>
    <dgm:pt modelId="{BC4C58AF-F620-4CA8-8EB1-2A5F397610CD}" type="sibTrans" cxnId="{B2D1ECEF-ADB7-4E47-9D08-1285824E11B7}">
      <dgm:prSet/>
      <dgm:spPr/>
      <dgm:t>
        <a:bodyPr/>
        <a:lstStyle/>
        <a:p>
          <a:endParaRPr lang="id-ID"/>
        </a:p>
      </dgm:t>
    </dgm:pt>
    <dgm:pt modelId="{22B8627A-E7BE-45A2-A25C-1DA3E0CA8454}" type="pres">
      <dgm:prSet presAssocID="{FFD8EA75-7C71-469C-980D-93191EEC3EE6}" presName="Name0" presStyleCnt="0">
        <dgm:presLayoutVars>
          <dgm:dir/>
        </dgm:presLayoutVars>
      </dgm:prSet>
      <dgm:spPr/>
      <dgm:t>
        <a:bodyPr/>
        <a:lstStyle/>
        <a:p>
          <a:endParaRPr lang="id-ID"/>
        </a:p>
      </dgm:t>
    </dgm:pt>
    <dgm:pt modelId="{48B3B3DF-3F8D-48B0-8079-CC3CDBB4BD9D}" type="pres">
      <dgm:prSet presAssocID="{00165BB8-4715-4DAA-9793-98C6AF8C85BA}" presName="withChildren" presStyleCnt="0"/>
      <dgm:spPr/>
    </dgm:pt>
    <dgm:pt modelId="{07A52305-13C9-4A19-9CC1-AE0359D87B92}" type="pres">
      <dgm:prSet presAssocID="{00165BB8-4715-4DAA-9793-98C6AF8C85BA}" presName="bigCircle" presStyleLbl="vennNode1" presStyleIdx="0" presStyleCnt="6" custScaleX="294043" custScaleY="130167" custLinFactNeighborX="7769" custLinFactNeighborY="-27191"/>
      <dgm:spPr/>
    </dgm:pt>
    <dgm:pt modelId="{9BCF2D70-93B8-4706-BEA4-ACC42F58282B}" type="pres">
      <dgm:prSet presAssocID="{00165BB8-4715-4DAA-9793-98C6AF8C85BA}" presName="medCircle" presStyleLbl="vennNode1" presStyleIdx="1" presStyleCnt="6" custScaleX="1577587" custScaleY="527526" custLinFactX="90230" custLinFactY="58947" custLinFactNeighborX="100000" custLinFactNeighborY="100000"/>
      <dgm:spPr>
        <a:solidFill>
          <a:schemeClr val="bg1">
            <a:lumMod val="85000"/>
            <a:alpha val="50000"/>
          </a:schemeClr>
        </a:solidFill>
      </dgm:spPr>
    </dgm:pt>
    <dgm:pt modelId="{045307B9-D68B-403F-9155-DCB4F9DDE815}" type="pres">
      <dgm:prSet presAssocID="{00165BB8-4715-4DAA-9793-98C6AF8C85BA}" presName="txLvl1" presStyleLbl="revTx" presStyleIdx="0" presStyleCnt="6" custScaleX="133398"/>
      <dgm:spPr/>
      <dgm:t>
        <a:bodyPr/>
        <a:lstStyle/>
        <a:p>
          <a:endParaRPr lang="id-ID"/>
        </a:p>
      </dgm:t>
    </dgm:pt>
    <dgm:pt modelId="{2C440F22-35A9-42FD-97FE-AFEAB674516D}" type="pres">
      <dgm:prSet presAssocID="{00165BB8-4715-4DAA-9793-98C6AF8C85BA}" presName="lin" presStyleCnt="0"/>
      <dgm:spPr/>
    </dgm:pt>
    <dgm:pt modelId="{5053D364-FAAA-40EC-A95A-3E51DED538AF}" type="pres">
      <dgm:prSet presAssocID="{83D1DAE1-30CD-4E85-925A-45AF327EDEF2}" presName="txLvl2" presStyleLbl="revTx" presStyleIdx="1" presStyleCnt="6"/>
      <dgm:spPr/>
      <dgm:t>
        <a:bodyPr/>
        <a:lstStyle/>
        <a:p>
          <a:endParaRPr lang="id-ID"/>
        </a:p>
      </dgm:t>
    </dgm:pt>
    <dgm:pt modelId="{82875CDA-0216-4AFA-8C0E-6A2141824E24}" type="pres">
      <dgm:prSet presAssocID="{197D079E-BE94-4365-81AC-7BC34A9BBD5A}" presName="smCircle" presStyleLbl="vennNode1" presStyleIdx="2" presStyleCnt="6"/>
      <dgm:spPr/>
    </dgm:pt>
    <dgm:pt modelId="{D71D68D8-6477-43A9-888F-23687E13E020}" type="pres">
      <dgm:prSet presAssocID="{6600D1F2-3EEC-4457-AB76-B43313DDEA1E}" presName="txLvl2" presStyleLbl="revTx" presStyleIdx="2" presStyleCnt="6"/>
      <dgm:spPr/>
      <dgm:t>
        <a:bodyPr/>
        <a:lstStyle/>
        <a:p>
          <a:endParaRPr lang="id-ID"/>
        </a:p>
      </dgm:t>
    </dgm:pt>
    <dgm:pt modelId="{E801A54B-6F42-4458-B881-E7A7B4EF59AE}" type="pres">
      <dgm:prSet presAssocID="{00165BB8-4715-4DAA-9793-98C6AF8C85BA}" presName="overlap" presStyleCnt="0"/>
      <dgm:spPr/>
    </dgm:pt>
    <dgm:pt modelId="{C4CB0551-AB2B-41A4-A5F0-E67D428E7CBC}" type="pres">
      <dgm:prSet presAssocID="{FBC98602-C9B8-488A-9269-D50F1FFD7925}" presName="withChildren" presStyleCnt="0"/>
      <dgm:spPr/>
    </dgm:pt>
    <dgm:pt modelId="{D5AD7E1A-283C-4930-A453-AEAE4B4E25B7}" type="pres">
      <dgm:prSet presAssocID="{FBC98602-C9B8-488A-9269-D50F1FFD7925}" presName="bigCircle" presStyleLbl="vennNode1" presStyleIdx="3" presStyleCnt="6" custScaleX="280179" custLinFactNeighborX="10675" custLinFactNeighborY="-18300"/>
      <dgm:spPr>
        <a:solidFill>
          <a:schemeClr val="bg1">
            <a:lumMod val="75000"/>
            <a:alpha val="50000"/>
          </a:schemeClr>
        </a:solidFill>
      </dgm:spPr>
    </dgm:pt>
    <dgm:pt modelId="{45A4C8C7-21D7-444F-97F8-159AFDCFA102}" type="pres">
      <dgm:prSet presAssocID="{FBC98602-C9B8-488A-9269-D50F1FFD7925}" presName="medCircle" presStyleLbl="vennNode1" presStyleIdx="4" presStyleCnt="6" custFlipHor="1" custScaleX="2000000" custScaleY="524559" custLinFactX="44717" custLinFactNeighborX="100000" custLinFactNeighborY="13328"/>
      <dgm:spPr/>
    </dgm:pt>
    <dgm:pt modelId="{81F83977-4EC6-4022-A3E2-54F1FCF06635}" type="pres">
      <dgm:prSet presAssocID="{FBC98602-C9B8-488A-9269-D50F1FFD7925}" presName="txLvl1" presStyleLbl="revTx" presStyleIdx="3" presStyleCnt="6" custScaleX="2000000" custScaleY="523642" custLinFactNeighborX="28704" custLinFactNeighborY="64379"/>
      <dgm:spPr/>
      <dgm:t>
        <a:bodyPr/>
        <a:lstStyle/>
        <a:p>
          <a:endParaRPr lang="id-ID"/>
        </a:p>
      </dgm:t>
    </dgm:pt>
    <dgm:pt modelId="{85DAE49D-2CAC-4AF9-BADB-01A86C086061}" type="pres">
      <dgm:prSet presAssocID="{FBC98602-C9B8-488A-9269-D50F1FFD7925}" presName="lin" presStyleCnt="0"/>
      <dgm:spPr/>
    </dgm:pt>
    <dgm:pt modelId="{E0DD6DE3-608D-480E-8B37-0C1A7CB0CA8D}" type="pres">
      <dgm:prSet presAssocID="{1D82A426-FF19-4738-B64B-B368F7D6FA3A}" presName="txLvl2" presStyleLbl="revTx" presStyleIdx="4" presStyleCnt="6" custFlipVert="1" custScaleX="1577488" custScaleY="2000000"/>
      <dgm:spPr/>
      <dgm:t>
        <a:bodyPr/>
        <a:lstStyle/>
        <a:p>
          <a:endParaRPr lang="id-ID"/>
        </a:p>
      </dgm:t>
    </dgm:pt>
    <dgm:pt modelId="{07522EB0-96B5-44DF-9F9C-3976F68CD335}" type="pres">
      <dgm:prSet presAssocID="{B5F1D249-4C35-42EC-BBFA-5820AF24E76D}" presName="smCircle" presStyleLbl="vennNode1" presStyleIdx="5" presStyleCnt="6"/>
      <dgm:spPr/>
    </dgm:pt>
    <dgm:pt modelId="{A58E47A4-4F24-444D-86CB-4ACE6C815260}" type="pres">
      <dgm:prSet presAssocID="{1D6C2CD1-8EA8-4BB4-BA88-47D8098141AF}" presName="txLvl2" presStyleLbl="revTx" presStyleIdx="5" presStyleCnt="6" custFlipVert="1" custScaleX="248613" custScaleY="2000000" custLinFactY="-4435577" custLinFactNeighborX="-17560" custLinFactNeighborY="-4500000"/>
      <dgm:spPr/>
      <dgm:t>
        <a:bodyPr/>
        <a:lstStyle/>
        <a:p>
          <a:endParaRPr lang="id-ID"/>
        </a:p>
      </dgm:t>
    </dgm:pt>
  </dgm:ptLst>
  <dgm:cxnLst>
    <dgm:cxn modelId="{FD32B249-4F5E-4DBB-9A64-7FE47ABC4076}" srcId="{FFD8EA75-7C71-469C-980D-93191EEC3EE6}" destId="{FBC98602-C9B8-488A-9269-D50F1FFD7925}" srcOrd="1" destOrd="0" parTransId="{8286941C-BC4C-482C-8443-9855DFC3C3B0}" sibTransId="{E0F0F1C9-D016-4643-83F8-CDDD0011B753}"/>
    <dgm:cxn modelId="{0571CAD7-6DC1-402C-A8DA-A8611B83BBE6}" srcId="{00165BB8-4715-4DAA-9793-98C6AF8C85BA}" destId="{83D1DAE1-30CD-4E85-925A-45AF327EDEF2}" srcOrd="0" destOrd="0" parTransId="{FF20FE86-DD11-43E3-862B-D9B3673C3C8E}" sibTransId="{197D079E-BE94-4365-81AC-7BC34A9BBD5A}"/>
    <dgm:cxn modelId="{521B9077-64EA-462D-9949-F39833B9EBF6}" type="presOf" srcId="{00165BB8-4715-4DAA-9793-98C6AF8C85BA}" destId="{045307B9-D68B-403F-9155-DCB4F9DDE815}" srcOrd="0" destOrd="0" presId="urn:microsoft.com/office/officeart/2008/layout/VerticalCircleList"/>
    <dgm:cxn modelId="{B96D6CF9-2A06-48F4-A12A-2E15BA75124D}" type="presOf" srcId="{FFD8EA75-7C71-469C-980D-93191EEC3EE6}" destId="{22B8627A-E7BE-45A2-A25C-1DA3E0CA8454}" srcOrd="0" destOrd="0" presId="urn:microsoft.com/office/officeart/2008/layout/VerticalCircleList"/>
    <dgm:cxn modelId="{B660675F-4120-4462-8430-641B611D1448}" type="presOf" srcId="{1D6C2CD1-8EA8-4BB4-BA88-47D8098141AF}" destId="{A58E47A4-4F24-444D-86CB-4ACE6C815260}" srcOrd="0" destOrd="0" presId="urn:microsoft.com/office/officeart/2008/layout/VerticalCircleList"/>
    <dgm:cxn modelId="{8130F7F0-62D6-49B6-BEBD-A8752EC341E7}" type="presOf" srcId="{83D1DAE1-30CD-4E85-925A-45AF327EDEF2}" destId="{5053D364-FAAA-40EC-A95A-3E51DED538AF}" srcOrd="0" destOrd="0" presId="urn:microsoft.com/office/officeart/2008/layout/VerticalCircleList"/>
    <dgm:cxn modelId="{EC1B89BB-97F0-4D91-8B66-CEA33CD9AD40}" srcId="{00165BB8-4715-4DAA-9793-98C6AF8C85BA}" destId="{6600D1F2-3EEC-4457-AB76-B43313DDEA1E}" srcOrd="1" destOrd="0" parTransId="{3098B0D7-0FB0-40AC-A281-278424498458}" sibTransId="{7227F94D-D74D-4A46-A1E2-5A185B9D2798}"/>
    <dgm:cxn modelId="{67F08AFE-D1B1-49DE-89CC-1D8B03A65C3D}" type="presOf" srcId="{1D82A426-FF19-4738-B64B-B368F7D6FA3A}" destId="{E0DD6DE3-608D-480E-8B37-0C1A7CB0CA8D}" srcOrd="0" destOrd="0" presId="urn:microsoft.com/office/officeart/2008/layout/VerticalCircleList"/>
    <dgm:cxn modelId="{B53188DD-E0D7-48B4-917E-15794262F39F}" type="presOf" srcId="{FBC98602-C9B8-488A-9269-D50F1FFD7925}" destId="{81F83977-4EC6-4022-A3E2-54F1FCF06635}" srcOrd="0" destOrd="0" presId="urn:microsoft.com/office/officeart/2008/layout/VerticalCircleList"/>
    <dgm:cxn modelId="{32759F43-8434-4F9B-91E4-4BA9744D0058}" srcId="{FFD8EA75-7C71-469C-980D-93191EEC3EE6}" destId="{00165BB8-4715-4DAA-9793-98C6AF8C85BA}" srcOrd="0" destOrd="0" parTransId="{6D04DFE6-08AD-49C8-AB82-7F266BDC8D68}" sibTransId="{D9EF2F62-AD5F-4552-B40D-C58232530A04}"/>
    <dgm:cxn modelId="{9EF4F8AF-20D6-410A-B301-03EAAC2CEB13}" type="presOf" srcId="{6600D1F2-3EEC-4457-AB76-B43313DDEA1E}" destId="{D71D68D8-6477-43A9-888F-23687E13E020}" srcOrd="0" destOrd="0" presId="urn:microsoft.com/office/officeart/2008/layout/VerticalCircleList"/>
    <dgm:cxn modelId="{B2D1ECEF-ADB7-4E47-9D08-1285824E11B7}" srcId="{FBC98602-C9B8-488A-9269-D50F1FFD7925}" destId="{1D6C2CD1-8EA8-4BB4-BA88-47D8098141AF}" srcOrd="1" destOrd="0" parTransId="{27930A84-EDEB-4310-AE1E-E3E6696E909F}" sibTransId="{BC4C58AF-F620-4CA8-8EB1-2A5F397610CD}"/>
    <dgm:cxn modelId="{81E48B89-EFEA-4F95-AA7E-5A790115E1DF}" srcId="{FBC98602-C9B8-488A-9269-D50F1FFD7925}" destId="{1D82A426-FF19-4738-B64B-B368F7D6FA3A}" srcOrd="0" destOrd="0" parTransId="{9FD025AB-680E-4E69-A31D-EB0BB56FFA53}" sibTransId="{B5F1D249-4C35-42EC-BBFA-5820AF24E76D}"/>
    <dgm:cxn modelId="{7AA68E22-4BB0-4373-8210-160739C9E23D}" type="presParOf" srcId="{22B8627A-E7BE-45A2-A25C-1DA3E0CA8454}" destId="{48B3B3DF-3F8D-48B0-8079-CC3CDBB4BD9D}" srcOrd="0" destOrd="0" presId="urn:microsoft.com/office/officeart/2008/layout/VerticalCircleList"/>
    <dgm:cxn modelId="{E1B6FE9F-6C61-4730-B1DA-999FCFF59C98}" type="presParOf" srcId="{48B3B3DF-3F8D-48B0-8079-CC3CDBB4BD9D}" destId="{07A52305-13C9-4A19-9CC1-AE0359D87B92}" srcOrd="0" destOrd="0" presId="urn:microsoft.com/office/officeart/2008/layout/VerticalCircleList"/>
    <dgm:cxn modelId="{CC33421E-916A-40B3-965A-28154A22D4D9}" type="presParOf" srcId="{48B3B3DF-3F8D-48B0-8079-CC3CDBB4BD9D}" destId="{9BCF2D70-93B8-4706-BEA4-ACC42F58282B}" srcOrd="1" destOrd="0" presId="urn:microsoft.com/office/officeart/2008/layout/VerticalCircleList"/>
    <dgm:cxn modelId="{B212D03F-0C68-4513-8FEE-060A25FE2D37}" type="presParOf" srcId="{48B3B3DF-3F8D-48B0-8079-CC3CDBB4BD9D}" destId="{045307B9-D68B-403F-9155-DCB4F9DDE815}" srcOrd="2" destOrd="0" presId="urn:microsoft.com/office/officeart/2008/layout/VerticalCircleList"/>
    <dgm:cxn modelId="{45F3D404-0B60-41A7-AA57-C491918DA279}" type="presParOf" srcId="{48B3B3DF-3F8D-48B0-8079-CC3CDBB4BD9D}" destId="{2C440F22-35A9-42FD-97FE-AFEAB674516D}" srcOrd="3" destOrd="0" presId="urn:microsoft.com/office/officeart/2008/layout/VerticalCircleList"/>
    <dgm:cxn modelId="{E2E99E0B-A400-441A-AC9A-D75B788832AA}" type="presParOf" srcId="{2C440F22-35A9-42FD-97FE-AFEAB674516D}" destId="{5053D364-FAAA-40EC-A95A-3E51DED538AF}" srcOrd="0" destOrd="0" presId="urn:microsoft.com/office/officeart/2008/layout/VerticalCircleList"/>
    <dgm:cxn modelId="{18D407C8-1E1B-480A-AF65-D0D8B2961802}" type="presParOf" srcId="{2C440F22-35A9-42FD-97FE-AFEAB674516D}" destId="{82875CDA-0216-4AFA-8C0E-6A2141824E24}" srcOrd="1" destOrd="0" presId="urn:microsoft.com/office/officeart/2008/layout/VerticalCircleList"/>
    <dgm:cxn modelId="{8254F264-6817-4ECE-92C7-29640FA7BAD5}" type="presParOf" srcId="{2C440F22-35A9-42FD-97FE-AFEAB674516D}" destId="{D71D68D8-6477-43A9-888F-23687E13E020}" srcOrd="2" destOrd="0" presId="urn:microsoft.com/office/officeart/2008/layout/VerticalCircleList"/>
    <dgm:cxn modelId="{A38D5076-420C-4377-9F3D-940B4D7E3962}" type="presParOf" srcId="{22B8627A-E7BE-45A2-A25C-1DA3E0CA8454}" destId="{E801A54B-6F42-4458-B881-E7A7B4EF59AE}" srcOrd="1" destOrd="0" presId="urn:microsoft.com/office/officeart/2008/layout/VerticalCircleList"/>
    <dgm:cxn modelId="{B2110804-574C-4EB4-A081-48DC7E4E35D2}" type="presParOf" srcId="{22B8627A-E7BE-45A2-A25C-1DA3E0CA8454}" destId="{C4CB0551-AB2B-41A4-A5F0-E67D428E7CBC}" srcOrd="2" destOrd="0" presId="urn:microsoft.com/office/officeart/2008/layout/VerticalCircleList"/>
    <dgm:cxn modelId="{1E3336B1-FE7D-4182-8B20-E053EB5D4D24}" type="presParOf" srcId="{C4CB0551-AB2B-41A4-A5F0-E67D428E7CBC}" destId="{D5AD7E1A-283C-4930-A453-AEAE4B4E25B7}" srcOrd="0" destOrd="0" presId="urn:microsoft.com/office/officeart/2008/layout/VerticalCircleList"/>
    <dgm:cxn modelId="{A579E4CF-44C2-4CF2-828A-3485D091AA41}" type="presParOf" srcId="{C4CB0551-AB2B-41A4-A5F0-E67D428E7CBC}" destId="{45A4C8C7-21D7-444F-97F8-159AFDCFA102}" srcOrd="1" destOrd="0" presId="urn:microsoft.com/office/officeart/2008/layout/VerticalCircleList"/>
    <dgm:cxn modelId="{35FE389A-379A-470D-8349-A8F4590ACA93}" type="presParOf" srcId="{C4CB0551-AB2B-41A4-A5F0-E67D428E7CBC}" destId="{81F83977-4EC6-4022-A3E2-54F1FCF06635}" srcOrd="2" destOrd="0" presId="urn:microsoft.com/office/officeart/2008/layout/VerticalCircleList"/>
    <dgm:cxn modelId="{458ED50A-BBD7-4B1C-AE58-507675ECAF7F}" type="presParOf" srcId="{C4CB0551-AB2B-41A4-A5F0-E67D428E7CBC}" destId="{85DAE49D-2CAC-4AF9-BADB-01A86C086061}" srcOrd="3" destOrd="0" presId="urn:microsoft.com/office/officeart/2008/layout/VerticalCircleList"/>
    <dgm:cxn modelId="{F4755DB4-E774-4C6C-BE0E-5CAE9C4DCDC5}" type="presParOf" srcId="{85DAE49D-2CAC-4AF9-BADB-01A86C086061}" destId="{E0DD6DE3-608D-480E-8B37-0C1A7CB0CA8D}" srcOrd="0" destOrd="0" presId="urn:microsoft.com/office/officeart/2008/layout/VerticalCircleList"/>
    <dgm:cxn modelId="{3204FB1E-871D-4AF9-885B-F1E92DA7D3AC}" type="presParOf" srcId="{85DAE49D-2CAC-4AF9-BADB-01A86C086061}" destId="{07522EB0-96B5-44DF-9F9C-3976F68CD335}" srcOrd="1" destOrd="0" presId="urn:microsoft.com/office/officeart/2008/layout/VerticalCircleList"/>
    <dgm:cxn modelId="{3308A7C3-9BA0-4D92-B25C-674791E77250}" type="presParOf" srcId="{85DAE49D-2CAC-4AF9-BADB-01A86C086061}" destId="{A58E47A4-4F24-444D-86CB-4ACE6C815260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A52305-13C9-4A19-9CC1-AE0359D87B92}">
      <dsp:nvSpPr>
        <dsp:cNvPr id="0" name=""/>
        <dsp:cNvSpPr/>
      </dsp:nvSpPr>
      <dsp:spPr>
        <a:xfrm>
          <a:off x="4140905" y="0"/>
          <a:ext cx="4374139" cy="193634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9BCF2D70-93B8-4706-BEA4-ACC42F58282B}">
      <dsp:nvSpPr>
        <dsp:cNvPr id="0" name=""/>
        <dsp:cNvSpPr/>
      </dsp:nvSpPr>
      <dsp:spPr>
        <a:xfrm>
          <a:off x="4070119" y="428292"/>
          <a:ext cx="4224230" cy="1412531"/>
        </a:xfrm>
        <a:prstGeom prst="ellipse">
          <a:avLst/>
        </a:prstGeom>
        <a:solidFill>
          <a:schemeClr val="bg1">
            <a:lumMod val="85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45307B9-D68B-403F-9155-DCB4F9DDE815}">
      <dsp:nvSpPr>
        <dsp:cNvPr id="0" name=""/>
        <dsp:cNvSpPr/>
      </dsp:nvSpPr>
      <dsp:spPr>
        <a:xfrm>
          <a:off x="5433692" y="575070"/>
          <a:ext cx="1910599" cy="2677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45720" rIns="0" bIns="4572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/>
            <a:t> </a:t>
          </a:r>
          <a:endParaRPr lang="id-ID" sz="3600" kern="1200" dirty="0"/>
        </a:p>
      </dsp:txBody>
      <dsp:txXfrm>
        <a:off x="5433692" y="575070"/>
        <a:ext cx="1910599" cy="267765"/>
      </dsp:txXfrm>
    </dsp:sp>
    <dsp:sp modelId="{5053D364-FAAA-40EC-A95A-3E51DED538AF}">
      <dsp:nvSpPr>
        <dsp:cNvPr id="0" name=""/>
        <dsp:cNvSpPr/>
      </dsp:nvSpPr>
      <dsp:spPr>
        <a:xfrm>
          <a:off x="5672865" y="842836"/>
          <a:ext cx="1432254" cy="95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890" rIns="0" bIns="8890" numCol="1" spcCol="1270" anchor="ctr" anchorCtr="0">
          <a:noAutofit/>
        </a:bodyPr>
        <a:lstStyle/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700" kern="1200"/>
        </a:p>
      </dsp:txBody>
      <dsp:txXfrm>
        <a:off x="5672865" y="842836"/>
        <a:ext cx="1432254" cy="9567"/>
      </dsp:txXfrm>
    </dsp:sp>
    <dsp:sp modelId="{82875CDA-0216-4AFA-8C0E-6A2141824E24}">
      <dsp:nvSpPr>
        <dsp:cNvPr id="0" name=""/>
        <dsp:cNvSpPr/>
      </dsp:nvSpPr>
      <dsp:spPr>
        <a:xfrm>
          <a:off x="5672865" y="852403"/>
          <a:ext cx="3434" cy="343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D71D68D8-6477-43A9-888F-23687E13E020}">
      <dsp:nvSpPr>
        <dsp:cNvPr id="0" name=""/>
        <dsp:cNvSpPr/>
      </dsp:nvSpPr>
      <dsp:spPr>
        <a:xfrm>
          <a:off x="5672865" y="855838"/>
          <a:ext cx="1432254" cy="1028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1430" rIns="0" bIns="1143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9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  </a:t>
          </a:r>
          <a:r>
            <a:rPr lang="bn-BD" sz="105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১</a:t>
          </a:r>
          <a:r>
            <a:rPr lang="bn-BD" sz="5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স্থায়ী  মূলধন </a:t>
          </a:r>
          <a:endParaRPr lang="id-ID" sz="5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672865" y="855838"/>
        <a:ext cx="1432254" cy="102855"/>
      </dsp:txXfrm>
    </dsp:sp>
    <dsp:sp modelId="{D5AD7E1A-283C-4930-A453-AEAE4B4E25B7}">
      <dsp:nvSpPr>
        <dsp:cNvPr id="0" name=""/>
        <dsp:cNvSpPr/>
      </dsp:nvSpPr>
      <dsp:spPr>
        <a:xfrm>
          <a:off x="5860657" y="2312612"/>
          <a:ext cx="71076" cy="1487585"/>
        </a:xfrm>
        <a:prstGeom prst="ellipse">
          <a:avLst/>
        </a:prstGeom>
        <a:solidFill>
          <a:schemeClr val="bg1">
            <a:lumMod val="75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45A4C8C7-21D7-444F-97F8-159AFDCFA102}">
      <dsp:nvSpPr>
        <dsp:cNvPr id="0" name=""/>
        <dsp:cNvSpPr/>
      </dsp:nvSpPr>
      <dsp:spPr>
        <a:xfrm flipH="1">
          <a:off x="5322796" y="2114595"/>
          <a:ext cx="1424356" cy="140458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1F83977-4EC6-4022-A3E2-54F1FCF06635}">
      <dsp:nvSpPr>
        <dsp:cNvPr id="0" name=""/>
        <dsp:cNvSpPr/>
      </dsp:nvSpPr>
      <dsp:spPr>
        <a:xfrm>
          <a:off x="5043752" y="2252520"/>
          <a:ext cx="1928064" cy="14021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0160" rIns="0" bIns="10160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২</a:t>
          </a:r>
          <a:r>
            <a:rPr lang="bn-BD" sz="11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। </a:t>
          </a:r>
          <a:r>
            <a:rPr lang="bn-BD" sz="4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চলতি মূলধন    </a:t>
          </a:r>
          <a:endParaRPr lang="id-ID" sz="4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043752" y="2252520"/>
        <a:ext cx="1928064" cy="1402131"/>
      </dsp:txXfrm>
    </dsp:sp>
    <dsp:sp modelId="{E0DD6DE3-608D-480E-8B37-0C1A7CB0CA8D}">
      <dsp:nvSpPr>
        <dsp:cNvPr id="0" name=""/>
        <dsp:cNvSpPr/>
      </dsp:nvSpPr>
      <dsp:spPr>
        <a:xfrm flipV="1">
          <a:off x="5931910" y="2915084"/>
          <a:ext cx="870124" cy="1915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890" rIns="0" bIns="8890" numCol="1" spcCol="1270" anchor="ctr" anchorCtr="0">
          <a:noAutofit/>
        </a:bodyPr>
        <a:lstStyle/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700" kern="1200" dirty="0"/>
        </a:p>
      </dsp:txBody>
      <dsp:txXfrm rot="10800000">
        <a:off x="5931910" y="2915084"/>
        <a:ext cx="870124" cy="191545"/>
      </dsp:txXfrm>
    </dsp:sp>
    <dsp:sp modelId="{07522EB0-96B5-44DF-9F9C-3976F68CD335}">
      <dsp:nvSpPr>
        <dsp:cNvPr id="0" name=""/>
        <dsp:cNvSpPr/>
      </dsp:nvSpPr>
      <dsp:spPr>
        <a:xfrm>
          <a:off x="5931910" y="3106630"/>
          <a:ext cx="3444" cy="343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A58E47A4-4F24-444D-86CB-4ACE6C815260}">
      <dsp:nvSpPr>
        <dsp:cNvPr id="0" name=""/>
        <dsp:cNvSpPr/>
      </dsp:nvSpPr>
      <dsp:spPr>
        <a:xfrm flipV="1">
          <a:off x="5889783" y="2530549"/>
          <a:ext cx="596435" cy="1915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890" rIns="0" bIns="8890" numCol="1" spcCol="1270" anchor="ctr" anchorCtr="0">
          <a:noAutofit/>
        </a:bodyPr>
        <a:lstStyle/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700" kern="1200" dirty="0"/>
        </a:p>
      </dsp:txBody>
      <dsp:txXfrm rot="10800000">
        <a:off x="5889783" y="2530549"/>
        <a:ext cx="596435" cy="1915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A0783-93FA-40C2-AB5C-FEF98FC74130}" type="datetimeFigureOut">
              <a:rPr lang="id-ID" smtClean="0"/>
              <a:t>10/06/2020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8A396-6805-4D13-9245-4D2CC416747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53887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A0783-93FA-40C2-AB5C-FEF98FC74130}" type="datetimeFigureOut">
              <a:rPr lang="id-ID" smtClean="0"/>
              <a:t>10/06/2020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8A396-6805-4D13-9245-4D2CC416747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302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A0783-93FA-40C2-AB5C-FEF98FC74130}" type="datetimeFigureOut">
              <a:rPr lang="id-ID" smtClean="0"/>
              <a:t>10/06/2020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8A396-6805-4D13-9245-4D2CC416747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827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A0783-93FA-40C2-AB5C-FEF98FC74130}" type="datetimeFigureOut">
              <a:rPr lang="id-ID" smtClean="0"/>
              <a:t>10/06/2020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8A396-6805-4D13-9245-4D2CC416747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96285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A0783-93FA-40C2-AB5C-FEF98FC74130}" type="datetimeFigureOut">
              <a:rPr lang="id-ID" smtClean="0"/>
              <a:t>10/06/2020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8A396-6805-4D13-9245-4D2CC416747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46540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A0783-93FA-40C2-AB5C-FEF98FC74130}" type="datetimeFigureOut">
              <a:rPr lang="id-ID" smtClean="0"/>
              <a:t>10/06/2020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8A396-6805-4D13-9245-4D2CC416747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50667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A0783-93FA-40C2-AB5C-FEF98FC74130}" type="datetimeFigureOut">
              <a:rPr lang="id-ID" smtClean="0"/>
              <a:t>10/06/2020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8A396-6805-4D13-9245-4D2CC416747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6729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A0783-93FA-40C2-AB5C-FEF98FC74130}" type="datetimeFigureOut">
              <a:rPr lang="id-ID" smtClean="0"/>
              <a:t>10/06/2020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8A396-6805-4D13-9245-4D2CC416747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70772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A0783-93FA-40C2-AB5C-FEF98FC74130}" type="datetimeFigureOut">
              <a:rPr lang="id-ID" smtClean="0"/>
              <a:t>10/06/2020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8A396-6805-4D13-9245-4D2CC416747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83066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A0783-93FA-40C2-AB5C-FEF98FC74130}" type="datetimeFigureOut">
              <a:rPr lang="id-ID" smtClean="0"/>
              <a:t>10/06/2020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8A396-6805-4D13-9245-4D2CC416747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41913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A0783-93FA-40C2-AB5C-FEF98FC74130}" type="datetimeFigureOut">
              <a:rPr lang="id-ID" smtClean="0"/>
              <a:t>10/06/2020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8A396-6805-4D13-9245-4D2CC416747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89190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A0783-93FA-40C2-AB5C-FEF98FC74130}" type="datetimeFigureOut">
              <a:rPr lang="id-ID" smtClean="0"/>
              <a:t>10/06/2020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8A396-6805-4D13-9245-4D2CC416747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88988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45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8740" y="586854"/>
            <a:ext cx="1019487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নিমজ্জিত মূলধনঃ যে মূলধন একটি নির্দিষ্ট পণ্য উৎপাদনে ব্যবহৃত হয় তাকে নিমজ্জিত বা ডুবন্ত মূলধন বলে । যেমনঃ চুল্লি ,রেল ইঞ্জিন,কাঠের তৈরি লাঙ্গল ইত্যাদি ।  </a:t>
            </a:r>
            <a:endParaRPr lang="id-ID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6979" y="3498468"/>
            <a:ext cx="1012663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ভাসমান মূলধনঃ  যে মূলধন যেকোনো যায়গায় ব্যবহার করা যায় তাকে ভাসমান মূলধন বলে ।যেমনঃ বিদ্যুৎ , কয়লা , যানবাহন  ইত্যাদি । </a:t>
            </a:r>
            <a:endParaRPr lang="id-ID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952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মূল্যায়ন </a:t>
            </a:r>
            <a:endParaRPr lang="id-ID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মূলধন কী ? </a:t>
            </a:r>
          </a:p>
          <a:p>
            <a:pPr marL="0" indent="0">
              <a:buNone/>
            </a:pP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২।চলতি মূলধন কাকে বলে ? </a:t>
            </a:r>
          </a:p>
          <a:p>
            <a:pPr marL="0" indent="0">
              <a:buNone/>
            </a:pP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সেলাই মেশিন কোন ধরনের মূলধন ? </a:t>
            </a:r>
          </a:p>
          <a:p>
            <a:pPr marL="0" indent="0">
              <a:buNone/>
            </a:pP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বঙ্গবন্ধু সেতু কোন ধরনের মূলধন ? </a:t>
            </a:r>
          </a:p>
          <a:p>
            <a:pPr marL="0" indent="0">
              <a:buNone/>
            </a:pP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৫। কয়েকটি ভাসমান মূলধনের নাম বল ? </a:t>
            </a:r>
            <a:endParaRPr lang="id-ID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934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116" y="365125"/>
            <a:ext cx="10234684" cy="1325563"/>
          </a:xfrm>
        </p:spPr>
        <p:txBody>
          <a:bodyPr>
            <a:normAutofit/>
          </a:bodyPr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id-ID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১।বমওয়ার্ক এর মতে মূলধন কী ? </a:t>
            </a:r>
          </a:p>
          <a:p>
            <a:pPr marL="0" indent="0">
              <a:buNone/>
            </a:pP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২।নিচের মূলধন গুলো থেকে স্থায়ী ,চলতি,নিমজ্জমান ও ভাসমান মূলধন চিহ্নিত কর ? </a:t>
            </a:r>
          </a:p>
          <a:p>
            <a:pPr marL="0" indent="0">
              <a:buNone/>
            </a:pP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বস্ত্র ,কয়লা, কাচামাল,সেলাই মেশিন , রেলপথ , বারি, বিদ্যুৎ , জাহাজ , দালান কোঠা, পদ্মাসেতু, যন্ত্রপাতি , সড়ক পথ  । </a:t>
            </a:r>
            <a:endParaRPr lang="id-ID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756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23582" y="996286"/>
            <a:ext cx="93205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 </a:t>
            </a:r>
          </a:p>
          <a:p>
            <a:r>
              <a:rPr lang="bn-BD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অনেক </a:t>
            </a:r>
          </a:p>
          <a:p>
            <a:r>
              <a:rPr lang="bn-BD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অনেক </a:t>
            </a:r>
          </a:p>
          <a:p>
            <a:r>
              <a:rPr lang="bn-BD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ধন্যবাদ  ...............</a:t>
            </a:r>
            <a:r>
              <a:rPr lang="en-SG" sz="5400" b="1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BD" sz="5400" b="1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id-ID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797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399" y="177421"/>
            <a:ext cx="10126639" cy="859809"/>
          </a:xfrm>
        </p:spPr>
        <p:txBody>
          <a:bodyPr>
            <a:noAutofit/>
          </a:bodyPr>
          <a:lstStyle/>
          <a:p>
            <a:pPr algn="l"/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</a:t>
            </a:r>
            <a:r>
              <a:rPr lang="bn-BD" sz="6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 </a:t>
            </a:r>
            <a:endParaRPr lang="id-ID" sz="66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399" y="1446663"/>
            <a:ext cx="10126639" cy="4735773"/>
          </a:xfrm>
        </p:spPr>
        <p:txBody>
          <a:bodyPr/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id-ID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7981" y="1328720"/>
            <a:ext cx="8461611" cy="504967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24835" y="5663821"/>
            <a:ext cx="1569493" cy="646331"/>
          </a:xfrm>
          <a:prstGeom prst="rect">
            <a:avLst/>
          </a:prstGeom>
          <a:solidFill>
            <a:srgbClr val="990000"/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ডালিয়া</a:t>
            </a:r>
            <a:endParaRPr lang="id-I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012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পরিচিতি </a:t>
            </a:r>
            <a:endParaRPr lang="id-ID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5970" y="1825625"/>
            <a:ext cx="964783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শ্যামল চক্রবর্ত্তী </a:t>
            </a:r>
          </a:p>
          <a:p>
            <a:pPr marL="0" indent="0">
              <a:buNone/>
            </a:pP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সহকারী অধ্যাপক </a:t>
            </a:r>
          </a:p>
          <a:p>
            <a:pPr marL="0" indent="0">
              <a:buNone/>
            </a:pP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অর্থনীতি বিভাগ </a:t>
            </a:r>
          </a:p>
          <a:p>
            <a:pPr marL="0" indent="0">
              <a:buNone/>
            </a:pP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কানকিরহাট কলেজ </a:t>
            </a:r>
          </a:p>
          <a:p>
            <a:pPr marL="0" indent="0">
              <a:buNone/>
            </a:pP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সেনবাগ </a:t>
            </a:r>
          </a:p>
          <a:p>
            <a:pPr marL="0" indent="0">
              <a:buNone/>
            </a:pP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নোয়াখালী । </a:t>
            </a:r>
            <a:endParaRPr lang="id-ID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5971" y="1825625"/>
            <a:ext cx="3766781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230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93576" y="327546"/>
            <a:ext cx="4462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 </a:t>
            </a:r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3289110" y="1132764"/>
            <a:ext cx="462616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একাদশ শ্রেণি </a:t>
            </a:r>
          </a:p>
          <a:p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অর্থনীতি ১ম পত্র </a:t>
            </a:r>
            <a:endParaRPr lang="id-ID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659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5970" y="365125"/>
            <a:ext cx="9647830" cy="890469"/>
          </a:xfrm>
        </p:spPr>
        <p:txBody>
          <a:bodyPr>
            <a:noAutofit/>
          </a:bodyPr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শিরোনাম </a:t>
            </a:r>
            <a:endParaRPr lang="id-ID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51630"/>
            <a:ext cx="10515600" cy="44218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BD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id-ID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0872" y="1787857"/>
            <a:ext cx="6086901" cy="4585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58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</a:t>
            </a:r>
            <a:r>
              <a:rPr lang="en-SG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 ফল </a:t>
            </a:r>
            <a:endParaRPr lang="id-ID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4588" y="1825625"/>
            <a:ext cx="893921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১।মূলধনের ধারনা ব্যাখ্যা করতে পারবে । </a:t>
            </a:r>
          </a:p>
          <a:p>
            <a:pPr marL="0" indent="0">
              <a:buNone/>
            </a:pPr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২। মূলধনের প্রকারভেদ বর্ণনা করতে পারবে । </a:t>
            </a:r>
            <a:endParaRPr lang="id-ID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128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30" y="365125"/>
            <a:ext cx="11859903" cy="1600153"/>
          </a:xfrm>
        </p:spPr>
        <p:txBody>
          <a:bodyPr>
            <a:noAutofit/>
          </a:bodyPr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অর্থনীতিতে মানুষের শ্রমের দ্বারা যে জিনিসটি উৎপাদিত হয়ে পুনরায় অধিকতর উৎপাদন কাজে ব্যবহৃত হয় ,তাকে মূলধন বলে। </a:t>
            </a:r>
            <a:endParaRPr lang="id-ID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7452098"/>
              </p:ext>
            </p:extLst>
          </p:nvPr>
        </p:nvGraphicFramePr>
        <p:xfrm>
          <a:off x="0" y="1965278"/>
          <a:ext cx="11960225" cy="4075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13782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8364" y="709684"/>
            <a:ext cx="11709779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স্থায়ী মূলধনঃ যে মূলধন উৎপাদন কাজে বার বার ব্যবহার করা হলেও কোনোরূপ পরিবর্তন হয় না বা ক্ষতিসাধন হয় না, সে ধরনের মূলধনকে স্থায়ী মূলধন বলে ।  যেমনঃ শিল্প ভবন (কারখানার ঘর ,দালান –কোঠা, যন্ত্রপাতি ,কলকব্জা ,ভারী যন্ত্রপাতি ,সড়ক ও  রেলপথ ,বিমানবন্দর ,মংলা ও পায়রা সমুদ্র বন্দর,জাহাজ ,পদ্মা ব্রিজ ,বঙ্গ বন্ধু সেতু ,লাঙল প্রভৃতি । </a:t>
            </a:r>
            <a:endParaRPr lang="id-ID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683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9934" y="818866"/>
            <a:ext cx="1007204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চলতি মূলধনঃ  যে মূলধন একবার ব্যবহার করলেই নিঃশেষ হয়ে যায় এবং সে মূলধনকে চলতি মুলধন বলে ।  যেমনঃ কাঁচামাল ।  </a:t>
            </a:r>
            <a:endParaRPr lang="id-ID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009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322</Words>
  <Application>Microsoft Office PowerPoint</Application>
  <PresentationFormat>Widescreen</PresentationFormat>
  <Paragraphs>40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                  শুভেচ্ছা </vt:lpstr>
      <vt:lpstr>                      পরিচিতি </vt:lpstr>
      <vt:lpstr>PowerPoint Presentation</vt:lpstr>
      <vt:lpstr>                 পাঠ শিরোনাম </vt:lpstr>
      <vt:lpstr>               শিখন ফল </vt:lpstr>
      <vt:lpstr>  অর্থনীতিতে মানুষের শ্রমের দ্বারা যে জিনিসটি উৎপাদিত হয়ে পুনরায় অধিকতর উৎপাদন কাজে ব্যবহৃত হয় ,তাকে মূলধন বলে। </vt:lpstr>
      <vt:lpstr>PowerPoint Presentation</vt:lpstr>
      <vt:lpstr>PowerPoint Presentation</vt:lpstr>
      <vt:lpstr>PowerPoint Presentation</vt:lpstr>
      <vt:lpstr>                মূল্যায়ন </vt:lpstr>
      <vt:lpstr>                    বাড়ির কাজ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Nesar Uddin</dc:creator>
  <cp:lastModifiedBy>HP</cp:lastModifiedBy>
  <cp:revision>50</cp:revision>
  <dcterms:created xsi:type="dcterms:W3CDTF">2019-07-17T10:49:17Z</dcterms:created>
  <dcterms:modified xsi:type="dcterms:W3CDTF">2020-06-10T09:42:48Z</dcterms:modified>
</cp:coreProperties>
</file>