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Default Extension="mp4" ContentType="video/unknown"/>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1"/>
    <p:sldMasterId id="2147483762" r:id="rId2"/>
  </p:sldMasterIdLst>
  <p:notesMasterIdLst>
    <p:notesMasterId r:id="rId21"/>
  </p:notesMasterIdLst>
  <p:sldIdLst>
    <p:sldId id="288" r:id="rId3"/>
    <p:sldId id="287" r:id="rId4"/>
    <p:sldId id="281" r:id="rId5"/>
    <p:sldId id="269" r:id="rId6"/>
    <p:sldId id="282" r:id="rId7"/>
    <p:sldId id="257" r:id="rId8"/>
    <p:sldId id="259" r:id="rId9"/>
    <p:sldId id="262" r:id="rId10"/>
    <p:sldId id="263" r:id="rId11"/>
    <p:sldId id="264" r:id="rId12"/>
    <p:sldId id="265" r:id="rId13"/>
    <p:sldId id="270" r:id="rId14"/>
    <p:sldId id="271" r:id="rId15"/>
    <p:sldId id="276" r:id="rId16"/>
    <p:sldId id="274" r:id="rId17"/>
    <p:sldId id="277" r:id="rId18"/>
    <p:sldId id="275" r:id="rId19"/>
    <p:sldId id="289"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29" autoAdjust="0"/>
    <p:restoredTop sz="79928" autoAdjust="0"/>
  </p:normalViewPr>
  <p:slideViewPr>
    <p:cSldViewPr>
      <p:cViewPr varScale="1">
        <p:scale>
          <a:sx n="58" d="100"/>
          <a:sy n="58" d="100"/>
        </p:scale>
        <p:origin x="-1686"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8108717-8984-4E2A-B21D-CD1C9045D9F3}" type="datetimeFigureOut">
              <a:rPr lang="en-US" smtClean="0"/>
              <a:pPr/>
              <a:t>7/28/2020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EDAE348-A561-4B53-8043-1D5B14784E48}" type="slidenum">
              <a:rPr lang="en-US" smtClean="0"/>
              <a:pPr/>
              <a:t>‹#›</a:t>
            </a:fld>
            <a:endParaRPr lang="en-US"/>
          </a:p>
        </p:txBody>
      </p:sp>
    </p:spTree>
    <p:extLst>
      <p:ext uri="{BB962C8B-B14F-4D97-AF65-F5344CB8AC3E}">
        <p14:creationId xmlns:p14="http://schemas.microsoft.com/office/powerpoint/2010/main" val="42760724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এই স্লাইডটি শিরোনাম</a:t>
            </a:r>
            <a:r>
              <a:rPr lang="bn-BD" baseline="0" dirty="0" smtClean="0"/>
              <a:t> লেখাসহ </a:t>
            </a:r>
            <a:r>
              <a:rPr lang="bn-BD" dirty="0" smtClean="0"/>
              <a:t>পাঠ</a:t>
            </a:r>
            <a:r>
              <a:rPr lang="bn-BD" baseline="0" dirty="0" smtClean="0"/>
              <a:t> ঘোষণার জন্য রাখা হয়েছে।</a:t>
            </a:r>
            <a:endParaRPr lang="en-US" dirty="0" smtClean="0"/>
          </a:p>
          <a:p>
            <a:endParaRPr lang="en-US" dirty="0"/>
          </a:p>
        </p:txBody>
      </p:sp>
      <p:sp>
        <p:nvSpPr>
          <p:cNvPr id="4" name="Slide Number Placeholder 3"/>
          <p:cNvSpPr>
            <a:spLocks noGrp="1"/>
          </p:cNvSpPr>
          <p:nvPr>
            <p:ph type="sldNum" sz="quarter" idx="10"/>
          </p:nvPr>
        </p:nvSpPr>
        <p:spPr/>
        <p:txBody>
          <a:bodyPr/>
          <a:lstStyle/>
          <a:p>
            <a:fld id="{8EDAE348-A561-4B53-8043-1D5B14784E48}" type="slidenum">
              <a:rPr lang="en-US" smtClean="0"/>
              <a:pPr/>
              <a:t>3</a:t>
            </a:fld>
            <a:endParaRPr lang="en-US"/>
          </a:p>
        </p:txBody>
      </p:sp>
    </p:spTree>
    <p:extLst>
      <p:ext uri="{BB962C8B-B14F-4D97-AF65-F5344CB8AC3E}">
        <p14:creationId xmlns:p14="http://schemas.microsoft.com/office/powerpoint/2010/main" val="4574952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1200" kern="1200" baseline="0" dirty="0" smtClean="0">
                <a:solidFill>
                  <a:schemeClr val="tx1"/>
                </a:solidFill>
                <a:latin typeface="+mn-lt"/>
                <a:ea typeface="+mn-ea"/>
                <a:cs typeface="+mn-cs"/>
              </a:rPr>
              <a:t>এখানে দীর্ঘ দৃষ্টি কী তা প্রদর্শনের চেষ্টা করা হয়েছে।</a:t>
            </a:r>
            <a:endParaRPr lang="en-US" dirty="0" smtClean="0"/>
          </a:p>
          <a:p>
            <a:endParaRPr lang="en-US" dirty="0"/>
          </a:p>
        </p:txBody>
      </p:sp>
      <p:sp>
        <p:nvSpPr>
          <p:cNvPr id="4" name="Slide Number Placeholder 3"/>
          <p:cNvSpPr>
            <a:spLocks noGrp="1"/>
          </p:cNvSpPr>
          <p:nvPr>
            <p:ph type="sldNum" sz="quarter" idx="10"/>
          </p:nvPr>
        </p:nvSpPr>
        <p:spPr/>
        <p:txBody>
          <a:bodyPr/>
          <a:lstStyle/>
          <a:p>
            <a:fld id="{8EDAE348-A561-4B53-8043-1D5B14784E48}" type="slidenum">
              <a:rPr lang="en-US" smtClean="0"/>
              <a:pPr/>
              <a:t>12</a:t>
            </a:fld>
            <a:endParaRPr lang="en-US"/>
          </a:p>
        </p:txBody>
      </p:sp>
    </p:spTree>
    <p:extLst>
      <p:ext uri="{BB962C8B-B14F-4D97-AF65-F5344CB8AC3E}">
        <p14:creationId xmlns:p14="http://schemas.microsoft.com/office/powerpoint/2010/main" val="1349310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1200" kern="1200" baseline="0" dirty="0" smtClean="0">
                <a:solidFill>
                  <a:schemeClr val="tx1"/>
                </a:solidFill>
                <a:latin typeface="+mn-lt"/>
                <a:ea typeface="+mn-ea"/>
                <a:cs typeface="+mn-cs"/>
              </a:rPr>
              <a:t>এখানে হ্রস্ব দৃষ্টির কারণ ব্যাখ্যা করার  চেষ্টা করা হয়েছে</a:t>
            </a:r>
            <a:endParaRPr lang="en-US" dirty="0" smtClean="0"/>
          </a:p>
          <a:p>
            <a:endParaRPr lang="en-US" dirty="0"/>
          </a:p>
        </p:txBody>
      </p:sp>
      <p:sp>
        <p:nvSpPr>
          <p:cNvPr id="4" name="Slide Number Placeholder 3"/>
          <p:cNvSpPr>
            <a:spLocks noGrp="1"/>
          </p:cNvSpPr>
          <p:nvPr>
            <p:ph type="sldNum" sz="quarter" idx="10"/>
          </p:nvPr>
        </p:nvSpPr>
        <p:spPr/>
        <p:txBody>
          <a:bodyPr/>
          <a:lstStyle/>
          <a:p>
            <a:fld id="{8EDAE348-A561-4B53-8043-1D5B14784E48}" type="slidenum">
              <a:rPr lang="en-US" smtClean="0"/>
              <a:pPr/>
              <a:t>13</a:t>
            </a:fld>
            <a:endParaRPr lang="en-US"/>
          </a:p>
        </p:txBody>
      </p:sp>
    </p:spTree>
    <p:extLst>
      <p:ext uri="{BB962C8B-B14F-4D97-AF65-F5344CB8AC3E}">
        <p14:creationId xmlns:p14="http://schemas.microsoft.com/office/powerpoint/2010/main" val="21974886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1200" kern="1200" dirty="0" smtClean="0">
                <a:solidFill>
                  <a:schemeClr val="tx1"/>
                </a:solidFill>
                <a:latin typeface="+mn-lt"/>
                <a:ea typeface="+mn-ea"/>
                <a:cs typeface="+mn-cs"/>
              </a:rPr>
              <a:t>আজকের</a:t>
            </a:r>
            <a:r>
              <a:rPr lang="bn-BD" sz="1200" kern="1200" baseline="0" dirty="0" smtClean="0">
                <a:solidFill>
                  <a:schemeClr val="tx1"/>
                </a:solidFill>
                <a:latin typeface="+mn-lt"/>
                <a:ea typeface="+mn-ea"/>
                <a:cs typeface="+mn-cs"/>
              </a:rPr>
              <a:t> পাঠের তৃতীয় শিখনফল অর্জনের উদ্দেশ্যে এই স্লাইডটি প্রদর্শন করা হয়েছে। এখানে দীর্ঘ দৃষ্টির ফলাফল ও প্রতিকার ব্যাখ্যা করার  চেষ্টা করা হয়েছে। এখানে বয়স্কদের চশমা ব্যবহারের প্রসঙ্গ উল্লেখ করে শিক্ষার্থীদের কাছ থেকে প্রশ্নোত্তর মাধ্যমে  </a:t>
            </a:r>
            <a:r>
              <a:rPr lang="bn-BD" sz="1200" dirty="0" smtClean="0">
                <a:latin typeface="NikoshBAN" pitchFamily="2" charset="0"/>
                <a:cs typeface="NikoshBAN" pitchFamily="2" charset="0"/>
              </a:rPr>
              <a:t>উত্তর</a:t>
            </a:r>
            <a:r>
              <a:rPr lang="bn-BD" sz="1200" baseline="0" dirty="0" smtClean="0">
                <a:latin typeface="NikoshBAN" pitchFamily="2" charset="0"/>
                <a:cs typeface="NikoshBAN" pitchFamily="2" charset="0"/>
              </a:rPr>
              <a:t> </a:t>
            </a:r>
            <a:r>
              <a:rPr lang="bn-BD" sz="1200" kern="1200" baseline="0" dirty="0" smtClean="0">
                <a:solidFill>
                  <a:schemeClr val="tx1"/>
                </a:solidFill>
                <a:latin typeface="+mn-lt"/>
                <a:ea typeface="+mn-ea"/>
                <a:cs typeface="+mn-cs"/>
              </a:rPr>
              <a:t>বের করে আনার চেষ্টা করলে ভালো হয়।</a:t>
            </a:r>
            <a:endParaRPr lang="en-US" dirty="0" smtClean="0"/>
          </a:p>
          <a:p>
            <a:endParaRPr lang="en-US" dirty="0"/>
          </a:p>
        </p:txBody>
      </p:sp>
      <p:sp>
        <p:nvSpPr>
          <p:cNvPr id="4" name="Slide Number Placeholder 3"/>
          <p:cNvSpPr>
            <a:spLocks noGrp="1"/>
          </p:cNvSpPr>
          <p:nvPr>
            <p:ph type="sldNum" sz="quarter" idx="10"/>
          </p:nvPr>
        </p:nvSpPr>
        <p:spPr/>
        <p:txBody>
          <a:bodyPr/>
          <a:lstStyle/>
          <a:p>
            <a:fld id="{8EDAE348-A561-4B53-8043-1D5B14784E48}" type="slidenum">
              <a:rPr lang="en-US" smtClean="0"/>
              <a:pPr/>
              <a:t>14</a:t>
            </a:fld>
            <a:endParaRPr lang="en-US"/>
          </a:p>
        </p:txBody>
      </p:sp>
    </p:spTree>
    <p:extLst>
      <p:ext uri="{BB962C8B-B14F-4D97-AF65-F5344CB8AC3E}">
        <p14:creationId xmlns:p14="http://schemas.microsoft.com/office/powerpoint/2010/main" val="4280259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এখানে</a:t>
            </a:r>
            <a:r>
              <a:rPr lang="bn-BD" baseline="0" dirty="0" smtClean="0"/>
              <a:t> শিক্ষার্থীরা শিখনফল অর্জন করতে সমর্থ হয়েছে কি-না তা জানার জন্য এ ধরনের দলগত কাজের ব্যবস্থা করা যেতে পারে।  </a:t>
            </a:r>
            <a:endParaRPr lang="en-US" dirty="0" smtClean="0"/>
          </a:p>
          <a:p>
            <a:endParaRPr lang="en-US" dirty="0"/>
          </a:p>
        </p:txBody>
      </p:sp>
      <p:sp>
        <p:nvSpPr>
          <p:cNvPr id="4" name="Slide Number Placeholder 3"/>
          <p:cNvSpPr>
            <a:spLocks noGrp="1"/>
          </p:cNvSpPr>
          <p:nvPr>
            <p:ph type="sldNum" sz="quarter" idx="10"/>
          </p:nvPr>
        </p:nvSpPr>
        <p:spPr/>
        <p:txBody>
          <a:bodyPr/>
          <a:lstStyle/>
          <a:p>
            <a:fld id="{8EDAE348-A561-4B53-8043-1D5B14784E48}" type="slidenum">
              <a:rPr lang="en-US" smtClean="0"/>
              <a:pPr/>
              <a:t>15</a:t>
            </a:fld>
            <a:endParaRPr lang="en-US"/>
          </a:p>
        </p:txBody>
      </p:sp>
    </p:spTree>
    <p:extLst>
      <p:ext uri="{BB962C8B-B14F-4D97-AF65-F5344CB8AC3E}">
        <p14:creationId xmlns:p14="http://schemas.microsoft.com/office/powerpoint/2010/main" val="35668552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baseline="0" dirty="0" smtClean="0"/>
              <a:t>পাঠটি সম্পর্কে সার্বিকভাবে জানার জন্য মূল্যায়নের ব্যবস্থা করা যেতে পারে।</a:t>
            </a:r>
            <a:endParaRPr lang="en-US" dirty="0" smtClean="0"/>
          </a:p>
          <a:p>
            <a:endParaRPr lang="en-US" dirty="0"/>
          </a:p>
        </p:txBody>
      </p:sp>
      <p:sp>
        <p:nvSpPr>
          <p:cNvPr id="4" name="Slide Number Placeholder 3"/>
          <p:cNvSpPr>
            <a:spLocks noGrp="1"/>
          </p:cNvSpPr>
          <p:nvPr>
            <p:ph type="sldNum" sz="quarter" idx="10"/>
          </p:nvPr>
        </p:nvSpPr>
        <p:spPr/>
        <p:txBody>
          <a:bodyPr/>
          <a:lstStyle/>
          <a:p>
            <a:fld id="{8EDAE348-A561-4B53-8043-1D5B14784E48}" type="slidenum">
              <a:rPr lang="en-US" smtClean="0"/>
              <a:pPr/>
              <a:t>16</a:t>
            </a:fld>
            <a:endParaRPr lang="en-US"/>
          </a:p>
        </p:txBody>
      </p:sp>
    </p:spTree>
    <p:extLst>
      <p:ext uri="{BB962C8B-B14F-4D97-AF65-F5344CB8AC3E}">
        <p14:creationId xmlns:p14="http://schemas.microsoft.com/office/powerpoint/2010/main" val="2628236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আজকের পাঠের</a:t>
            </a:r>
            <a:r>
              <a:rPr lang="bn-BD" baseline="0" dirty="0" smtClean="0"/>
              <a:t> অর্জিত শিখন  দ্বারা শিক্ষার্থীরা যেন তাদের  নিজ নিজ সৃজনশীল প্রতিভার বিকাশ ঘটাতে পারে সে উদ্দেশ্যে এধরনের কাজ দেয়া যেতে পারে। তবে বিষয় শিক্ষক ইচ্ছে করলে অন্য যে কোনো যুক্তিযুক্ত উপায় অবলম্বন করতে পারেন।</a:t>
            </a:r>
            <a:endParaRPr lang="en-US" dirty="0" smtClean="0"/>
          </a:p>
          <a:p>
            <a:endParaRPr lang="en-US" dirty="0"/>
          </a:p>
        </p:txBody>
      </p:sp>
      <p:sp>
        <p:nvSpPr>
          <p:cNvPr id="4" name="Slide Number Placeholder 3"/>
          <p:cNvSpPr>
            <a:spLocks noGrp="1"/>
          </p:cNvSpPr>
          <p:nvPr>
            <p:ph type="sldNum" sz="quarter" idx="10"/>
          </p:nvPr>
        </p:nvSpPr>
        <p:spPr/>
        <p:txBody>
          <a:bodyPr/>
          <a:lstStyle/>
          <a:p>
            <a:fld id="{8EDAE348-A561-4B53-8043-1D5B14784E48}" type="slidenum">
              <a:rPr lang="en-US" smtClean="0"/>
              <a:pPr/>
              <a:t>17</a:t>
            </a:fld>
            <a:endParaRPr lang="en-US"/>
          </a:p>
        </p:txBody>
      </p:sp>
    </p:spTree>
    <p:extLst>
      <p:ext uri="{BB962C8B-B14F-4D97-AF65-F5344CB8AC3E}">
        <p14:creationId xmlns:p14="http://schemas.microsoft.com/office/powerpoint/2010/main" val="21561768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baseline="0" dirty="0" smtClean="0"/>
              <a:t>এই পাঠ শেষে অর্জিতব্য শিখনফলকে সামনে রেখে </a:t>
            </a:r>
            <a:r>
              <a:rPr lang="bn-BD" dirty="0" smtClean="0"/>
              <a:t>পাঠকে</a:t>
            </a:r>
            <a:r>
              <a:rPr lang="bn-BD" baseline="0" dirty="0" smtClean="0"/>
              <a:t> ধারাবাহিকভাবে পরিচালনার উদ্দেশ্যে </a:t>
            </a:r>
            <a:r>
              <a:rPr lang="bn-BD" dirty="0" smtClean="0"/>
              <a:t>এই স্লাইডটি </a:t>
            </a:r>
            <a:r>
              <a:rPr lang="bn-BD" baseline="0" dirty="0" smtClean="0"/>
              <a:t>রাখা হয়েছে।</a:t>
            </a:r>
            <a:endParaRPr lang="en-US" dirty="0" smtClean="0"/>
          </a:p>
          <a:p>
            <a:endParaRPr lang="en-US" dirty="0"/>
          </a:p>
        </p:txBody>
      </p:sp>
      <p:sp>
        <p:nvSpPr>
          <p:cNvPr id="4" name="Slide Number Placeholder 3"/>
          <p:cNvSpPr>
            <a:spLocks noGrp="1"/>
          </p:cNvSpPr>
          <p:nvPr>
            <p:ph type="sldNum" sz="quarter" idx="10"/>
          </p:nvPr>
        </p:nvSpPr>
        <p:spPr/>
        <p:txBody>
          <a:bodyPr/>
          <a:lstStyle/>
          <a:p>
            <a:fld id="{8EDAE348-A561-4B53-8043-1D5B14784E48}" type="slidenum">
              <a:rPr lang="en-US" smtClean="0"/>
              <a:pPr/>
              <a:t>4</a:t>
            </a:fld>
            <a:endParaRPr lang="en-US"/>
          </a:p>
        </p:txBody>
      </p:sp>
    </p:spTree>
    <p:extLst>
      <p:ext uri="{BB962C8B-B14F-4D97-AF65-F5344CB8AC3E}">
        <p14:creationId xmlns:p14="http://schemas.microsoft.com/office/powerpoint/2010/main" val="25484041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EDAE348-A561-4B53-8043-1D5B14784E48}" type="slidenum">
              <a:rPr lang="en-US" smtClean="0"/>
              <a:pPr/>
              <a:t>5</a:t>
            </a:fld>
            <a:endParaRPr lang="en-US"/>
          </a:p>
        </p:txBody>
      </p:sp>
    </p:spTree>
    <p:extLst>
      <p:ext uri="{BB962C8B-B14F-4D97-AF65-F5344CB8AC3E}">
        <p14:creationId xmlns:p14="http://schemas.microsoft.com/office/powerpoint/2010/main" val="11046650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1200" kern="1200" dirty="0" smtClean="0">
                <a:solidFill>
                  <a:schemeClr val="tx1"/>
                </a:solidFill>
                <a:latin typeface="+mn-lt"/>
                <a:ea typeface="+mn-ea"/>
                <a:cs typeface="+mn-cs"/>
              </a:rPr>
              <a:t>আজকের</a:t>
            </a:r>
            <a:r>
              <a:rPr lang="bn-BD" sz="1200" kern="1200" baseline="0" dirty="0" smtClean="0">
                <a:solidFill>
                  <a:schemeClr val="tx1"/>
                </a:solidFill>
                <a:latin typeface="+mn-lt"/>
                <a:ea typeface="+mn-ea"/>
                <a:cs typeface="+mn-cs"/>
              </a:rPr>
              <a:t> পাঠের প্রথম শিখনফল অর্জনের উদ্দেশ্যে এই স্লাইডটি প্রদর্শন করা হয়েছে। এখানে শিক্ষার্থীদের কাছ থেকে প্রশ্নোত্তর মাধ্যমে  </a:t>
            </a:r>
            <a:r>
              <a:rPr lang="bn-BD" sz="1200" dirty="0" smtClean="0">
                <a:latin typeface="NikoshBAN" pitchFamily="2" charset="0"/>
                <a:cs typeface="NikoshBAN" pitchFamily="2" charset="0"/>
              </a:rPr>
              <a:t>স্বাভাবিক চোখ কোনো বস্তু</a:t>
            </a:r>
            <a:r>
              <a:rPr lang="en-US" sz="1200" dirty="0" smtClean="0">
                <a:latin typeface="NikoshBAN" pitchFamily="2" charset="0"/>
                <a:cs typeface="NikoshBAN" pitchFamily="2" charset="0"/>
              </a:rPr>
              <a:t> </a:t>
            </a:r>
            <a:r>
              <a:rPr lang="bn-BD" sz="1200" dirty="0" smtClean="0">
                <a:latin typeface="NikoshBAN" pitchFamily="2" charset="0"/>
                <a:cs typeface="NikoshBAN" pitchFamily="2" charset="0"/>
              </a:rPr>
              <a:t>কীভাবে-কখন  স্পষ্ট দেখতে পায়</a:t>
            </a:r>
            <a:r>
              <a:rPr lang="bn-BD" sz="1200" kern="1200" baseline="0" dirty="0" smtClean="0">
                <a:solidFill>
                  <a:schemeClr val="tx1"/>
                </a:solidFill>
                <a:latin typeface="+mn-lt"/>
                <a:ea typeface="+mn-ea"/>
                <a:cs typeface="+mn-cs"/>
              </a:rPr>
              <a:t>বের করে আনার চেষ্টা করলে ভালো হয়।</a:t>
            </a:r>
            <a:endParaRPr lang="en-US" dirty="0" smtClean="0"/>
          </a:p>
          <a:p>
            <a:endParaRPr lang="en-US" dirty="0"/>
          </a:p>
        </p:txBody>
      </p:sp>
      <p:sp>
        <p:nvSpPr>
          <p:cNvPr id="4" name="Slide Number Placeholder 3"/>
          <p:cNvSpPr>
            <a:spLocks noGrp="1"/>
          </p:cNvSpPr>
          <p:nvPr>
            <p:ph type="sldNum" sz="quarter" idx="10"/>
          </p:nvPr>
        </p:nvSpPr>
        <p:spPr/>
        <p:txBody>
          <a:bodyPr/>
          <a:lstStyle/>
          <a:p>
            <a:fld id="{8EDAE348-A561-4B53-8043-1D5B14784E48}" type="slidenum">
              <a:rPr lang="en-US" smtClean="0"/>
              <a:pPr/>
              <a:t>6</a:t>
            </a:fld>
            <a:endParaRPr lang="en-US"/>
          </a:p>
        </p:txBody>
      </p:sp>
    </p:spTree>
    <p:extLst>
      <p:ext uri="{BB962C8B-B14F-4D97-AF65-F5344CB8AC3E}">
        <p14:creationId xmlns:p14="http://schemas.microsoft.com/office/powerpoint/2010/main" val="7808182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1200" kern="1200" dirty="0" smtClean="0">
                <a:solidFill>
                  <a:schemeClr val="tx1"/>
                </a:solidFill>
                <a:latin typeface="+mn-lt"/>
                <a:ea typeface="+mn-ea"/>
                <a:cs typeface="+mn-cs"/>
              </a:rPr>
              <a:t>আজকের</a:t>
            </a:r>
            <a:r>
              <a:rPr lang="bn-BD" sz="1200" kern="1200" baseline="0" dirty="0" smtClean="0">
                <a:solidFill>
                  <a:schemeClr val="tx1"/>
                </a:solidFill>
                <a:latin typeface="+mn-lt"/>
                <a:ea typeface="+mn-ea"/>
                <a:cs typeface="+mn-cs"/>
              </a:rPr>
              <a:t> পাঠের প্রথম শিখনফল অর্জনের উদ্দেশ্যে এই স্লাইডটি প্রদর্শন করা হয়েছে। এখানে শিক্ষার্থীদের কাছ থেকে প্রশ্নোত্তর মাধ্যমে  </a:t>
            </a:r>
            <a:r>
              <a:rPr lang="bn-BD" sz="1200" dirty="0" smtClean="0">
                <a:latin typeface="NikoshBAN" pitchFamily="2" charset="0"/>
                <a:cs typeface="NikoshBAN" pitchFamily="2" charset="0"/>
              </a:rPr>
              <a:t>স্বাভাবিক চোখ কোনো   কাছের</a:t>
            </a:r>
            <a:r>
              <a:rPr lang="bn-BD" sz="1200" baseline="0" dirty="0" smtClean="0">
                <a:latin typeface="NikoshBAN" pitchFamily="2" charset="0"/>
                <a:cs typeface="NikoshBAN" pitchFamily="2" charset="0"/>
              </a:rPr>
              <a:t> ও দূরের বস্তু</a:t>
            </a:r>
            <a:r>
              <a:rPr lang="bn-BD" sz="1200" dirty="0" smtClean="0">
                <a:latin typeface="NikoshBAN" pitchFamily="2" charset="0"/>
                <a:cs typeface="NikoshBAN" pitchFamily="2" charset="0"/>
              </a:rPr>
              <a:t>স্পষ্ট দেখতে পায়</a:t>
            </a:r>
            <a:r>
              <a:rPr lang="bn-BD" sz="1200" kern="1200" baseline="0" dirty="0" smtClean="0">
                <a:solidFill>
                  <a:schemeClr val="tx1"/>
                </a:solidFill>
                <a:latin typeface="+mn-lt"/>
                <a:ea typeface="+mn-ea"/>
                <a:cs typeface="+mn-cs"/>
              </a:rPr>
              <a:t>বের করে আনার চেষ্টা করলে ভালো </a:t>
            </a:r>
            <a:r>
              <a:rPr lang="bn-BD" sz="1200" kern="1200" baseline="0" smtClean="0">
                <a:solidFill>
                  <a:schemeClr val="tx1"/>
                </a:solidFill>
                <a:latin typeface="+mn-lt"/>
                <a:ea typeface="+mn-ea"/>
                <a:cs typeface="+mn-cs"/>
              </a:rPr>
              <a:t>হয়। এখানে উল্লেখ্য যে নিকট বিন্দু অতিক্রম করে বস্তু কাছে চলে আসলে স্বাভাবিক চোখের লেন্স রেটিনার উপর বিম্ব গঠন করতে পারে না।</a:t>
            </a:r>
            <a:endParaRPr lang="en-US" dirty="0" smtClean="0"/>
          </a:p>
          <a:p>
            <a:endParaRPr lang="en-US" dirty="0"/>
          </a:p>
        </p:txBody>
      </p:sp>
      <p:sp>
        <p:nvSpPr>
          <p:cNvPr id="4" name="Slide Number Placeholder 3"/>
          <p:cNvSpPr>
            <a:spLocks noGrp="1"/>
          </p:cNvSpPr>
          <p:nvPr>
            <p:ph type="sldNum" sz="quarter" idx="10"/>
          </p:nvPr>
        </p:nvSpPr>
        <p:spPr/>
        <p:txBody>
          <a:bodyPr/>
          <a:lstStyle/>
          <a:p>
            <a:fld id="{8EDAE348-A561-4B53-8043-1D5B14784E48}" type="slidenum">
              <a:rPr lang="en-US" smtClean="0"/>
              <a:pPr/>
              <a:t>7</a:t>
            </a:fld>
            <a:endParaRPr lang="en-US"/>
          </a:p>
        </p:txBody>
      </p:sp>
    </p:spTree>
    <p:extLst>
      <p:ext uri="{BB962C8B-B14F-4D97-AF65-F5344CB8AC3E}">
        <p14:creationId xmlns:p14="http://schemas.microsoft.com/office/powerpoint/2010/main" val="42263569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1200" kern="1200" dirty="0" smtClean="0">
                <a:solidFill>
                  <a:schemeClr val="tx1"/>
                </a:solidFill>
                <a:latin typeface="+mn-lt"/>
                <a:ea typeface="+mn-ea"/>
                <a:cs typeface="+mn-cs"/>
              </a:rPr>
              <a:t>আজকের</a:t>
            </a:r>
            <a:r>
              <a:rPr lang="bn-BD" sz="1200" kern="1200" baseline="0" dirty="0" smtClean="0">
                <a:solidFill>
                  <a:schemeClr val="tx1"/>
                </a:solidFill>
                <a:latin typeface="+mn-lt"/>
                <a:ea typeface="+mn-ea"/>
                <a:cs typeface="+mn-cs"/>
              </a:rPr>
              <a:t> পাঠের দ্বিতীয় শিখনফল অর্জনের উদ্দেশ্যে এই স্লাইডটি প্রদর্শন করা হয়েছে। এখানে হ্রস্ব দৃষ্টি কী তা প্রদর্শনের চেষ্টা করা হয়েছে।</a:t>
            </a:r>
            <a:endParaRPr lang="en-US" dirty="0" smtClean="0"/>
          </a:p>
          <a:p>
            <a:endParaRPr lang="en-US" dirty="0"/>
          </a:p>
        </p:txBody>
      </p:sp>
      <p:sp>
        <p:nvSpPr>
          <p:cNvPr id="4" name="Slide Number Placeholder 3"/>
          <p:cNvSpPr>
            <a:spLocks noGrp="1"/>
          </p:cNvSpPr>
          <p:nvPr>
            <p:ph type="sldNum" sz="quarter" idx="10"/>
          </p:nvPr>
        </p:nvSpPr>
        <p:spPr/>
        <p:txBody>
          <a:bodyPr/>
          <a:lstStyle/>
          <a:p>
            <a:fld id="{8EDAE348-A561-4B53-8043-1D5B14784E48}" type="slidenum">
              <a:rPr lang="en-US" smtClean="0"/>
              <a:pPr/>
              <a:t>8</a:t>
            </a:fld>
            <a:endParaRPr lang="en-US"/>
          </a:p>
        </p:txBody>
      </p:sp>
    </p:spTree>
    <p:extLst>
      <p:ext uri="{BB962C8B-B14F-4D97-AF65-F5344CB8AC3E}">
        <p14:creationId xmlns:p14="http://schemas.microsoft.com/office/powerpoint/2010/main" val="25471634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1200" kern="1200" dirty="0" smtClean="0">
                <a:solidFill>
                  <a:schemeClr val="tx1"/>
                </a:solidFill>
                <a:latin typeface="+mn-lt"/>
                <a:ea typeface="+mn-ea"/>
                <a:cs typeface="+mn-cs"/>
              </a:rPr>
              <a:t>আজকের</a:t>
            </a:r>
            <a:r>
              <a:rPr lang="bn-BD" sz="1200" kern="1200" baseline="0" dirty="0" smtClean="0">
                <a:solidFill>
                  <a:schemeClr val="tx1"/>
                </a:solidFill>
                <a:latin typeface="+mn-lt"/>
                <a:ea typeface="+mn-ea"/>
                <a:cs typeface="+mn-cs"/>
              </a:rPr>
              <a:t> পাঠের দ্বিতীয় শিখনফল অর্জনের উদ্দেশ্যে এই স্লাইডটি প্রদর্শন করা হয়েছে। এখানে হ্রস্ব দৃষ্টির কারণ ব্যাখ্যা করার  চেষ্টা করা হয়েছে</a:t>
            </a:r>
            <a:endParaRPr lang="en-US" dirty="0"/>
          </a:p>
        </p:txBody>
      </p:sp>
      <p:sp>
        <p:nvSpPr>
          <p:cNvPr id="4" name="Slide Number Placeholder 3"/>
          <p:cNvSpPr>
            <a:spLocks noGrp="1"/>
          </p:cNvSpPr>
          <p:nvPr>
            <p:ph type="sldNum" sz="quarter" idx="10"/>
          </p:nvPr>
        </p:nvSpPr>
        <p:spPr/>
        <p:txBody>
          <a:bodyPr/>
          <a:lstStyle/>
          <a:p>
            <a:fld id="{8EDAE348-A561-4B53-8043-1D5B14784E48}" type="slidenum">
              <a:rPr lang="en-US" smtClean="0"/>
              <a:pPr/>
              <a:t>9</a:t>
            </a:fld>
            <a:endParaRPr lang="en-US"/>
          </a:p>
        </p:txBody>
      </p:sp>
    </p:spTree>
    <p:extLst>
      <p:ext uri="{BB962C8B-B14F-4D97-AF65-F5344CB8AC3E}">
        <p14:creationId xmlns:p14="http://schemas.microsoft.com/office/powerpoint/2010/main" val="3187953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1200" kern="1200" dirty="0" smtClean="0">
                <a:solidFill>
                  <a:schemeClr val="tx1"/>
                </a:solidFill>
                <a:latin typeface="+mn-lt"/>
                <a:ea typeface="+mn-ea"/>
                <a:cs typeface="+mn-cs"/>
              </a:rPr>
              <a:t>আজকের</a:t>
            </a:r>
            <a:r>
              <a:rPr lang="bn-BD" sz="1200" kern="1200" baseline="0" dirty="0" smtClean="0">
                <a:solidFill>
                  <a:schemeClr val="tx1"/>
                </a:solidFill>
                <a:latin typeface="+mn-lt"/>
                <a:ea typeface="+mn-ea"/>
                <a:cs typeface="+mn-cs"/>
              </a:rPr>
              <a:t> পাঠের দ্বিতীয় শিখনফল অর্জনের উদ্দেশ্যে এই স্লাইডটি প্রদর্শন করা হয়েছে। এখানে হ্রস্ব দৃষ্টির কারণ ব্যাখ্যা করার  চেষ্টা করা হয়েছে</a:t>
            </a:r>
            <a:endParaRPr lang="en-US" dirty="0" smtClean="0"/>
          </a:p>
          <a:p>
            <a:endParaRPr lang="en-US" dirty="0"/>
          </a:p>
        </p:txBody>
      </p:sp>
      <p:sp>
        <p:nvSpPr>
          <p:cNvPr id="4" name="Slide Number Placeholder 3"/>
          <p:cNvSpPr>
            <a:spLocks noGrp="1"/>
          </p:cNvSpPr>
          <p:nvPr>
            <p:ph type="sldNum" sz="quarter" idx="10"/>
          </p:nvPr>
        </p:nvSpPr>
        <p:spPr/>
        <p:txBody>
          <a:bodyPr/>
          <a:lstStyle/>
          <a:p>
            <a:fld id="{8EDAE348-A561-4B53-8043-1D5B14784E48}" type="slidenum">
              <a:rPr lang="en-US" smtClean="0"/>
              <a:pPr/>
              <a:t>10</a:t>
            </a:fld>
            <a:endParaRPr lang="en-US"/>
          </a:p>
        </p:txBody>
      </p:sp>
    </p:spTree>
    <p:extLst>
      <p:ext uri="{BB962C8B-B14F-4D97-AF65-F5344CB8AC3E}">
        <p14:creationId xmlns:p14="http://schemas.microsoft.com/office/powerpoint/2010/main" val="9135856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1200" kern="1200" baseline="0" dirty="0" smtClean="0">
                <a:solidFill>
                  <a:schemeClr val="tx1"/>
                </a:solidFill>
                <a:latin typeface="+mn-lt"/>
                <a:ea typeface="+mn-ea"/>
                <a:cs typeface="+mn-cs"/>
              </a:rPr>
              <a:t> </a:t>
            </a:r>
            <a:r>
              <a:rPr lang="bn-BD" sz="1200" kern="1200" dirty="0" smtClean="0">
                <a:solidFill>
                  <a:schemeClr val="tx1"/>
                </a:solidFill>
                <a:latin typeface="+mn-lt"/>
                <a:ea typeface="+mn-ea"/>
                <a:cs typeface="+mn-cs"/>
              </a:rPr>
              <a:t>আজকের</a:t>
            </a:r>
            <a:r>
              <a:rPr lang="bn-BD" sz="1200" kern="1200" baseline="0" dirty="0" smtClean="0">
                <a:solidFill>
                  <a:schemeClr val="tx1"/>
                </a:solidFill>
                <a:latin typeface="+mn-lt"/>
                <a:ea typeface="+mn-ea"/>
                <a:cs typeface="+mn-cs"/>
              </a:rPr>
              <a:t> পাঠের তৃতীয় শিখনফল অর্জনের উদ্দেশ্যে এই স্লাইডটি প্রদর্শন করা হয়েছে। এখানে হ্রস্ব দৃষ্টির ফলাফল ও প্রতিকার ব্যাখ্যা করার  চেষ্টা করা হয়েছে। এখানে শিশুদের চশমা ব্যবহারের প্রসঙ্গ উল্লেখ করে শিক্ষার্থীদের কাছ থেকে প্রশ্নোত্তর মাধ্যমে  </a:t>
            </a:r>
            <a:r>
              <a:rPr lang="bn-BD" sz="1200" dirty="0" smtClean="0">
                <a:latin typeface="NikoshBAN" pitchFamily="2" charset="0"/>
                <a:cs typeface="NikoshBAN" pitchFamily="2" charset="0"/>
              </a:rPr>
              <a:t>উত্তর</a:t>
            </a:r>
            <a:r>
              <a:rPr lang="bn-BD" sz="1200" baseline="0" dirty="0" smtClean="0">
                <a:latin typeface="NikoshBAN" pitchFamily="2" charset="0"/>
                <a:cs typeface="NikoshBAN" pitchFamily="2" charset="0"/>
              </a:rPr>
              <a:t> </a:t>
            </a:r>
            <a:r>
              <a:rPr lang="bn-BD" sz="1200" kern="1200" baseline="0" dirty="0" smtClean="0">
                <a:solidFill>
                  <a:schemeClr val="tx1"/>
                </a:solidFill>
                <a:latin typeface="+mn-lt"/>
                <a:ea typeface="+mn-ea"/>
                <a:cs typeface="+mn-cs"/>
              </a:rPr>
              <a:t>বের করে আনার চেষ্টা করলে ভালো হয়।</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8EDAE348-A561-4B53-8043-1D5B14784E48}" type="slidenum">
              <a:rPr lang="en-US" smtClean="0"/>
              <a:pPr/>
              <a:t>11</a:t>
            </a:fld>
            <a:endParaRPr lang="en-US"/>
          </a:p>
        </p:txBody>
      </p:sp>
    </p:spTree>
    <p:extLst>
      <p:ext uri="{BB962C8B-B14F-4D97-AF65-F5344CB8AC3E}">
        <p14:creationId xmlns:p14="http://schemas.microsoft.com/office/powerpoint/2010/main" val="37704587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6B631C-2C92-4338-871A-CD6204AA499B}" type="datetimeFigureOut">
              <a:rPr lang="en-US" smtClean="0">
                <a:solidFill>
                  <a:prstClr val="black">
                    <a:tint val="75000"/>
                  </a:prstClr>
                </a:solidFill>
              </a:rPr>
              <a:pPr/>
              <a:t>7/28/2020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D27F0BA-37F8-4DF4-9CB0-A2E60025F7C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02425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7/28/2020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7/28/2020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fld id="{1D8BD707-D9CF-40AE-B4C6-C98DA3205C09}" type="datetimeFigureOut">
              <a:rPr lang="en-US" smtClean="0"/>
              <a:pPr/>
              <a:t>7/28/2020</a:t>
            </a:fld>
            <a:endParaRPr lang="en-US"/>
          </a:p>
        </p:txBody>
      </p:sp>
      <p:sp>
        <p:nvSpPr>
          <p:cNvPr id="5" name="Footer Placeholder 4"/>
          <p:cNvSpPr>
            <a:spLocks noGrp="1"/>
          </p:cNvSpPr>
          <p:nvPr>
            <p:ph type="ftr" sz="quarter" idx="11"/>
          </p:nvPr>
        </p:nvSpPr>
        <p:spPr>
          <a:xfrm>
            <a:off x="457200" y="6556248"/>
            <a:ext cx="3657600" cy="228600"/>
          </a:xfrm>
        </p:spPr>
        <p:txBody>
          <a:bodyPr/>
          <a:lstStyle>
            <a:extLst/>
          </a:lstStyle>
          <a:p>
            <a:endParaRPr lang="en-US"/>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1D8BD707-D9CF-40AE-B4C6-C98DA3205C09}" type="datetimeFigureOut">
              <a:rPr lang="en-US" smtClean="0"/>
              <a:pPr/>
              <a:t>7/28/2020</a:t>
            </a:fld>
            <a:endParaRPr lang="en-US"/>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n-US"/>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7/28/2020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1D8BD707-D9CF-40AE-B4C6-C98DA3205C09}" type="datetimeFigureOut">
              <a:rPr lang="en-US" smtClean="0"/>
              <a:pPr/>
              <a:t>7/28/2020</a:t>
            </a:fld>
            <a:endParaRPr lang="en-US"/>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US"/>
          </a:p>
        </p:txBody>
      </p:sp>
      <p:sp>
        <p:nvSpPr>
          <p:cNvPr id="6" name="Slide Number Placeholder 5"/>
          <p:cNvSpPr>
            <a:spLocks noGrp="1"/>
          </p:cNvSpPr>
          <p:nvPr>
            <p:ph type="sldNum" sz="quarter" idx="12"/>
          </p:nvPr>
        </p:nvSpPr>
        <p:spPr>
          <a:xfrm>
            <a:off x="6733952" y="6555112"/>
            <a:ext cx="588336" cy="228600"/>
          </a:xfrm>
        </p:spPr>
        <p:txBody>
          <a:bodyPr/>
          <a:lstStyle>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7/28/2020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7/28/2020</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1D8BD707-D9CF-40AE-B4C6-C98DA3205C09}" type="datetimeFigureOut">
              <a:rPr lang="en-US" smtClean="0"/>
              <a:pPr/>
              <a:t>7/28/2020</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1D8BD707-D9CF-40AE-B4C6-C98DA3205C09}" type="datetimeFigureOut">
              <a:rPr lang="en-US" smtClean="0"/>
              <a:pPr/>
              <a:t>7/28/2020</a:t>
            </a:fld>
            <a:endParaRPr lang="en-US"/>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US"/>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7/28/2020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1.jpeg"/><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6B631C-2C92-4338-871A-CD6204AA499B}" type="datetimeFigureOut">
              <a:rPr lang="en-US" smtClean="0">
                <a:solidFill>
                  <a:prstClr val="black">
                    <a:tint val="75000"/>
                  </a:prstClr>
                </a:solidFill>
              </a:rPr>
              <a:pPr/>
              <a:t>7/28/2020</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27F0BA-37F8-4DF4-9CB0-A2E60025F7C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62865"/>
      </p:ext>
    </p:extLst>
  </p:cSld>
  <p:clrMap bg1="lt1" tx1="dk1" bg2="lt2" tx2="dk2" accent1="accent1" accent2="accent2" accent3="accent3" accent4="accent4" accent5="accent5" accent6="accent6" hlink="hlink" folHlink="folHlink"/>
  <p:sldLayoutIdLst>
    <p:sldLayoutId id="214748366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E06B631C-2C92-4338-871A-CD6204AA499B}" type="datetimeFigureOut">
              <a:rPr lang="en-US" smtClean="0">
                <a:solidFill>
                  <a:prstClr val="black">
                    <a:tint val="75000"/>
                  </a:prstClr>
                </a:solidFill>
              </a:rPr>
              <a:pPr/>
              <a:t>7/28/2020</a:t>
            </a:fld>
            <a:endParaRPr lang="en-US">
              <a:solidFill>
                <a:prstClr val="black">
                  <a:tint val="75000"/>
                </a:prstClr>
              </a:solidFill>
            </a:endParaRPr>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US">
              <a:solidFill>
                <a:prstClr val="black">
                  <a:tint val="75000"/>
                </a:prstClr>
              </a:solidFill>
            </a:endParaRPr>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0D27F0BA-37F8-4DF4-9CB0-A2E60025F7C0}"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8.xml"/><Relationship Id="rId5" Type="http://schemas.openxmlformats.org/officeDocument/2006/relationships/image" Target="../media/image11.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8.xml"/><Relationship Id="rId5" Type="http://schemas.openxmlformats.org/officeDocument/2006/relationships/image" Target="../media/image10.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8.xml"/><Relationship Id="rId5" Type="http://schemas.openxmlformats.org/officeDocument/2006/relationships/image" Target="../media/image12.pn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13.xml"/><Relationship Id="rId1" Type="http://schemas.openxmlformats.org/officeDocument/2006/relationships/slideLayout" Target="../slideLayouts/slideLayout8.xml"/><Relationship Id="rId4" Type="http://schemas.openxmlformats.org/officeDocument/2006/relationships/image" Target="../media/image14.gif"/></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6.png"/><Relationship Id="rId4"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8.xml"/><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8.xml"/><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29000" y="633743"/>
            <a:ext cx="2286000" cy="1046913"/>
          </a:xfrm>
          <a:prstGeom prst="rect">
            <a:avLst/>
          </a:prstGeom>
        </p:spPr>
        <p:txBody>
          <a:bodyPr wrap="square" lIns="122387" tIns="61194" rIns="122387" bIns="61194">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buFont typeface="Arial" pitchFamily="34" charset="0"/>
              <a:buNone/>
            </a:pPr>
            <a:r>
              <a:rPr lang="bn-IN" sz="6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স্বাগতম</a:t>
            </a:r>
            <a:endParaRPr lang="en-US" sz="6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endParaRPr>
          </a:p>
        </p:txBody>
      </p:sp>
      <p:pic>
        <p:nvPicPr>
          <p:cNvPr id="3" name="Picture 2" descr="C:\Users\Iqbal high school\Pictures\80f0edafa8c0909c4e9c524e919a54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20637" y="1650175"/>
            <a:ext cx="4502727" cy="45740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2942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grpSp>
        <p:nvGrpSpPr>
          <p:cNvPr id="2" name="Group 9"/>
          <p:cNvGrpSpPr/>
          <p:nvPr/>
        </p:nvGrpSpPr>
        <p:grpSpPr>
          <a:xfrm>
            <a:off x="5562600" y="850789"/>
            <a:ext cx="2209800" cy="2008490"/>
            <a:chOff x="5105400" y="926989"/>
            <a:chExt cx="2209800" cy="2008490"/>
          </a:xfrm>
        </p:grpSpPr>
        <p:pic>
          <p:nvPicPr>
            <p:cNvPr id="4" name="Picture 3" descr="Eye-ball.png"/>
            <p:cNvPicPr>
              <a:picLocks noChangeAspect="1"/>
            </p:cNvPicPr>
            <p:nvPr/>
          </p:nvPicPr>
          <p:blipFill>
            <a:blip r:embed="rId3" cstate="print"/>
            <a:stretch>
              <a:fillRect/>
            </a:stretch>
          </p:blipFill>
          <p:spPr>
            <a:xfrm>
              <a:off x="5105400" y="926989"/>
              <a:ext cx="2209800" cy="2008490"/>
            </a:xfrm>
            <a:prstGeom prst="rect">
              <a:avLst/>
            </a:prstGeom>
          </p:spPr>
        </p:pic>
        <p:pic>
          <p:nvPicPr>
            <p:cNvPr id="6" name="Picture 5" descr="Lens.png"/>
            <p:cNvPicPr>
              <a:picLocks noChangeAspect="1"/>
            </p:cNvPicPr>
            <p:nvPr/>
          </p:nvPicPr>
          <p:blipFill>
            <a:blip r:embed="rId4" cstate="print"/>
            <a:stretch>
              <a:fillRect/>
            </a:stretch>
          </p:blipFill>
          <p:spPr>
            <a:xfrm>
              <a:off x="5402249" y="1597347"/>
              <a:ext cx="152400" cy="680702"/>
            </a:xfrm>
            <a:prstGeom prst="rect">
              <a:avLst/>
            </a:prstGeom>
          </p:spPr>
        </p:pic>
      </p:grpSp>
      <p:sp>
        <p:nvSpPr>
          <p:cNvPr id="7" name="Frame 6"/>
          <p:cNvSpPr/>
          <p:nvPr/>
        </p:nvSpPr>
        <p:spPr>
          <a:xfrm>
            <a:off x="0" y="0"/>
            <a:ext cx="9144000" cy="6858000"/>
          </a:xfrm>
          <a:prstGeom prst="frame">
            <a:avLst>
              <a:gd name="adj1" fmla="val 3305"/>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 name="Group 39"/>
          <p:cNvGrpSpPr/>
          <p:nvPr/>
        </p:nvGrpSpPr>
        <p:grpSpPr>
          <a:xfrm>
            <a:off x="5562600" y="2971800"/>
            <a:ext cx="2438400" cy="2100681"/>
            <a:chOff x="5562600" y="2971800"/>
            <a:chExt cx="2438400" cy="2100681"/>
          </a:xfrm>
        </p:grpSpPr>
        <p:pic>
          <p:nvPicPr>
            <p:cNvPr id="31" name="Picture 30" descr="Eye-ball.png"/>
            <p:cNvPicPr>
              <a:picLocks noChangeAspect="1"/>
            </p:cNvPicPr>
            <p:nvPr/>
          </p:nvPicPr>
          <p:blipFill>
            <a:blip r:embed="rId3" cstate="print"/>
            <a:stretch>
              <a:fillRect/>
            </a:stretch>
          </p:blipFill>
          <p:spPr>
            <a:xfrm>
              <a:off x="5562600" y="2971800"/>
              <a:ext cx="2438400" cy="2100681"/>
            </a:xfrm>
            <a:prstGeom prst="rect">
              <a:avLst/>
            </a:prstGeom>
          </p:spPr>
        </p:pic>
        <p:pic>
          <p:nvPicPr>
            <p:cNvPr id="32" name="Picture 31" descr="Lens.png"/>
            <p:cNvPicPr>
              <a:picLocks noChangeAspect="1"/>
            </p:cNvPicPr>
            <p:nvPr/>
          </p:nvPicPr>
          <p:blipFill>
            <a:blip r:embed="rId4" cstate="print"/>
            <a:stretch>
              <a:fillRect/>
            </a:stretch>
          </p:blipFill>
          <p:spPr>
            <a:xfrm>
              <a:off x="5854108" y="3681694"/>
              <a:ext cx="204815" cy="680702"/>
            </a:xfrm>
            <a:prstGeom prst="rect">
              <a:avLst/>
            </a:prstGeom>
          </p:spPr>
        </p:pic>
      </p:grpSp>
      <p:cxnSp>
        <p:nvCxnSpPr>
          <p:cNvPr id="36" name="Straight Connector 35"/>
          <p:cNvCxnSpPr/>
          <p:nvPr/>
        </p:nvCxnSpPr>
        <p:spPr>
          <a:xfrm>
            <a:off x="5562600" y="762000"/>
            <a:ext cx="0" cy="4343400"/>
          </a:xfrm>
          <a:prstGeom prst="line">
            <a:avLst/>
          </a:prstGeom>
          <a:ln w="28575">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467600" y="762000"/>
            <a:ext cx="0" cy="4343400"/>
          </a:xfrm>
          <a:prstGeom prst="line">
            <a:avLst/>
          </a:prstGeom>
          <a:ln w="28575">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41" name="Arc 40"/>
          <p:cNvSpPr/>
          <p:nvPr/>
        </p:nvSpPr>
        <p:spPr>
          <a:xfrm rot="4976043">
            <a:off x="5733268" y="3177277"/>
            <a:ext cx="1628696" cy="1684669"/>
          </a:xfrm>
          <a:prstGeom prst="arc">
            <a:avLst>
              <a:gd name="adj1" fmla="val 12559820"/>
              <a:gd name="adj2" fmla="val 20983902"/>
            </a:avLst>
          </a:prstGeom>
          <a:ln w="38100">
            <a:solidFill>
              <a:srgbClr val="FFFF00"/>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TextBox 20"/>
          <p:cNvSpPr txBox="1"/>
          <p:nvPr/>
        </p:nvSpPr>
        <p:spPr>
          <a:xfrm>
            <a:off x="533400" y="3377625"/>
            <a:ext cx="4474302" cy="584775"/>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bn-BD" sz="3200" dirty="0" smtClean="0">
                <a:latin typeface="NikoshBAN" pitchFamily="2" charset="0"/>
                <a:cs typeface="NikoshBAN" pitchFamily="2" charset="0"/>
              </a:rPr>
              <a:t>অক্ষিগোলকের ব্যাসার্ধ বেড়ে গেছে।</a:t>
            </a:r>
            <a:endParaRPr lang="en-US" sz="3200" dirty="0">
              <a:latin typeface="NikoshBAN" pitchFamily="2" charset="0"/>
              <a:cs typeface="NikoshBAN" pitchFamily="2" charset="0"/>
            </a:endParaRPr>
          </a:p>
        </p:txBody>
      </p:sp>
      <p:cxnSp>
        <p:nvCxnSpPr>
          <p:cNvPr id="24" name="Straight Connector 23"/>
          <p:cNvCxnSpPr/>
          <p:nvPr/>
        </p:nvCxnSpPr>
        <p:spPr>
          <a:xfrm>
            <a:off x="5859440" y="914400"/>
            <a:ext cx="0" cy="4343400"/>
          </a:xfrm>
          <a:prstGeom prst="line">
            <a:avLst/>
          </a:prstGeom>
          <a:ln w="28575">
            <a:solidFill>
              <a:srgbClr val="FFFF00"/>
            </a:solidFill>
            <a:prstDash val="solid"/>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6080080" y="889376"/>
            <a:ext cx="0" cy="4343400"/>
          </a:xfrm>
          <a:prstGeom prst="line">
            <a:avLst/>
          </a:prstGeom>
          <a:ln w="28575">
            <a:solidFill>
              <a:srgbClr val="FFFF00"/>
            </a:solidFill>
            <a:prstDash val="solid"/>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533400" y="4191000"/>
            <a:ext cx="4746812" cy="58477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bn-BD" sz="3200" dirty="0" smtClean="0">
                <a:latin typeface="NikoshBAN" pitchFamily="2" charset="0"/>
                <a:cs typeface="NikoshBAN" pitchFamily="2" charset="0"/>
              </a:rPr>
              <a:t>লেন্সের অভিসারী ক্ষমতা বেড়ে গেছে।</a:t>
            </a:r>
            <a:endParaRPr lang="en-US" sz="3200" dirty="0">
              <a:latin typeface="NikoshBAN" pitchFamily="2" charset="0"/>
              <a:cs typeface="NikoshBAN" pitchFamily="2" charset="0"/>
            </a:endParaRPr>
          </a:p>
        </p:txBody>
      </p:sp>
      <p:sp>
        <p:nvSpPr>
          <p:cNvPr id="16" name="TextBox 15"/>
          <p:cNvSpPr txBox="1"/>
          <p:nvPr/>
        </p:nvSpPr>
        <p:spPr>
          <a:xfrm>
            <a:off x="914400" y="609600"/>
            <a:ext cx="3286477" cy="707886"/>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bn-BD" sz="4000" dirty="0" smtClean="0">
                <a:latin typeface="NikoshBAN" pitchFamily="2" charset="0"/>
                <a:cs typeface="NikoshBAN" pitchFamily="2" charset="0"/>
              </a:rPr>
              <a:t>হ্রস্ব দৃষ্টি ত্রুটির কারণ</a:t>
            </a:r>
            <a:endParaRPr lang="en-US" sz="40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xit" presetSubtype="4" fill="hold" nodeType="clickEffect">
                                  <p:stCondLst>
                                    <p:cond delay="0"/>
                                  </p:stCondLst>
                                  <p:childTnLst>
                                    <p:animEffect transition="out" filter="wipe(down)">
                                      <p:cBhvr>
                                        <p:cTn id="11" dur="1000"/>
                                        <p:tgtEl>
                                          <p:spTgt spid="39"/>
                                        </p:tgtEl>
                                      </p:cBhvr>
                                    </p:animEffect>
                                    <p:set>
                                      <p:cBhvr>
                                        <p:cTn id="12" dur="1" fill="hold">
                                          <p:stCondLst>
                                            <p:cond delay="999"/>
                                          </p:stCondLst>
                                        </p:cTn>
                                        <p:tgtEl>
                                          <p:spTgt spid="39"/>
                                        </p:tgtEl>
                                        <p:attrNameLst>
                                          <p:attrName>style.visibility</p:attrName>
                                        </p:attrNameLst>
                                      </p:cBhvr>
                                      <p:to>
                                        <p:strVal val="hidden"/>
                                      </p:to>
                                    </p:set>
                                  </p:childTnLst>
                                </p:cTn>
                              </p:par>
                              <p:par>
                                <p:cTn id="13" presetID="22" presetClass="exit" presetSubtype="4" fill="hold" nodeType="withEffect">
                                  <p:stCondLst>
                                    <p:cond delay="0"/>
                                  </p:stCondLst>
                                  <p:childTnLst>
                                    <p:animEffect transition="out" filter="wipe(down)">
                                      <p:cBhvr>
                                        <p:cTn id="14" dur="1000"/>
                                        <p:tgtEl>
                                          <p:spTgt spid="36"/>
                                        </p:tgtEl>
                                      </p:cBhvr>
                                    </p:animEffect>
                                    <p:set>
                                      <p:cBhvr>
                                        <p:cTn id="15" dur="1" fill="hold">
                                          <p:stCondLst>
                                            <p:cond delay="999"/>
                                          </p:stCondLst>
                                        </p:cTn>
                                        <p:tgtEl>
                                          <p:spTgt spid="36"/>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8" presetClass="entr" presetSubtype="12" fill="hold" nodeType="click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strips(downLeft)">
                                      <p:cBhvr>
                                        <p:cTn id="20" dur="2000"/>
                                        <p:tgtEl>
                                          <p:spTgt spid="24"/>
                                        </p:tgtEl>
                                      </p:cBhvr>
                                    </p:animEffect>
                                  </p:childTnLst>
                                </p:cTn>
                              </p:par>
                              <p:par>
                                <p:cTn id="21" presetID="18" presetClass="entr" presetSubtype="12" fill="hold" nodeType="with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strips(downLeft)">
                                      <p:cBhvr>
                                        <p:cTn id="23" dur="2000"/>
                                        <p:tgtEl>
                                          <p:spTgt spid="2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wipe(left)">
                                      <p:cBhvr>
                                        <p:cTn id="28"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grpSp>
        <p:nvGrpSpPr>
          <p:cNvPr id="2" name="Group 9"/>
          <p:cNvGrpSpPr/>
          <p:nvPr/>
        </p:nvGrpSpPr>
        <p:grpSpPr>
          <a:xfrm>
            <a:off x="5562600" y="850789"/>
            <a:ext cx="2209800" cy="2008490"/>
            <a:chOff x="5105400" y="926989"/>
            <a:chExt cx="2209800" cy="2008490"/>
          </a:xfrm>
        </p:grpSpPr>
        <p:pic>
          <p:nvPicPr>
            <p:cNvPr id="4" name="Picture 3" descr="Eye-ball.png"/>
            <p:cNvPicPr>
              <a:picLocks noChangeAspect="1"/>
            </p:cNvPicPr>
            <p:nvPr/>
          </p:nvPicPr>
          <p:blipFill>
            <a:blip r:embed="rId3" cstate="print"/>
            <a:stretch>
              <a:fillRect/>
            </a:stretch>
          </p:blipFill>
          <p:spPr>
            <a:xfrm>
              <a:off x="5105400" y="926989"/>
              <a:ext cx="2209800" cy="2008490"/>
            </a:xfrm>
            <a:prstGeom prst="rect">
              <a:avLst/>
            </a:prstGeom>
          </p:spPr>
        </p:pic>
        <p:pic>
          <p:nvPicPr>
            <p:cNvPr id="6" name="Picture 5" descr="Lens.png"/>
            <p:cNvPicPr>
              <a:picLocks noChangeAspect="1"/>
            </p:cNvPicPr>
            <p:nvPr/>
          </p:nvPicPr>
          <p:blipFill>
            <a:blip r:embed="rId4" cstate="print"/>
            <a:stretch>
              <a:fillRect/>
            </a:stretch>
          </p:blipFill>
          <p:spPr>
            <a:xfrm>
              <a:off x="5402249" y="1597347"/>
              <a:ext cx="152400" cy="680702"/>
            </a:xfrm>
            <a:prstGeom prst="rect">
              <a:avLst/>
            </a:prstGeom>
          </p:spPr>
        </p:pic>
      </p:grpSp>
      <p:sp>
        <p:nvSpPr>
          <p:cNvPr id="7" name="Frame 6"/>
          <p:cNvSpPr/>
          <p:nvPr/>
        </p:nvSpPr>
        <p:spPr>
          <a:xfrm>
            <a:off x="0" y="0"/>
            <a:ext cx="9144000" cy="6858000"/>
          </a:xfrm>
          <a:prstGeom prst="frame">
            <a:avLst>
              <a:gd name="adj1" fmla="val 3305"/>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 name="Group 39"/>
          <p:cNvGrpSpPr/>
          <p:nvPr/>
        </p:nvGrpSpPr>
        <p:grpSpPr>
          <a:xfrm>
            <a:off x="5562600" y="2971800"/>
            <a:ext cx="2438400" cy="2100681"/>
            <a:chOff x="5562600" y="2971800"/>
            <a:chExt cx="2438400" cy="2100681"/>
          </a:xfrm>
        </p:grpSpPr>
        <p:pic>
          <p:nvPicPr>
            <p:cNvPr id="31" name="Picture 30" descr="Eye-ball.png"/>
            <p:cNvPicPr>
              <a:picLocks noChangeAspect="1"/>
            </p:cNvPicPr>
            <p:nvPr/>
          </p:nvPicPr>
          <p:blipFill>
            <a:blip r:embed="rId3" cstate="print"/>
            <a:stretch>
              <a:fillRect/>
            </a:stretch>
          </p:blipFill>
          <p:spPr>
            <a:xfrm>
              <a:off x="5562600" y="2971800"/>
              <a:ext cx="2438400" cy="2100681"/>
            </a:xfrm>
            <a:prstGeom prst="rect">
              <a:avLst/>
            </a:prstGeom>
          </p:spPr>
        </p:pic>
        <p:pic>
          <p:nvPicPr>
            <p:cNvPr id="32" name="Picture 31" descr="Lens.png"/>
            <p:cNvPicPr>
              <a:picLocks noChangeAspect="1"/>
            </p:cNvPicPr>
            <p:nvPr/>
          </p:nvPicPr>
          <p:blipFill>
            <a:blip r:embed="rId4" cstate="print"/>
            <a:stretch>
              <a:fillRect/>
            </a:stretch>
          </p:blipFill>
          <p:spPr>
            <a:xfrm>
              <a:off x="5854108" y="3681694"/>
              <a:ext cx="204815" cy="680702"/>
            </a:xfrm>
            <a:prstGeom prst="rect">
              <a:avLst/>
            </a:prstGeom>
          </p:spPr>
        </p:pic>
      </p:grpSp>
      <p:sp>
        <p:nvSpPr>
          <p:cNvPr id="41" name="Arc 40"/>
          <p:cNvSpPr/>
          <p:nvPr/>
        </p:nvSpPr>
        <p:spPr>
          <a:xfrm rot="4976043">
            <a:off x="5733268" y="3177277"/>
            <a:ext cx="1628696" cy="1684669"/>
          </a:xfrm>
          <a:prstGeom prst="arc">
            <a:avLst>
              <a:gd name="adj1" fmla="val 12559820"/>
              <a:gd name="adj2" fmla="val 20983902"/>
            </a:avLst>
          </a:prstGeom>
          <a:ln w="38100">
            <a:solidFill>
              <a:srgbClr val="FFFF00"/>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29" name="Group 28"/>
          <p:cNvGrpSpPr/>
          <p:nvPr/>
        </p:nvGrpSpPr>
        <p:grpSpPr>
          <a:xfrm>
            <a:off x="277504" y="1422009"/>
            <a:ext cx="7122523" cy="787791"/>
            <a:chOff x="277504" y="1422009"/>
            <a:chExt cx="7122523" cy="787791"/>
          </a:xfrm>
        </p:grpSpPr>
        <p:sp>
          <p:nvSpPr>
            <p:cNvPr id="17" name="Freeform 16"/>
            <p:cNvSpPr/>
            <p:nvPr/>
          </p:nvSpPr>
          <p:spPr>
            <a:xfrm>
              <a:off x="542026" y="1422009"/>
              <a:ext cx="6858001" cy="773723"/>
            </a:xfrm>
            <a:custGeom>
              <a:avLst/>
              <a:gdLst>
                <a:gd name="connsiteX0" fmla="*/ 0 w 5050301"/>
                <a:gd name="connsiteY0" fmla="*/ 0 h 787791"/>
                <a:gd name="connsiteX1" fmla="*/ 2546252 w 5050301"/>
                <a:gd name="connsiteY1" fmla="*/ 14068 h 787791"/>
                <a:gd name="connsiteX2" fmla="*/ 5050301 w 5050301"/>
                <a:gd name="connsiteY2" fmla="*/ 407963 h 787791"/>
                <a:gd name="connsiteX3" fmla="*/ 2546252 w 5050301"/>
                <a:gd name="connsiteY3" fmla="*/ 787791 h 787791"/>
                <a:gd name="connsiteX4" fmla="*/ 14067 w 5050301"/>
                <a:gd name="connsiteY4" fmla="*/ 773723 h 787791"/>
                <a:gd name="connsiteX5" fmla="*/ 0 w 5050301"/>
                <a:gd name="connsiteY5" fmla="*/ 0 h 787791"/>
                <a:gd name="connsiteX0" fmla="*/ 0 w 5050301"/>
                <a:gd name="connsiteY0" fmla="*/ 0 h 773723"/>
                <a:gd name="connsiteX1" fmla="*/ 2546252 w 5050301"/>
                <a:gd name="connsiteY1" fmla="*/ 14068 h 773723"/>
                <a:gd name="connsiteX2" fmla="*/ 5050301 w 5050301"/>
                <a:gd name="connsiteY2" fmla="*/ 407963 h 773723"/>
                <a:gd name="connsiteX3" fmla="*/ 3845886 w 5050301"/>
                <a:gd name="connsiteY3" fmla="*/ 635391 h 773723"/>
                <a:gd name="connsiteX4" fmla="*/ 14067 w 5050301"/>
                <a:gd name="connsiteY4" fmla="*/ 773723 h 773723"/>
                <a:gd name="connsiteX5" fmla="*/ 0 w 5050301"/>
                <a:gd name="connsiteY5" fmla="*/ 0 h 773723"/>
                <a:gd name="connsiteX0" fmla="*/ 0 w 5050301"/>
                <a:gd name="connsiteY0" fmla="*/ 0 h 773723"/>
                <a:gd name="connsiteX1" fmla="*/ 3845886 w 5050301"/>
                <a:gd name="connsiteY1" fmla="*/ 178191 h 773723"/>
                <a:gd name="connsiteX2" fmla="*/ 5050301 w 5050301"/>
                <a:gd name="connsiteY2" fmla="*/ 407963 h 773723"/>
                <a:gd name="connsiteX3" fmla="*/ 3845886 w 5050301"/>
                <a:gd name="connsiteY3" fmla="*/ 635391 h 773723"/>
                <a:gd name="connsiteX4" fmla="*/ 14067 w 5050301"/>
                <a:gd name="connsiteY4" fmla="*/ 773723 h 773723"/>
                <a:gd name="connsiteX5" fmla="*/ 0 w 5050301"/>
                <a:gd name="connsiteY5" fmla="*/ 0 h 773723"/>
                <a:gd name="connsiteX0" fmla="*/ 0 w 5050301"/>
                <a:gd name="connsiteY0" fmla="*/ 0 h 773723"/>
                <a:gd name="connsiteX1" fmla="*/ 3845886 w 5050301"/>
                <a:gd name="connsiteY1" fmla="*/ 178191 h 773723"/>
                <a:gd name="connsiteX2" fmla="*/ 5050301 w 5050301"/>
                <a:gd name="connsiteY2" fmla="*/ 407963 h 773723"/>
                <a:gd name="connsiteX3" fmla="*/ 3845886 w 5050301"/>
                <a:gd name="connsiteY3" fmla="*/ 635391 h 773723"/>
                <a:gd name="connsiteX4" fmla="*/ 14067 w 5050301"/>
                <a:gd name="connsiteY4" fmla="*/ 773723 h 773723"/>
                <a:gd name="connsiteX5" fmla="*/ 0 w 5050301"/>
                <a:gd name="connsiteY5" fmla="*/ 0 h 773723"/>
                <a:gd name="connsiteX0" fmla="*/ 0 w 5050301"/>
                <a:gd name="connsiteY0" fmla="*/ 0 h 773723"/>
                <a:gd name="connsiteX1" fmla="*/ 3928011 w 5050301"/>
                <a:gd name="connsiteY1" fmla="*/ 178191 h 773723"/>
                <a:gd name="connsiteX2" fmla="*/ 5050301 w 5050301"/>
                <a:gd name="connsiteY2" fmla="*/ 407963 h 773723"/>
                <a:gd name="connsiteX3" fmla="*/ 3845886 w 5050301"/>
                <a:gd name="connsiteY3" fmla="*/ 635391 h 773723"/>
                <a:gd name="connsiteX4" fmla="*/ 14067 w 5050301"/>
                <a:gd name="connsiteY4" fmla="*/ 773723 h 773723"/>
                <a:gd name="connsiteX5" fmla="*/ 0 w 5050301"/>
                <a:gd name="connsiteY5" fmla="*/ 0 h 773723"/>
                <a:gd name="connsiteX0" fmla="*/ 0 w 5050301"/>
                <a:gd name="connsiteY0" fmla="*/ 0 h 773723"/>
                <a:gd name="connsiteX1" fmla="*/ 3928011 w 5050301"/>
                <a:gd name="connsiteY1" fmla="*/ 178191 h 773723"/>
                <a:gd name="connsiteX2" fmla="*/ 5050301 w 5050301"/>
                <a:gd name="connsiteY2" fmla="*/ 407963 h 773723"/>
                <a:gd name="connsiteX3" fmla="*/ 3928011 w 5050301"/>
                <a:gd name="connsiteY3" fmla="*/ 635391 h 773723"/>
                <a:gd name="connsiteX4" fmla="*/ 14067 w 5050301"/>
                <a:gd name="connsiteY4" fmla="*/ 773723 h 773723"/>
                <a:gd name="connsiteX5" fmla="*/ 0 w 5050301"/>
                <a:gd name="connsiteY5" fmla="*/ 0 h 773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50301" h="773723">
                  <a:moveTo>
                    <a:pt x="0" y="0"/>
                  </a:moveTo>
                  <a:lnTo>
                    <a:pt x="3928011" y="178191"/>
                  </a:lnTo>
                  <a:lnTo>
                    <a:pt x="5050301" y="407963"/>
                  </a:lnTo>
                  <a:lnTo>
                    <a:pt x="3928011" y="635391"/>
                  </a:lnTo>
                  <a:lnTo>
                    <a:pt x="14067" y="773723"/>
                  </a:lnTo>
                  <a:lnTo>
                    <a:pt x="0" y="0"/>
                  </a:lnTo>
                  <a:close/>
                </a:path>
              </a:pathLst>
            </a:custGeom>
            <a:gradFill>
              <a:gsLst>
                <a:gs pos="0">
                  <a:schemeClr val="accent2">
                    <a:lumMod val="40000"/>
                    <a:lumOff val="60000"/>
                    <a:alpha val="88000"/>
                  </a:schemeClr>
                </a:gs>
                <a:gs pos="69000">
                  <a:schemeClr val="bg2">
                    <a:lumMod val="75000"/>
                    <a:alpha val="57000"/>
                  </a:schemeClr>
                </a:gs>
                <a:gs pos="100000">
                  <a:schemeClr val="accent6">
                    <a:lumMod val="40000"/>
                    <a:lumOff val="60000"/>
                    <a:alpha val="79000"/>
                  </a:schemeClr>
                </a:gs>
              </a:gsLst>
              <a:lin ang="5400000" scaled="0"/>
            </a:gra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Arrow Connector 21"/>
            <p:cNvCxnSpPr/>
            <p:nvPr/>
          </p:nvCxnSpPr>
          <p:spPr>
            <a:xfrm rot="120000" flipH="1">
              <a:off x="277504" y="1422009"/>
              <a:ext cx="696231" cy="25791"/>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a:off x="285464" y="2184009"/>
              <a:ext cx="696231" cy="25791"/>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sp>
        <p:nvSpPr>
          <p:cNvPr id="18" name="TextBox 17"/>
          <p:cNvSpPr txBox="1"/>
          <p:nvPr/>
        </p:nvSpPr>
        <p:spPr>
          <a:xfrm>
            <a:off x="397519" y="2209800"/>
            <a:ext cx="5437707" cy="553998"/>
          </a:xfrm>
          <a:prstGeom prst="rect">
            <a:avLst/>
          </a:prstGeom>
          <a:noFill/>
        </p:spPr>
        <p:txBody>
          <a:bodyPr wrap="none" rtlCol="0">
            <a:spAutoFit/>
          </a:bodyPr>
          <a:lstStyle/>
          <a:p>
            <a:r>
              <a:rPr lang="bn-BD" sz="3000" dirty="0" smtClean="0">
                <a:latin typeface="NikoshBAN" pitchFamily="2" charset="0"/>
                <a:cs typeface="NikoshBAN" pitchFamily="2" charset="0"/>
              </a:rPr>
              <a:t>স্বাভাবিক চোখের দূরবিন্দু অসীম পর্যন্ত বিস্তৃত।</a:t>
            </a:r>
            <a:endParaRPr lang="en-US" sz="3000" dirty="0">
              <a:latin typeface="NikoshBAN" pitchFamily="2" charset="0"/>
              <a:cs typeface="NikoshBAN" pitchFamily="2" charset="0"/>
            </a:endParaRPr>
          </a:p>
        </p:txBody>
      </p:sp>
      <p:grpSp>
        <p:nvGrpSpPr>
          <p:cNvPr id="20" name="Group 19"/>
          <p:cNvGrpSpPr/>
          <p:nvPr/>
        </p:nvGrpSpPr>
        <p:grpSpPr>
          <a:xfrm>
            <a:off x="2971800" y="3733800"/>
            <a:ext cx="4669301" cy="584775"/>
            <a:chOff x="2971800" y="3733800"/>
            <a:chExt cx="4669301" cy="584775"/>
          </a:xfrm>
        </p:grpSpPr>
        <p:sp>
          <p:nvSpPr>
            <p:cNvPr id="16" name="Freeform 15"/>
            <p:cNvSpPr/>
            <p:nvPr/>
          </p:nvSpPr>
          <p:spPr>
            <a:xfrm>
              <a:off x="3276600" y="3733801"/>
              <a:ext cx="4364501" cy="533400"/>
            </a:xfrm>
            <a:custGeom>
              <a:avLst/>
              <a:gdLst>
                <a:gd name="connsiteX0" fmla="*/ 0 w 5050301"/>
                <a:gd name="connsiteY0" fmla="*/ 0 h 787791"/>
                <a:gd name="connsiteX1" fmla="*/ 2546252 w 5050301"/>
                <a:gd name="connsiteY1" fmla="*/ 14068 h 787791"/>
                <a:gd name="connsiteX2" fmla="*/ 5050301 w 5050301"/>
                <a:gd name="connsiteY2" fmla="*/ 407963 h 787791"/>
                <a:gd name="connsiteX3" fmla="*/ 2546252 w 5050301"/>
                <a:gd name="connsiteY3" fmla="*/ 787791 h 787791"/>
                <a:gd name="connsiteX4" fmla="*/ 14067 w 5050301"/>
                <a:gd name="connsiteY4" fmla="*/ 773723 h 787791"/>
                <a:gd name="connsiteX5" fmla="*/ 0 w 5050301"/>
                <a:gd name="connsiteY5" fmla="*/ 0 h 787791"/>
                <a:gd name="connsiteX0" fmla="*/ 0 w 5050301"/>
                <a:gd name="connsiteY0" fmla="*/ 0 h 773723"/>
                <a:gd name="connsiteX1" fmla="*/ 2546252 w 5050301"/>
                <a:gd name="connsiteY1" fmla="*/ 14068 h 773723"/>
                <a:gd name="connsiteX2" fmla="*/ 5050301 w 5050301"/>
                <a:gd name="connsiteY2" fmla="*/ 407963 h 773723"/>
                <a:gd name="connsiteX3" fmla="*/ 2898201 w 5050301"/>
                <a:gd name="connsiteY3" fmla="*/ 734879 h 773723"/>
                <a:gd name="connsiteX4" fmla="*/ 14067 w 5050301"/>
                <a:gd name="connsiteY4" fmla="*/ 773723 h 773723"/>
                <a:gd name="connsiteX5" fmla="*/ 0 w 5050301"/>
                <a:gd name="connsiteY5" fmla="*/ 0 h 773723"/>
                <a:gd name="connsiteX0" fmla="*/ 0 w 5050301"/>
                <a:gd name="connsiteY0" fmla="*/ 0 h 773723"/>
                <a:gd name="connsiteX1" fmla="*/ 2801595 w 5050301"/>
                <a:gd name="connsiteY1" fmla="*/ 45563 h 773723"/>
                <a:gd name="connsiteX2" fmla="*/ 5050301 w 5050301"/>
                <a:gd name="connsiteY2" fmla="*/ 407963 h 773723"/>
                <a:gd name="connsiteX3" fmla="*/ 2898201 w 5050301"/>
                <a:gd name="connsiteY3" fmla="*/ 734879 h 773723"/>
                <a:gd name="connsiteX4" fmla="*/ 14067 w 5050301"/>
                <a:gd name="connsiteY4" fmla="*/ 773723 h 773723"/>
                <a:gd name="connsiteX5" fmla="*/ 0 w 5050301"/>
                <a:gd name="connsiteY5" fmla="*/ 0 h 773723"/>
                <a:gd name="connsiteX0" fmla="*/ 0 w 5050301"/>
                <a:gd name="connsiteY0" fmla="*/ 0 h 773723"/>
                <a:gd name="connsiteX1" fmla="*/ 2898201 w 5050301"/>
                <a:gd name="connsiteY1" fmla="*/ 45563 h 773723"/>
                <a:gd name="connsiteX2" fmla="*/ 5050301 w 5050301"/>
                <a:gd name="connsiteY2" fmla="*/ 407963 h 773723"/>
                <a:gd name="connsiteX3" fmla="*/ 2898201 w 5050301"/>
                <a:gd name="connsiteY3" fmla="*/ 734879 h 773723"/>
                <a:gd name="connsiteX4" fmla="*/ 14067 w 5050301"/>
                <a:gd name="connsiteY4" fmla="*/ 773723 h 773723"/>
                <a:gd name="connsiteX5" fmla="*/ 0 w 5050301"/>
                <a:gd name="connsiteY5" fmla="*/ 0 h 773723"/>
                <a:gd name="connsiteX0" fmla="*/ 0 w 5050301"/>
                <a:gd name="connsiteY0" fmla="*/ 0 h 773723"/>
                <a:gd name="connsiteX1" fmla="*/ 3086069 w 5050301"/>
                <a:gd name="connsiteY1" fmla="*/ 45563 h 773723"/>
                <a:gd name="connsiteX2" fmla="*/ 5050301 w 5050301"/>
                <a:gd name="connsiteY2" fmla="*/ 407963 h 773723"/>
                <a:gd name="connsiteX3" fmla="*/ 2898201 w 5050301"/>
                <a:gd name="connsiteY3" fmla="*/ 734879 h 773723"/>
                <a:gd name="connsiteX4" fmla="*/ 14067 w 5050301"/>
                <a:gd name="connsiteY4" fmla="*/ 773723 h 773723"/>
                <a:gd name="connsiteX5" fmla="*/ 0 w 5050301"/>
                <a:gd name="connsiteY5" fmla="*/ 0 h 773723"/>
                <a:gd name="connsiteX0" fmla="*/ 0 w 5050301"/>
                <a:gd name="connsiteY0" fmla="*/ 0 h 773723"/>
                <a:gd name="connsiteX1" fmla="*/ 3086069 w 5050301"/>
                <a:gd name="connsiteY1" fmla="*/ 45563 h 773723"/>
                <a:gd name="connsiteX2" fmla="*/ 5050301 w 5050301"/>
                <a:gd name="connsiteY2" fmla="*/ 407963 h 773723"/>
                <a:gd name="connsiteX3" fmla="*/ 3086069 w 5050301"/>
                <a:gd name="connsiteY3" fmla="*/ 734879 h 773723"/>
                <a:gd name="connsiteX4" fmla="*/ 14067 w 5050301"/>
                <a:gd name="connsiteY4" fmla="*/ 773723 h 773723"/>
                <a:gd name="connsiteX5" fmla="*/ 0 w 5050301"/>
                <a:gd name="connsiteY5" fmla="*/ 0 h 773723"/>
                <a:gd name="connsiteX0" fmla="*/ 0 w 5050301"/>
                <a:gd name="connsiteY0" fmla="*/ 196947 h 728160"/>
                <a:gd name="connsiteX1" fmla="*/ 3086069 w 5050301"/>
                <a:gd name="connsiteY1" fmla="*/ 0 h 728160"/>
                <a:gd name="connsiteX2" fmla="*/ 5050301 w 5050301"/>
                <a:gd name="connsiteY2" fmla="*/ 362400 h 728160"/>
                <a:gd name="connsiteX3" fmla="*/ 3086069 w 5050301"/>
                <a:gd name="connsiteY3" fmla="*/ 689316 h 728160"/>
                <a:gd name="connsiteX4" fmla="*/ 14067 w 5050301"/>
                <a:gd name="connsiteY4" fmla="*/ 728160 h 728160"/>
                <a:gd name="connsiteX5" fmla="*/ 0 w 5050301"/>
                <a:gd name="connsiteY5" fmla="*/ 196947 h 728160"/>
                <a:gd name="connsiteX0" fmla="*/ 0 w 5050301"/>
                <a:gd name="connsiteY0" fmla="*/ 295420 h 728160"/>
                <a:gd name="connsiteX1" fmla="*/ 3086069 w 5050301"/>
                <a:gd name="connsiteY1" fmla="*/ 0 h 728160"/>
                <a:gd name="connsiteX2" fmla="*/ 5050301 w 5050301"/>
                <a:gd name="connsiteY2" fmla="*/ 362400 h 728160"/>
                <a:gd name="connsiteX3" fmla="*/ 3086069 w 5050301"/>
                <a:gd name="connsiteY3" fmla="*/ 689316 h 728160"/>
                <a:gd name="connsiteX4" fmla="*/ 14067 w 5050301"/>
                <a:gd name="connsiteY4" fmla="*/ 728160 h 728160"/>
                <a:gd name="connsiteX5" fmla="*/ 0 w 5050301"/>
                <a:gd name="connsiteY5" fmla="*/ 295420 h 728160"/>
                <a:gd name="connsiteX0" fmla="*/ 0 w 5050301"/>
                <a:gd name="connsiteY0" fmla="*/ 393893 h 728160"/>
                <a:gd name="connsiteX1" fmla="*/ 3086069 w 5050301"/>
                <a:gd name="connsiteY1" fmla="*/ 0 h 728160"/>
                <a:gd name="connsiteX2" fmla="*/ 5050301 w 5050301"/>
                <a:gd name="connsiteY2" fmla="*/ 362400 h 728160"/>
                <a:gd name="connsiteX3" fmla="*/ 3086069 w 5050301"/>
                <a:gd name="connsiteY3" fmla="*/ 689316 h 728160"/>
                <a:gd name="connsiteX4" fmla="*/ 14067 w 5050301"/>
                <a:gd name="connsiteY4" fmla="*/ 728160 h 728160"/>
                <a:gd name="connsiteX5" fmla="*/ 0 w 5050301"/>
                <a:gd name="connsiteY5" fmla="*/ 393893 h 728160"/>
                <a:gd name="connsiteX0" fmla="*/ 0 w 5050301"/>
                <a:gd name="connsiteY0" fmla="*/ 393893 h 689316"/>
                <a:gd name="connsiteX1" fmla="*/ 3086069 w 5050301"/>
                <a:gd name="connsiteY1" fmla="*/ 0 h 689316"/>
                <a:gd name="connsiteX2" fmla="*/ 5050301 w 5050301"/>
                <a:gd name="connsiteY2" fmla="*/ 362400 h 689316"/>
                <a:gd name="connsiteX3" fmla="*/ 3086069 w 5050301"/>
                <a:gd name="connsiteY3" fmla="*/ 689316 h 689316"/>
                <a:gd name="connsiteX4" fmla="*/ 0 w 5050301"/>
                <a:gd name="connsiteY4" fmla="*/ 393893 h 689316"/>
                <a:gd name="connsiteX5" fmla="*/ 0 w 5050301"/>
                <a:gd name="connsiteY5" fmla="*/ 393893 h 689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50301" h="689316">
                  <a:moveTo>
                    <a:pt x="0" y="393893"/>
                  </a:moveTo>
                  <a:lnTo>
                    <a:pt x="3086069" y="0"/>
                  </a:lnTo>
                  <a:lnTo>
                    <a:pt x="5050301" y="362400"/>
                  </a:lnTo>
                  <a:lnTo>
                    <a:pt x="3086069" y="689316"/>
                  </a:lnTo>
                  <a:lnTo>
                    <a:pt x="0" y="393893"/>
                  </a:lnTo>
                  <a:lnTo>
                    <a:pt x="0" y="393893"/>
                  </a:lnTo>
                  <a:close/>
                </a:path>
              </a:pathLst>
            </a:custGeom>
            <a:gradFill>
              <a:gsLst>
                <a:gs pos="0">
                  <a:schemeClr val="accent2">
                    <a:lumMod val="40000"/>
                    <a:lumOff val="60000"/>
                    <a:alpha val="88000"/>
                  </a:schemeClr>
                </a:gs>
                <a:gs pos="69000">
                  <a:schemeClr val="bg2">
                    <a:lumMod val="75000"/>
                    <a:alpha val="57000"/>
                  </a:schemeClr>
                </a:gs>
                <a:gs pos="100000">
                  <a:schemeClr val="accent6">
                    <a:lumMod val="40000"/>
                    <a:lumOff val="60000"/>
                    <a:alpha val="79000"/>
                  </a:schemeClr>
                </a:gs>
              </a:gsLst>
              <a:lin ang="5400000" scaled="0"/>
            </a:gra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971800" y="3733800"/>
              <a:ext cx="412292" cy="584775"/>
            </a:xfrm>
            <a:prstGeom prst="rect">
              <a:avLst/>
            </a:prstGeom>
            <a:noFill/>
          </p:spPr>
          <p:txBody>
            <a:bodyPr wrap="none" rtlCol="0">
              <a:spAutoFit/>
            </a:bodyPr>
            <a:lstStyle/>
            <a:p>
              <a:r>
                <a:rPr lang="en-US" sz="3200" dirty="0" smtClean="0">
                  <a:latin typeface="Times New Roman" pitchFamily="18" charset="0"/>
                  <a:cs typeface="Times New Roman" pitchFamily="18" charset="0"/>
                </a:rPr>
                <a:t>F</a:t>
              </a:r>
              <a:endParaRPr lang="en-US" sz="3200" dirty="0">
                <a:latin typeface="Times New Roman" pitchFamily="18" charset="0"/>
                <a:cs typeface="Times New Roman" pitchFamily="18" charset="0"/>
              </a:endParaRPr>
            </a:p>
          </p:txBody>
        </p:sp>
      </p:grpSp>
      <p:sp>
        <p:nvSpPr>
          <p:cNvPr id="21" name="TextBox 20"/>
          <p:cNvSpPr txBox="1"/>
          <p:nvPr/>
        </p:nvSpPr>
        <p:spPr>
          <a:xfrm>
            <a:off x="533400" y="5008602"/>
            <a:ext cx="7861447" cy="553998"/>
          </a:xfrm>
          <a:prstGeom prst="rect">
            <a:avLst/>
          </a:prstGeom>
          <a:noFill/>
        </p:spPr>
        <p:txBody>
          <a:bodyPr wrap="none" rtlCol="0">
            <a:spAutoFit/>
          </a:bodyPr>
          <a:lstStyle/>
          <a:p>
            <a:r>
              <a:rPr lang="bn-BD" sz="3000" dirty="0" smtClean="0">
                <a:latin typeface="NikoshBAN" pitchFamily="2" charset="0"/>
                <a:cs typeface="NikoshBAN" pitchFamily="2" charset="0"/>
              </a:rPr>
              <a:t>হ্রস্ব দৃষ্টির চোখের দূরবিন্দু অসীমের পরিবর্তে </a:t>
            </a:r>
            <a:r>
              <a:rPr lang="en-US" sz="3000" dirty="0" smtClean="0">
                <a:latin typeface="Times New Roman" pitchFamily="18" charset="0"/>
                <a:cs typeface="Times New Roman" pitchFamily="18" charset="0"/>
              </a:rPr>
              <a:t>F</a:t>
            </a:r>
            <a:r>
              <a:rPr lang="bn-BD" sz="3000" dirty="0" smtClean="0">
                <a:latin typeface="NikoshBAN" pitchFamily="2" charset="0"/>
                <a:cs typeface="NikoshBAN" pitchFamily="2" charset="0"/>
              </a:rPr>
              <a:t> বিন্দুতে চলে আসে।</a:t>
            </a:r>
            <a:endParaRPr lang="en-US" sz="3000" dirty="0">
              <a:latin typeface="NikoshBAN" pitchFamily="2" charset="0"/>
              <a:cs typeface="NikoshBAN" pitchFamily="2" charset="0"/>
            </a:endParaRPr>
          </a:p>
        </p:txBody>
      </p:sp>
      <p:pic>
        <p:nvPicPr>
          <p:cNvPr id="27" name="Picture 26" descr="Concave lens-1.png"/>
          <p:cNvPicPr>
            <a:picLocks noChangeAspect="1"/>
          </p:cNvPicPr>
          <p:nvPr/>
        </p:nvPicPr>
        <p:blipFill>
          <a:blip r:embed="rId5" cstate="print"/>
          <a:stretch>
            <a:fillRect/>
          </a:stretch>
        </p:blipFill>
        <p:spPr>
          <a:xfrm>
            <a:off x="4800600" y="3603294"/>
            <a:ext cx="381000" cy="857250"/>
          </a:xfrm>
          <a:prstGeom prst="rect">
            <a:avLst/>
          </a:prstGeom>
        </p:spPr>
      </p:pic>
      <p:grpSp>
        <p:nvGrpSpPr>
          <p:cNvPr id="30" name="Group 29"/>
          <p:cNvGrpSpPr/>
          <p:nvPr/>
        </p:nvGrpSpPr>
        <p:grpSpPr>
          <a:xfrm>
            <a:off x="497477" y="3621765"/>
            <a:ext cx="7122523" cy="787791"/>
            <a:chOff x="277504" y="1422009"/>
            <a:chExt cx="7122523" cy="787791"/>
          </a:xfrm>
        </p:grpSpPr>
        <p:sp>
          <p:nvSpPr>
            <p:cNvPr id="33" name="Freeform 32"/>
            <p:cNvSpPr/>
            <p:nvPr/>
          </p:nvSpPr>
          <p:spPr>
            <a:xfrm>
              <a:off x="542026" y="1422009"/>
              <a:ext cx="6858001" cy="773723"/>
            </a:xfrm>
            <a:custGeom>
              <a:avLst/>
              <a:gdLst>
                <a:gd name="connsiteX0" fmla="*/ 0 w 5050301"/>
                <a:gd name="connsiteY0" fmla="*/ 0 h 787791"/>
                <a:gd name="connsiteX1" fmla="*/ 2546252 w 5050301"/>
                <a:gd name="connsiteY1" fmla="*/ 14068 h 787791"/>
                <a:gd name="connsiteX2" fmla="*/ 5050301 w 5050301"/>
                <a:gd name="connsiteY2" fmla="*/ 407963 h 787791"/>
                <a:gd name="connsiteX3" fmla="*/ 2546252 w 5050301"/>
                <a:gd name="connsiteY3" fmla="*/ 787791 h 787791"/>
                <a:gd name="connsiteX4" fmla="*/ 14067 w 5050301"/>
                <a:gd name="connsiteY4" fmla="*/ 773723 h 787791"/>
                <a:gd name="connsiteX5" fmla="*/ 0 w 5050301"/>
                <a:gd name="connsiteY5" fmla="*/ 0 h 787791"/>
                <a:gd name="connsiteX0" fmla="*/ 0 w 5050301"/>
                <a:gd name="connsiteY0" fmla="*/ 0 h 773723"/>
                <a:gd name="connsiteX1" fmla="*/ 2546252 w 5050301"/>
                <a:gd name="connsiteY1" fmla="*/ 14068 h 773723"/>
                <a:gd name="connsiteX2" fmla="*/ 5050301 w 5050301"/>
                <a:gd name="connsiteY2" fmla="*/ 407963 h 773723"/>
                <a:gd name="connsiteX3" fmla="*/ 3845886 w 5050301"/>
                <a:gd name="connsiteY3" fmla="*/ 635391 h 773723"/>
                <a:gd name="connsiteX4" fmla="*/ 14067 w 5050301"/>
                <a:gd name="connsiteY4" fmla="*/ 773723 h 773723"/>
                <a:gd name="connsiteX5" fmla="*/ 0 w 5050301"/>
                <a:gd name="connsiteY5" fmla="*/ 0 h 773723"/>
                <a:gd name="connsiteX0" fmla="*/ 0 w 5050301"/>
                <a:gd name="connsiteY0" fmla="*/ 0 h 773723"/>
                <a:gd name="connsiteX1" fmla="*/ 3845886 w 5050301"/>
                <a:gd name="connsiteY1" fmla="*/ 178191 h 773723"/>
                <a:gd name="connsiteX2" fmla="*/ 5050301 w 5050301"/>
                <a:gd name="connsiteY2" fmla="*/ 407963 h 773723"/>
                <a:gd name="connsiteX3" fmla="*/ 3845886 w 5050301"/>
                <a:gd name="connsiteY3" fmla="*/ 635391 h 773723"/>
                <a:gd name="connsiteX4" fmla="*/ 14067 w 5050301"/>
                <a:gd name="connsiteY4" fmla="*/ 773723 h 773723"/>
                <a:gd name="connsiteX5" fmla="*/ 0 w 5050301"/>
                <a:gd name="connsiteY5" fmla="*/ 0 h 773723"/>
                <a:gd name="connsiteX0" fmla="*/ 0 w 5050301"/>
                <a:gd name="connsiteY0" fmla="*/ 0 h 773723"/>
                <a:gd name="connsiteX1" fmla="*/ 3845886 w 5050301"/>
                <a:gd name="connsiteY1" fmla="*/ 178191 h 773723"/>
                <a:gd name="connsiteX2" fmla="*/ 5050301 w 5050301"/>
                <a:gd name="connsiteY2" fmla="*/ 407963 h 773723"/>
                <a:gd name="connsiteX3" fmla="*/ 3845886 w 5050301"/>
                <a:gd name="connsiteY3" fmla="*/ 635391 h 773723"/>
                <a:gd name="connsiteX4" fmla="*/ 14067 w 5050301"/>
                <a:gd name="connsiteY4" fmla="*/ 773723 h 773723"/>
                <a:gd name="connsiteX5" fmla="*/ 0 w 5050301"/>
                <a:gd name="connsiteY5" fmla="*/ 0 h 773723"/>
                <a:gd name="connsiteX0" fmla="*/ 0 w 5050301"/>
                <a:gd name="connsiteY0" fmla="*/ 0 h 773723"/>
                <a:gd name="connsiteX1" fmla="*/ 3928011 w 5050301"/>
                <a:gd name="connsiteY1" fmla="*/ 178191 h 773723"/>
                <a:gd name="connsiteX2" fmla="*/ 5050301 w 5050301"/>
                <a:gd name="connsiteY2" fmla="*/ 407963 h 773723"/>
                <a:gd name="connsiteX3" fmla="*/ 3845886 w 5050301"/>
                <a:gd name="connsiteY3" fmla="*/ 635391 h 773723"/>
                <a:gd name="connsiteX4" fmla="*/ 14067 w 5050301"/>
                <a:gd name="connsiteY4" fmla="*/ 773723 h 773723"/>
                <a:gd name="connsiteX5" fmla="*/ 0 w 5050301"/>
                <a:gd name="connsiteY5" fmla="*/ 0 h 773723"/>
                <a:gd name="connsiteX0" fmla="*/ 0 w 5050301"/>
                <a:gd name="connsiteY0" fmla="*/ 0 h 773723"/>
                <a:gd name="connsiteX1" fmla="*/ 3928011 w 5050301"/>
                <a:gd name="connsiteY1" fmla="*/ 178191 h 773723"/>
                <a:gd name="connsiteX2" fmla="*/ 5050301 w 5050301"/>
                <a:gd name="connsiteY2" fmla="*/ 407963 h 773723"/>
                <a:gd name="connsiteX3" fmla="*/ 3928011 w 5050301"/>
                <a:gd name="connsiteY3" fmla="*/ 635391 h 773723"/>
                <a:gd name="connsiteX4" fmla="*/ 14067 w 5050301"/>
                <a:gd name="connsiteY4" fmla="*/ 773723 h 773723"/>
                <a:gd name="connsiteX5" fmla="*/ 0 w 5050301"/>
                <a:gd name="connsiteY5" fmla="*/ 0 h 773723"/>
                <a:gd name="connsiteX0" fmla="*/ 0 w 5050301"/>
                <a:gd name="connsiteY0" fmla="*/ 0 h 773723"/>
                <a:gd name="connsiteX1" fmla="*/ 3815783 w 5050301"/>
                <a:gd name="connsiteY1" fmla="*/ 129287 h 773723"/>
                <a:gd name="connsiteX2" fmla="*/ 5050301 w 5050301"/>
                <a:gd name="connsiteY2" fmla="*/ 407963 h 773723"/>
                <a:gd name="connsiteX3" fmla="*/ 3928011 w 5050301"/>
                <a:gd name="connsiteY3" fmla="*/ 635391 h 773723"/>
                <a:gd name="connsiteX4" fmla="*/ 14067 w 5050301"/>
                <a:gd name="connsiteY4" fmla="*/ 773723 h 773723"/>
                <a:gd name="connsiteX5" fmla="*/ 0 w 5050301"/>
                <a:gd name="connsiteY5" fmla="*/ 0 h 773723"/>
                <a:gd name="connsiteX0" fmla="*/ 0 w 5050301"/>
                <a:gd name="connsiteY0" fmla="*/ 0 h 773723"/>
                <a:gd name="connsiteX1" fmla="*/ 3815783 w 5050301"/>
                <a:gd name="connsiteY1" fmla="*/ 129287 h 773723"/>
                <a:gd name="connsiteX2" fmla="*/ 5050301 w 5050301"/>
                <a:gd name="connsiteY2" fmla="*/ 407963 h 773723"/>
                <a:gd name="connsiteX3" fmla="*/ 3928011 w 5050301"/>
                <a:gd name="connsiteY3" fmla="*/ 635391 h 773723"/>
                <a:gd name="connsiteX4" fmla="*/ 14067 w 5050301"/>
                <a:gd name="connsiteY4" fmla="*/ 773723 h 773723"/>
                <a:gd name="connsiteX5" fmla="*/ 0 w 5050301"/>
                <a:gd name="connsiteY5" fmla="*/ 0 h 773723"/>
                <a:gd name="connsiteX0" fmla="*/ 0 w 5050301"/>
                <a:gd name="connsiteY0" fmla="*/ 0 h 773723"/>
                <a:gd name="connsiteX1" fmla="*/ 3815783 w 5050301"/>
                <a:gd name="connsiteY1" fmla="*/ 129287 h 773723"/>
                <a:gd name="connsiteX2" fmla="*/ 5050301 w 5050301"/>
                <a:gd name="connsiteY2" fmla="*/ 407963 h 773723"/>
                <a:gd name="connsiteX3" fmla="*/ 3815783 w 5050301"/>
                <a:gd name="connsiteY3" fmla="*/ 662687 h 773723"/>
                <a:gd name="connsiteX4" fmla="*/ 14067 w 5050301"/>
                <a:gd name="connsiteY4" fmla="*/ 773723 h 773723"/>
                <a:gd name="connsiteX5" fmla="*/ 0 w 5050301"/>
                <a:gd name="connsiteY5" fmla="*/ 0 h 773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50301" h="773723">
                  <a:moveTo>
                    <a:pt x="0" y="0"/>
                  </a:moveTo>
                  <a:lnTo>
                    <a:pt x="3815783" y="129287"/>
                  </a:lnTo>
                  <a:lnTo>
                    <a:pt x="5050301" y="407963"/>
                  </a:lnTo>
                  <a:lnTo>
                    <a:pt x="3815783" y="662687"/>
                  </a:lnTo>
                  <a:lnTo>
                    <a:pt x="14067" y="773723"/>
                  </a:lnTo>
                  <a:lnTo>
                    <a:pt x="0" y="0"/>
                  </a:lnTo>
                  <a:close/>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Arrow Connector 33"/>
            <p:cNvCxnSpPr/>
            <p:nvPr/>
          </p:nvCxnSpPr>
          <p:spPr>
            <a:xfrm rot="120000" flipH="1">
              <a:off x="277504" y="1422009"/>
              <a:ext cx="696231" cy="25791"/>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H="1">
              <a:off x="285464" y="2184009"/>
              <a:ext cx="696231" cy="25791"/>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sp>
        <p:nvSpPr>
          <p:cNvPr id="36" name="TextBox 35"/>
          <p:cNvSpPr txBox="1"/>
          <p:nvPr/>
        </p:nvSpPr>
        <p:spPr>
          <a:xfrm>
            <a:off x="609601" y="5500048"/>
            <a:ext cx="7391399" cy="1015663"/>
          </a:xfrm>
          <a:prstGeom prst="rect">
            <a:avLst/>
          </a:prstGeom>
          <a:solidFill>
            <a:schemeClr val="accent1">
              <a:lumMod val="40000"/>
              <a:lumOff val="60000"/>
            </a:schemeClr>
          </a:solidFill>
        </p:spPr>
        <p:txBody>
          <a:bodyPr wrap="square" rtlCol="0">
            <a:spAutoFit/>
          </a:bodyPr>
          <a:lstStyle/>
          <a:p>
            <a:r>
              <a:rPr lang="bn-BD" sz="3000" dirty="0" smtClean="0">
                <a:latin typeface="NikoshBAN" pitchFamily="2" charset="0"/>
                <a:cs typeface="NikoshBAN" pitchFamily="2" charset="0"/>
              </a:rPr>
              <a:t>এ ধরনের ত্রুটি সংশোধনের জন্য চোখের সামনে অবতল লেন্সের </a:t>
            </a:r>
          </a:p>
          <a:p>
            <a:r>
              <a:rPr lang="bn-BD" sz="3000" dirty="0" smtClean="0">
                <a:latin typeface="NikoshBAN" pitchFamily="2" charset="0"/>
                <a:cs typeface="NikoshBAN" pitchFamily="2" charset="0"/>
              </a:rPr>
              <a:t>চশমা ব্যবহার করা হয়।</a:t>
            </a:r>
          </a:p>
        </p:txBody>
      </p:sp>
      <p:sp>
        <p:nvSpPr>
          <p:cNvPr id="25" name="TextBox 24"/>
          <p:cNvSpPr txBox="1"/>
          <p:nvPr/>
        </p:nvSpPr>
        <p:spPr>
          <a:xfrm>
            <a:off x="609600" y="381000"/>
            <a:ext cx="4985660" cy="646331"/>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bn-BD" sz="3600" dirty="0" smtClean="0">
                <a:latin typeface="NikoshBAN" pitchFamily="2" charset="0"/>
                <a:cs typeface="NikoshBAN" pitchFamily="2" charset="0"/>
              </a:rPr>
              <a:t>হ্রস্ব দৃষ্টি ত্রুটির ফলাফল ও প্রতিকার</a:t>
            </a:r>
            <a:endParaRPr lang="en-US" sz="36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10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left)">
                                      <p:cBhvr>
                                        <p:cTn id="12" dur="10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left)">
                                      <p:cBhvr>
                                        <p:cTn id="17" dur="10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wipe(left)">
                                      <p:cBhvr>
                                        <p:cTn id="22" dur="10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additive="base">
                                        <p:cTn id="27" dur="2000" fill="hold"/>
                                        <p:tgtEl>
                                          <p:spTgt spid="27"/>
                                        </p:tgtEl>
                                        <p:attrNameLst>
                                          <p:attrName>ppt_x</p:attrName>
                                        </p:attrNameLst>
                                      </p:cBhvr>
                                      <p:tavLst>
                                        <p:tav tm="0">
                                          <p:val>
                                            <p:strVal val="0-#ppt_w/2"/>
                                          </p:val>
                                        </p:tav>
                                        <p:tav tm="100000">
                                          <p:val>
                                            <p:strVal val="#ppt_x"/>
                                          </p:val>
                                        </p:tav>
                                      </p:tavLst>
                                    </p:anim>
                                    <p:anim calcmode="lin" valueType="num">
                                      <p:cBhvr additive="base">
                                        <p:cTn id="28" dur="2000" fill="hold"/>
                                        <p:tgtEl>
                                          <p:spTgt spid="27"/>
                                        </p:tgtEl>
                                        <p:attrNameLst>
                                          <p:attrName>ppt_y</p:attrName>
                                        </p:attrNameLst>
                                      </p:cBhvr>
                                      <p:tavLst>
                                        <p:tav tm="0">
                                          <p:val>
                                            <p:strVal val="#ppt_y"/>
                                          </p:val>
                                        </p:tav>
                                        <p:tav tm="100000">
                                          <p:val>
                                            <p:strVal val="#ppt_y"/>
                                          </p:val>
                                        </p:tav>
                                      </p:tavLst>
                                    </p:anim>
                                  </p:childTnLst>
                                </p:cTn>
                              </p:par>
                            </p:childTnLst>
                          </p:cTn>
                        </p:par>
                        <p:par>
                          <p:cTn id="29" fill="hold">
                            <p:stCondLst>
                              <p:cond delay="2000"/>
                            </p:stCondLst>
                            <p:childTnLst>
                              <p:par>
                                <p:cTn id="30" presetID="5" presetClass="exit" presetSubtype="10" fill="hold" nodeType="afterEffect">
                                  <p:stCondLst>
                                    <p:cond delay="0"/>
                                  </p:stCondLst>
                                  <p:childTnLst>
                                    <p:animEffect transition="out" filter="checkerboard(across)">
                                      <p:cBhvr>
                                        <p:cTn id="31" dur="1000"/>
                                        <p:tgtEl>
                                          <p:spTgt spid="20"/>
                                        </p:tgtEl>
                                      </p:cBhvr>
                                    </p:animEffect>
                                    <p:set>
                                      <p:cBhvr>
                                        <p:cTn id="32" dur="1" fill="hold">
                                          <p:stCondLst>
                                            <p:cond delay="999"/>
                                          </p:stCondLst>
                                        </p:cTn>
                                        <p:tgtEl>
                                          <p:spTgt spid="20"/>
                                        </p:tgtEl>
                                        <p:attrNameLst>
                                          <p:attrName>style.visibility</p:attrName>
                                        </p:attrNameLst>
                                      </p:cBhvr>
                                      <p:to>
                                        <p:strVal val="hidden"/>
                                      </p:to>
                                    </p:set>
                                  </p:childTnLst>
                                </p:cTn>
                              </p:par>
                              <p:par>
                                <p:cTn id="33" presetID="22" presetClass="entr" presetSubtype="8" fill="hold" nodeType="with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wipe(left)">
                                      <p:cBhvr>
                                        <p:cTn id="35" dur="1000"/>
                                        <p:tgtEl>
                                          <p:spTgt spid="30"/>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left)">
                                      <p:cBhvr>
                                        <p:cTn id="40"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1" grpId="0"/>
      <p:bldP spid="3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grpSp>
        <p:nvGrpSpPr>
          <p:cNvPr id="2" name="Group 9"/>
          <p:cNvGrpSpPr/>
          <p:nvPr/>
        </p:nvGrpSpPr>
        <p:grpSpPr>
          <a:xfrm>
            <a:off x="5791200" y="2753380"/>
            <a:ext cx="2209800" cy="2008490"/>
            <a:chOff x="5105400" y="926989"/>
            <a:chExt cx="2209800" cy="2008490"/>
          </a:xfrm>
        </p:grpSpPr>
        <p:pic>
          <p:nvPicPr>
            <p:cNvPr id="4" name="Picture 3" descr="Eye-ball.png"/>
            <p:cNvPicPr>
              <a:picLocks noChangeAspect="1"/>
            </p:cNvPicPr>
            <p:nvPr/>
          </p:nvPicPr>
          <p:blipFill>
            <a:blip r:embed="rId3" cstate="print"/>
            <a:stretch>
              <a:fillRect/>
            </a:stretch>
          </p:blipFill>
          <p:spPr>
            <a:xfrm>
              <a:off x="5105400" y="926989"/>
              <a:ext cx="2209800" cy="2008490"/>
            </a:xfrm>
            <a:prstGeom prst="rect">
              <a:avLst/>
            </a:prstGeom>
          </p:spPr>
        </p:pic>
        <p:pic>
          <p:nvPicPr>
            <p:cNvPr id="6" name="Picture 5" descr="Lens.png"/>
            <p:cNvPicPr>
              <a:picLocks noChangeAspect="1"/>
            </p:cNvPicPr>
            <p:nvPr/>
          </p:nvPicPr>
          <p:blipFill>
            <a:blip r:embed="rId4" cstate="print"/>
            <a:stretch>
              <a:fillRect/>
            </a:stretch>
          </p:blipFill>
          <p:spPr>
            <a:xfrm>
              <a:off x="5402249" y="1597347"/>
              <a:ext cx="152400" cy="680702"/>
            </a:xfrm>
            <a:prstGeom prst="rect">
              <a:avLst/>
            </a:prstGeom>
          </p:spPr>
        </p:pic>
      </p:grpSp>
      <p:sp>
        <p:nvSpPr>
          <p:cNvPr id="7" name="Frame 6"/>
          <p:cNvSpPr/>
          <p:nvPr/>
        </p:nvSpPr>
        <p:spPr>
          <a:xfrm>
            <a:off x="0" y="0"/>
            <a:ext cx="9144000" cy="6858000"/>
          </a:xfrm>
          <a:prstGeom prst="frame">
            <a:avLst>
              <a:gd name="adj1" fmla="val 3305"/>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29" name="Picture 28" descr="tree_clipart.png"/>
          <p:cNvPicPr>
            <a:picLocks noChangeAspect="1"/>
          </p:cNvPicPr>
          <p:nvPr/>
        </p:nvPicPr>
        <p:blipFill>
          <a:blip r:embed="rId5" cstate="print"/>
          <a:stretch>
            <a:fillRect/>
          </a:stretch>
        </p:blipFill>
        <p:spPr>
          <a:xfrm>
            <a:off x="609600" y="3240841"/>
            <a:ext cx="762000" cy="862346"/>
          </a:xfrm>
          <a:prstGeom prst="rect">
            <a:avLst/>
          </a:prstGeom>
        </p:spPr>
      </p:pic>
      <p:pic>
        <p:nvPicPr>
          <p:cNvPr id="30" name="Picture 29" descr="tree_clipart.png"/>
          <p:cNvPicPr>
            <a:picLocks noChangeAspect="1"/>
          </p:cNvPicPr>
          <p:nvPr/>
        </p:nvPicPr>
        <p:blipFill>
          <a:blip r:embed="rId5" cstate="print"/>
          <a:stretch>
            <a:fillRect/>
          </a:stretch>
        </p:blipFill>
        <p:spPr>
          <a:xfrm rot="10800000">
            <a:off x="7343775" y="3455172"/>
            <a:ext cx="457200" cy="517408"/>
          </a:xfrm>
          <a:prstGeom prst="rect">
            <a:avLst/>
          </a:prstGeom>
          <a:scene3d>
            <a:camera prst="perspectiveContrastingLeftFacing"/>
            <a:lightRig rig="threePt" dir="t"/>
          </a:scene3d>
        </p:spPr>
      </p:pic>
      <p:sp>
        <p:nvSpPr>
          <p:cNvPr id="28" name="Freeform 27"/>
          <p:cNvSpPr/>
          <p:nvPr/>
        </p:nvSpPr>
        <p:spPr>
          <a:xfrm>
            <a:off x="990600" y="3298655"/>
            <a:ext cx="6629400" cy="773723"/>
          </a:xfrm>
          <a:custGeom>
            <a:avLst/>
            <a:gdLst>
              <a:gd name="connsiteX0" fmla="*/ 0 w 5050301"/>
              <a:gd name="connsiteY0" fmla="*/ 0 h 787791"/>
              <a:gd name="connsiteX1" fmla="*/ 2546252 w 5050301"/>
              <a:gd name="connsiteY1" fmla="*/ 14068 h 787791"/>
              <a:gd name="connsiteX2" fmla="*/ 5050301 w 5050301"/>
              <a:gd name="connsiteY2" fmla="*/ 407963 h 787791"/>
              <a:gd name="connsiteX3" fmla="*/ 2546252 w 5050301"/>
              <a:gd name="connsiteY3" fmla="*/ 787791 h 787791"/>
              <a:gd name="connsiteX4" fmla="*/ 14067 w 5050301"/>
              <a:gd name="connsiteY4" fmla="*/ 773723 h 787791"/>
              <a:gd name="connsiteX5" fmla="*/ 0 w 5050301"/>
              <a:gd name="connsiteY5" fmla="*/ 0 h 787791"/>
              <a:gd name="connsiteX0" fmla="*/ 0 w 5050301"/>
              <a:gd name="connsiteY0" fmla="*/ 0 h 773723"/>
              <a:gd name="connsiteX1" fmla="*/ 2546252 w 5050301"/>
              <a:gd name="connsiteY1" fmla="*/ 14068 h 773723"/>
              <a:gd name="connsiteX2" fmla="*/ 5050301 w 5050301"/>
              <a:gd name="connsiteY2" fmla="*/ 407963 h 773723"/>
              <a:gd name="connsiteX3" fmla="*/ 3845886 w 5050301"/>
              <a:gd name="connsiteY3" fmla="*/ 635391 h 773723"/>
              <a:gd name="connsiteX4" fmla="*/ 14067 w 5050301"/>
              <a:gd name="connsiteY4" fmla="*/ 773723 h 773723"/>
              <a:gd name="connsiteX5" fmla="*/ 0 w 5050301"/>
              <a:gd name="connsiteY5" fmla="*/ 0 h 773723"/>
              <a:gd name="connsiteX0" fmla="*/ 0 w 5050301"/>
              <a:gd name="connsiteY0" fmla="*/ 0 h 773723"/>
              <a:gd name="connsiteX1" fmla="*/ 3845886 w 5050301"/>
              <a:gd name="connsiteY1" fmla="*/ 178191 h 773723"/>
              <a:gd name="connsiteX2" fmla="*/ 5050301 w 5050301"/>
              <a:gd name="connsiteY2" fmla="*/ 407963 h 773723"/>
              <a:gd name="connsiteX3" fmla="*/ 3845886 w 5050301"/>
              <a:gd name="connsiteY3" fmla="*/ 635391 h 773723"/>
              <a:gd name="connsiteX4" fmla="*/ 14067 w 5050301"/>
              <a:gd name="connsiteY4" fmla="*/ 773723 h 773723"/>
              <a:gd name="connsiteX5" fmla="*/ 0 w 5050301"/>
              <a:gd name="connsiteY5" fmla="*/ 0 h 773723"/>
              <a:gd name="connsiteX0" fmla="*/ 0 w 5050301"/>
              <a:gd name="connsiteY0" fmla="*/ 0 h 773723"/>
              <a:gd name="connsiteX1" fmla="*/ 3845886 w 5050301"/>
              <a:gd name="connsiteY1" fmla="*/ 178191 h 773723"/>
              <a:gd name="connsiteX2" fmla="*/ 5050301 w 5050301"/>
              <a:gd name="connsiteY2" fmla="*/ 407963 h 773723"/>
              <a:gd name="connsiteX3" fmla="*/ 3845886 w 5050301"/>
              <a:gd name="connsiteY3" fmla="*/ 635391 h 773723"/>
              <a:gd name="connsiteX4" fmla="*/ 14067 w 5050301"/>
              <a:gd name="connsiteY4" fmla="*/ 773723 h 773723"/>
              <a:gd name="connsiteX5" fmla="*/ 0 w 5050301"/>
              <a:gd name="connsiteY5" fmla="*/ 0 h 773723"/>
              <a:gd name="connsiteX0" fmla="*/ 0 w 5050301"/>
              <a:gd name="connsiteY0" fmla="*/ 0 h 773723"/>
              <a:gd name="connsiteX1" fmla="*/ 3947362 w 5050301"/>
              <a:gd name="connsiteY1" fmla="*/ 216725 h 773723"/>
              <a:gd name="connsiteX2" fmla="*/ 5050301 w 5050301"/>
              <a:gd name="connsiteY2" fmla="*/ 407963 h 773723"/>
              <a:gd name="connsiteX3" fmla="*/ 3845886 w 5050301"/>
              <a:gd name="connsiteY3" fmla="*/ 635391 h 773723"/>
              <a:gd name="connsiteX4" fmla="*/ 14067 w 5050301"/>
              <a:gd name="connsiteY4" fmla="*/ 773723 h 773723"/>
              <a:gd name="connsiteX5" fmla="*/ 0 w 5050301"/>
              <a:gd name="connsiteY5" fmla="*/ 0 h 773723"/>
              <a:gd name="connsiteX0" fmla="*/ 0 w 5050301"/>
              <a:gd name="connsiteY0" fmla="*/ 0 h 773723"/>
              <a:gd name="connsiteX1" fmla="*/ 3947362 w 5050301"/>
              <a:gd name="connsiteY1" fmla="*/ 216725 h 773723"/>
              <a:gd name="connsiteX2" fmla="*/ 5050301 w 5050301"/>
              <a:gd name="connsiteY2" fmla="*/ 407963 h 773723"/>
              <a:gd name="connsiteX3" fmla="*/ 3947362 w 5050301"/>
              <a:gd name="connsiteY3" fmla="*/ 673925 h 773723"/>
              <a:gd name="connsiteX4" fmla="*/ 14067 w 5050301"/>
              <a:gd name="connsiteY4" fmla="*/ 773723 h 773723"/>
              <a:gd name="connsiteX5" fmla="*/ 0 w 5050301"/>
              <a:gd name="connsiteY5" fmla="*/ 0 h 773723"/>
              <a:gd name="connsiteX0" fmla="*/ 0 w 5050301"/>
              <a:gd name="connsiteY0" fmla="*/ 0 h 773723"/>
              <a:gd name="connsiteX1" fmla="*/ 3947362 w 5050301"/>
              <a:gd name="connsiteY1" fmla="*/ 216725 h 773723"/>
              <a:gd name="connsiteX2" fmla="*/ 5050301 w 5050301"/>
              <a:gd name="connsiteY2" fmla="*/ 445325 h 773723"/>
              <a:gd name="connsiteX3" fmla="*/ 3947362 w 5050301"/>
              <a:gd name="connsiteY3" fmla="*/ 673925 h 773723"/>
              <a:gd name="connsiteX4" fmla="*/ 14067 w 5050301"/>
              <a:gd name="connsiteY4" fmla="*/ 773723 h 773723"/>
              <a:gd name="connsiteX5" fmla="*/ 0 w 5050301"/>
              <a:gd name="connsiteY5" fmla="*/ 0 h 773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50301" h="773723">
                <a:moveTo>
                  <a:pt x="0" y="0"/>
                </a:moveTo>
                <a:lnTo>
                  <a:pt x="3947362" y="216725"/>
                </a:lnTo>
                <a:lnTo>
                  <a:pt x="5050301" y="445325"/>
                </a:lnTo>
                <a:lnTo>
                  <a:pt x="3947362" y="673925"/>
                </a:lnTo>
                <a:lnTo>
                  <a:pt x="14067" y="773723"/>
                </a:lnTo>
                <a:lnTo>
                  <a:pt x="0" y="0"/>
                </a:lnTo>
                <a:close/>
              </a:path>
            </a:pathLst>
          </a:custGeom>
          <a:gradFill>
            <a:gsLst>
              <a:gs pos="0">
                <a:schemeClr val="accent2">
                  <a:lumMod val="40000"/>
                  <a:lumOff val="60000"/>
                  <a:alpha val="88000"/>
                </a:schemeClr>
              </a:gs>
              <a:gs pos="69000">
                <a:schemeClr val="bg2">
                  <a:lumMod val="75000"/>
                  <a:alpha val="57000"/>
                </a:schemeClr>
              </a:gs>
              <a:gs pos="100000">
                <a:schemeClr val="accent6">
                  <a:lumMod val="40000"/>
                  <a:lumOff val="60000"/>
                  <a:alpha val="79000"/>
                </a:schemeClr>
              </a:gs>
            </a:gsLst>
            <a:lin ang="5400000" scaled="0"/>
          </a:gra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4239904" y="3427458"/>
            <a:ext cx="3989696" cy="621322"/>
            <a:chOff x="4114800" y="1600200"/>
            <a:chExt cx="3989696" cy="621322"/>
          </a:xfrm>
        </p:grpSpPr>
        <p:sp>
          <p:nvSpPr>
            <p:cNvPr id="18" name="Rectangle 17"/>
            <p:cNvSpPr/>
            <p:nvPr/>
          </p:nvSpPr>
          <p:spPr>
            <a:xfrm flipV="1">
              <a:off x="7843238" y="1777970"/>
              <a:ext cx="261258" cy="228600"/>
            </a:xfrm>
            <a:prstGeom prst="rect">
              <a:avLst/>
            </a:prstGeom>
            <a:solidFill>
              <a:schemeClr val="bg1"/>
            </a:solidFill>
            <a:ln>
              <a:noFill/>
            </a:ln>
            <a:scene3d>
              <a:camera prst="isometricOffAxis1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600" dirty="0" smtClean="0">
                  <a:solidFill>
                    <a:schemeClr val="tx1"/>
                  </a:solidFill>
                  <a:latin typeface="NikoshBAN" pitchFamily="2" charset="0"/>
                  <a:cs typeface="NikoshBAN" pitchFamily="2" charset="0"/>
                </a:rPr>
                <a:t>ক</a:t>
              </a:r>
              <a:endParaRPr lang="en-US" sz="3600" dirty="0">
                <a:solidFill>
                  <a:schemeClr val="tx1"/>
                </a:solidFill>
                <a:latin typeface="NikoshBAN" pitchFamily="2" charset="0"/>
                <a:cs typeface="NikoshBAN" pitchFamily="2" charset="0"/>
              </a:endParaRPr>
            </a:p>
          </p:txBody>
        </p:sp>
        <p:sp>
          <p:nvSpPr>
            <p:cNvPr id="19" name="Freeform 18"/>
            <p:cNvSpPr/>
            <p:nvPr/>
          </p:nvSpPr>
          <p:spPr>
            <a:xfrm>
              <a:off x="4419600" y="1600200"/>
              <a:ext cx="3505200" cy="621322"/>
            </a:xfrm>
            <a:custGeom>
              <a:avLst/>
              <a:gdLst>
                <a:gd name="connsiteX0" fmla="*/ 0 w 5050301"/>
                <a:gd name="connsiteY0" fmla="*/ 0 h 787791"/>
                <a:gd name="connsiteX1" fmla="*/ 2546252 w 5050301"/>
                <a:gd name="connsiteY1" fmla="*/ 14068 h 787791"/>
                <a:gd name="connsiteX2" fmla="*/ 5050301 w 5050301"/>
                <a:gd name="connsiteY2" fmla="*/ 407963 h 787791"/>
                <a:gd name="connsiteX3" fmla="*/ 2546252 w 5050301"/>
                <a:gd name="connsiteY3" fmla="*/ 787791 h 787791"/>
                <a:gd name="connsiteX4" fmla="*/ 14067 w 5050301"/>
                <a:gd name="connsiteY4" fmla="*/ 773723 h 787791"/>
                <a:gd name="connsiteX5" fmla="*/ 0 w 5050301"/>
                <a:gd name="connsiteY5" fmla="*/ 0 h 787791"/>
                <a:gd name="connsiteX0" fmla="*/ 0 w 5050301"/>
                <a:gd name="connsiteY0" fmla="*/ 0 h 773723"/>
                <a:gd name="connsiteX1" fmla="*/ 2546252 w 5050301"/>
                <a:gd name="connsiteY1" fmla="*/ 14068 h 773723"/>
                <a:gd name="connsiteX2" fmla="*/ 5050301 w 5050301"/>
                <a:gd name="connsiteY2" fmla="*/ 407963 h 773723"/>
                <a:gd name="connsiteX3" fmla="*/ 3845886 w 5050301"/>
                <a:gd name="connsiteY3" fmla="*/ 635391 h 773723"/>
                <a:gd name="connsiteX4" fmla="*/ 14067 w 5050301"/>
                <a:gd name="connsiteY4" fmla="*/ 773723 h 773723"/>
                <a:gd name="connsiteX5" fmla="*/ 0 w 5050301"/>
                <a:gd name="connsiteY5" fmla="*/ 0 h 773723"/>
                <a:gd name="connsiteX0" fmla="*/ 0 w 5050301"/>
                <a:gd name="connsiteY0" fmla="*/ 0 h 773723"/>
                <a:gd name="connsiteX1" fmla="*/ 3845886 w 5050301"/>
                <a:gd name="connsiteY1" fmla="*/ 178191 h 773723"/>
                <a:gd name="connsiteX2" fmla="*/ 5050301 w 5050301"/>
                <a:gd name="connsiteY2" fmla="*/ 407963 h 773723"/>
                <a:gd name="connsiteX3" fmla="*/ 3845886 w 5050301"/>
                <a:gd name="connsiteY3" fmla="*/ 635391 h 773723"/>
                <a:gd name="connsiteX4" fmla="*/ 14067 w 5050301"/>
                <a:gd name="connsiteY4" fmla="*/ 773723 h 773723"/>
                <a:gd name="connsiteX5" fmla="*/ 0 w 5050301"/>
                <a:gd name="connsiteY5" fmla="*/ 0 h 773723"/>
                <a:gd name="connsiteX0" fmla="*/ 0 w 5050301"/>
                <a:gd name="connsiteY0" fmla="*/ 0 h 773723"/>
                <a:gd name="connsiteX1" fmla="*/ 3845886 w 5050301"/>
                <a:gd name="connsiteY1" fmla="*/ 178191 h 773723"/>
                <a:gd name="connsiteX2" fmla="*/ 5050301 w 5050301"/>
                <a:gd name="connsiteY2" fmla="*/ 407963 h 773723"/>
                <a:gd name="connsiteX3" fmla="*/ 3845886 w 5050301"/>
                <a:gd name="connsiteY3" fmla="*/ 635391 h 773723"/>
                <a:gd name="connsiteX4" fmla="*/ 14067 w 5050301"/>
                <a:gd name="connsiteY4" fmla="*/ 773723 h 773723"/>
                <a:gd name="connsiteX5" fmla="*/ 0 w 5050301"/>
                <a:gd name="connsiteY5" fmla="*/ 0 h 773723"/>
                <a:gd name="connsiteX0" fmla="*/ 0 w 5050301"/>
                <a:gd name="connsiteY0" fmla="*/ 0 h 773723"/>
                <a:gd name="connsiteX1" fmla="*/ 2564179 w 5050301"/>
                <a:gd name="connsiteY1" fmla="*/ 109488 h 773723"/>
                <a:gd name="connsiteX2" fmla="*/ 5050301 w 5050301"/>
                <a:gd name="connsiteY2" fmla="*/ 407963 h 773723"/>
                <a:gd name="connsiteX3" fmla="*/ 3845886 w 5050301"/>
                <a:gd name="connsiteY3" fmla="*/ 635391 h 773723"/>
                <a:gd name="connsiteX4" fmla="*/ 14067 w 5050301"/>
                <a:gd name="connsiteY4" fmla="*/ 773723 h 773723"/>
                <a:gd name="connsiteX5" fmla="*/ 0 w 5050301"/>
                <a:gd name="connsiteY5" fmla="*/ 0 h 773723"/>
                <a:gd name="connsiteX0" fmla="*/ 0 w 5050301"/>
                <a:gd name="connsiteY0" fmla="*/ 0 h 773723"/>
                <a:gd name="connsiteX1" fmla="*/ 2564179 w 5050301"/>
                <a:gd name="connsiteY1" fmla="*/ 109488 h 773723"/>
                <a:gd name="connsiteX2" fmla="*/ 5050301 w 5050301"/>
                <a:gd name="connsiteY2" fmla="*/ 407963 h 773723"/>
                <a:gd name="connsiteX3" fmla="*/ 2427177 w 5050301"/>
                <a:gd name="connsiteY3" fmla="*/ 678832 h 773723"/>
                <a:gd name="connsiteX4" fmla="*/ 14067 w 5050301"/>
                <a:gd name="connsiteY4" fmla="*/ 773723 h 773723"/>
                <a:gd name="connsiteX5" fmla="*/ 0 w 5050301"/>
                <a:gd name="connsiteY5" fmla="*/ 0 h 773723"/>
                <a:gd name="connsiteX0" fmla="*/ 0 w 5050301"/>
                <a:gd name="connsiteY0" fmla="*/ 0 h 773723"/>
                <a:gd name="connsiteX1" fmla="*/ 2564179 w 5050301"/>
                <a:gd name="connsiteY1" fmla="*/ 109488 h 773723"/>
                <a:gd name="connsiteX2" fmla="*/ 5050301 w 5050301"/>
                <a:gd name="connsiteY2" fmla="*/ 407963 h 773723"/>
                <a:gd name="connsiteX3" fmla="*/ 2427177 w 5050301"/>
                <a:gd name="connsiteY3" fmla="*/ 678832 h 773723"/>
                <a:gd name="connsiteX4" fmla="*/ 14067 w 5050301"/>
                <a:gd name="connsiteY4" fmla="*/ 773723 h 773723"/>
                <a:gd name="connsiteX5" fmla="*/ 0 w 5050301"/>
                <a:gd name="connsiteY5" fmla="*/ 0 h 773723"/>
                <a:gd name="connsiteX0" fmla="*/ 0 w 5050301"/>
                <a:gd name="connsiteY0" fmla="*/ 0 h 773723"/>
                <a:gd name="connsiteX1" fmla="*/ 2564179 w 5050301"/>
                <a:gd name="connsiteY1" fmla="*/ 109488 h 773723"/>
                <a:gd name="connsiteX2" fmla="*/ 5050301 w 5050301"/>
                <a:gd name="connsiteY2" fmla="*/ 407963 h 773723"/>
                <a:gd name="connsiteX3" fmla="*/ 2701180 w 5050301"/>
                <a:gd name="connsiteY3" fmla="*/ 678832 h 773723"/>
                <a:gd name="connsiteX4" fmla="*/ 14067 w 5050301"/>
                <a:gd name="connsiteY4" fmla="*/ 773723 h 773723"/>
                <a:gd name="connsiteX5" fmla="*/ 0 w 5050301"/>
                <a:gd name="connsiteY5" fmla="*/ 0 h 773723"/>
                <a:gd name="connsiteX0" fmla="*/ 0 w 5050301"/>
                <a:gd name="connsiteY0" fmla="*/ 0 h 773723"/>
                <a:gd name="connsiteX1" fmla="*/ 2564179 w 5050301"/>
                <a:gd name="connsiteY1" fmla="*/ 109488 h 773723"/>
                <a:gd name="connsiteX2" fmla="*/ 5050301 w 5050301"/>
                <a:gd name="connsiteY2" fmla="*/ 407963 h 773723"/>
                <a:gd name="connsiteX3" fmla="*/ 2427177 w 5050301"/>
                <a:gd name="connsiteY3" fmla="*/ 678832 h 773723"/>
                <a:gd name="connsiteX4" fmla="*/ 14067 w 5050301"/>
                <a:gd name="connsiteY4" fmla="*/ 773723 h 773723"/>
                <a:gd name="connsiteX5" fmla="*/ 0 w 5050301"/>
                <a:gd name="connsiteY5" fmla="*/ 0 h 773723"/>
                <a:gd name="connsiteX0" fmla="*/ 0 w 5050301"/>
                <a:gd name="connsiteY0" fmla="*/ 0 h 773723"/>
                <a:gd name="connsiteX1" fmla="*/ 2564179 w 5050301"/>
                <a:gd name="connsiteY1" fmla="*/ 109488 h 773723"/>
                <a:gd name="connsiteX2" fmla="*/ 5050301 w 5050301"/>
                <a:gd name="connsiteY2" fmla="*/ 407963 h 773723"/>
                <a:gd name="connsiteX3" fmla="*/ 2564179 w 5050301"/>
                <a:gd name="connsiteY3" fmla="*/ 678832 h 773723"/>
                <a:gd name="connsiteX4" fmla="*/ 14067 w 5050301"/>
                <a:gd name="connsiteY4" fmla="*/ 773723 h 773723"/>
                <a:gd name="connsiteX5" fmla="*/ 0 w 5050301"/>
                <a:gd name="connsiteY5" fmla="*/ 0 h 773723"/>
                <a:gd name="connsiteX0" fmla="*/ 0 w 5304209"/>
                <a:gd name="connsiteY0" fmla="*/ 0 h 773723"/>
                <a:gd name="connsiteX1" fmla="*/ 2564179 w 5304209"/>
                <a:gd name="connsiteY1" fmla="*/ 109488 h 773723"/>
                <a:gd name="connsiteX2" fmla="*/ 5304209 w 5304209"/>
                <a:gd name="connsiteY2" fmla="*/ 489051 h 773723"/>
                <a:gd name="connsiteX3" fmla="*/ 2564179 w 5304209"/>
                <a:gd name="connsiteY3" fmla="*/ 678832 h 773723"/>
                <a:gd name="connsiteX4" fmla="*/ 14067 w 5304209"/>
                <a:gd name="connsiteY4" fmla="*/ 773723 h 773723"/>
                <a:gd name="connsiteX5" fmla="*/ 0 w 5304209"/>
                <a:gd name="connsiteY5" fmla="*/ 0 h 773723"/>
                <a:gd name="connsiteX0" fmla="*/ 0 w 5304207"/>
                <a:gd name="connsiteY0" fmla="*/ 0 h 773723"/>
                <a:gd name="connsiteX1" fmla="*/ 2564179 w 5304207"/>
                <a:gd name="connsiteY1" fmla="*/ 109488 h 773723"/>
                <a:gd name="connsiteX2" fmla="*/ 5304207 w 5304207"/>
                <a:gd name="connsiteY2" fmla="*/ 394160 h 773723"/>
                <a:gd name="connsiteX3" fmla="*/ 2564179 w 5304207"/>
                <a:gd name="connsiteY3" fmla="*/ 678832 h 773723"/>
                <a:gd name="connsiteX4" fmla="*/ 14067 w 5304207"/>
                <a:gd name="connsiteY4" fmla="*/ 773723 h 773723"/>
                <a:gd name="connsiteX5" fmla="*/ 0 w 5304207"/>
                <a:gd name="connsiteY5" fmla="*/ 0 h 773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04207" h="773723">
                  <a:moveTo>
                    <a:pt x="0" y="0"/>
                  </a:moveTo>
                  <a:lnTo>
                    <a:pt x="2564179" y="109488"/>
                  </a:lnTo>
                  <a:lnTo>
                    <a:pt x="5304207" y="394160"/>
                  </a:lnTo>
                  <a:lnTo>
                    <a:pt x="2564179" y="678832"/>
                  </a:lnTo>
                  <a:lnTo>
                    <a:pt x="14067" y="773723"/>
                  </a:lnTo>
                  <a:lnTo>
                    <a:pt x="0" y="0"/>
                  </a:lnTo>
                  <a:close/>
                </a:path>
              </a:pathLst>
            </a:custGeom>
            <a:gradFill>
              <a:gsLst>
                <a:gs pos="0">
                  <a:schemeClr val="accent2">
                    <a:lumMod val="40000"/>
                    <a:lumOff val="60000"/>
                    <a:alpha val="88000"/>
                  </a:schemeClr>
                </a:gs>
                <a:gs pos="69000">
                  <a:schemeClr val="bg2">
                    <a:lumMod val="75000"/>
                    <a:alpha val="57000"/>
                  </a:schemeClr>
                </a:gs>
                <a:gs pos="100000">
                  <a:schemeClr val="accent6">
                    <a:lumMod val="40000"/>
                    <a:lumOff val="60000"/>
                    <a:alpha val="79000"/>
                  </a:schemeClr>
                </a:gs>
              </a:gsLst>
              <a:lin ang="5400000" scaled="0"/>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4114800" y="1682088"/>
              <a:ext cx="609600" cy="533400"/>
            </a:xfrm>
            <a:prstGeom prst="rect">
              <a:avLst/>
            </a:prstGeom>
            <a:solidFill>
              <a:schemeClr val="bg1"/>
            </a:solidFill>
            <a:ln>
              <a:noFill/>
            </a:ln>
            <a:scene3d>
              <a:camera prst="isometricOffAxis2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6000" dirty="0" smtClean="0">
                  <a:solidFill>
                    <a:schemeClr val="tx1"/>
                  </a:solidFill>
                  <a:latin typeface="NikoshBAN" pitchFamily="2" charset="0"/>
                  <a:cs typeface="NikoshBAN" pitchFamily="2" charset="0"/>
                </a:rPr>
                <a:t>ক</a:t>
              </a:r>
              <a:endParaRPr lang="en-US" sz="6000" dirty="0">
                <a:solidFill>
                  <a:schemeClr val="tx1"/>
                </a:solidFill>
                <a:latin typeface="NikoshBAN" pitchFamily="2" charset="0"/>
                <a:cs typeface="NikoshBAN" pitchFamily="2" charset="0"/>
              </a:endParaRPr>
            </a:p>
          </p:txBody>
        </p:sp>
      </p:grpSp>
      <p:sp>
        <p:nvSpPr>
          <p:cNvPr id="43" name="TextBox 42"/>
          <p:cNvSpPr txBox="1"/>
          <p:nvPr/>
        </p:nvSpPr>
        <p:spPr>
          <a:xfrm>
            <a:off x="2590800" y="838200"/>
            <a:ext cx="3369833"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r>
              <a:rPr lang="bn-BD" sz="3600" dirty="0" smtClean="0">
                <a:latin typeface="NikoshBAN" pitchFamily="2" charset="0"/>
                <a:cs typeface="NikoshBAN" pitchFamily="2" charset="0"/>
              </a:rPr>
              <a:t>এ ধরনের ত্রুটি দীর্ঘ দৃষ্টি</a:t>
            </a:r>
            <a:endParaRPr lang="en-US" sz="3600" dirty="0">
              <a:latin typeface="NikoshBAN" pitchFamily="2" charset="0"/>
              <a:cs typeface="NikoshBAN" pitchFamily="2" charset="0"/>
            </a:endParaRPr>
          </a:p>
        </p:txBody>
      </p:sp>
      <p:cxnSp>
        <p:nvCxnSpPr>
          <p:cNvPr id="44" name="Straight Connector 43"/>
          <p:cNvCxnSpPr/>
          <p:nvPr/>
        </p:nvCxnSpPr>
        <p:spPr>
          <a:xfrm>
            <a:off x="5916304" y="1905000"/>
            <a:ext cx="27296" cy="403860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4558352" y="1905000"/>
            <a:ext cx="13648" cy="396240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4582633" y="4810780"/>
            <a:ext cx="1295400" cy="0"/>
          </a:xfrm>
          <a:prstGeom prst="straightConnector1">
            <a:avLst/>
          </a:prstGeom>
          <a:ln w="19050">
            <a:solidFill>
              <a:srgbClr val="C0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831644" y="4734580"/>
            <a:ext cx="3435556" cy="584775"/>
          </a:xfrm>
          <a:prstGeom prst="rect">
            <a:avLst/>
          </a:prstGeom>
          <a:solidFill>
            <a:schemeClr val="accent3">
              <a:lumMod val="60000"/>
              <a:lumOff val="40000"/>
            </a:schemeClr>
          </a:solidFill>
        </p:spPr>
        <p:txBody>
          <a:bodyPr wrap="none" rtlCol="0">
            <a:spAutoFit/>
          </a:bodyPr>
          <a:lstStyle/>
          <a:p>
            <a:r>
              <a:rPr lang="bn-BD" sz="3200" dirty="0" smtClean="0">
                <a:latin typeface="NikoshBAN" pitchFamily="2" charset="0"/>
                <a:cs typeface="NikoshBAN" pitchFamily="2" charset="0"/>
              </a:rPr>
              <a:t>নিকট বিন্দু দূরে সরে গেছে</a:t>
            </a:r>
            <a:endParaRPr lang="en-US" sz="3200" dirty="0">
              <a:latin typeface="NikoshBAN" pitchFamily="2" charset="0"/>
              <a:cs typeface="NikoshBAN" pitchFamily="2" charset="0"/>
            </a:endParaRPr>
          </a:p>
        </p:txBody>
      </p:sp>
      <p:sp>
        <p:nvSpPr>
          <p:cNvPr id="41" name="TextBox 40"/>
          <p:cNvSpPr txBox="1"/>
          <p:nvPr/>
        </p:nvSpPr>
        <p:spPr>
          <a:xfrm>
            <a:off x="4648200" y="4886980"/>
            <a:ext cx="1071127" cy="523220"/>
          </a:xfrm>
          <a:prstGeom prst="rect">
            <a:avLst/>
          </a:prstGeom>
          <a:noFill/>
        </p:spPr>
        <p:txBody>
          <a:bodyPr wrap="none" rtlCol="0">
            <a:spAutoFit/>
          </a:bodyPr>
          <a:lstStyle/>
          <a:p>
            <a:r>
              <a:rPr lang="en-US" sz="2800" dirty="0" smtClean="0">
                <a:latin typeface="Times New Roman" pitchFamily="18" charset="0"/>
                <a:cs typeface="Times New Roman" pitchFamily="18" charset="0"/>
              </a:rPr>
              <a:t>25 cm</a:t>
            </a:r>
            <a:endParaRPr lang="en-US" sz="2800" dirty="0">
              <a:latin typeface="Times New Roman" pitchFamily="18" charset="0"/>
              <a:cs typeface="Times New Roman" pitchFamily="18" charset="0"/>
            </a:endParaRPr>
          </a:p>
        </p:txBody>
      </p:sp>
      <p:sp>
        <p:nvSpPr>
          <p:cNvPr id="47" name="TextBox 46"/>
          <p:cNvSpPr txBox="1"/>
          <p:nvPr/>
        </p:nvSpPr>
        <p:spPr>
          <a:xfrm>
            <a:off x="4535842" y="4201180"/>
            <a:ext cx="1354858" cy="523220"/>
          </a:xfrm>
          <a:prstGeom prst="rect">
            <a:avLst/>
          </a:prstGeom>
          <a:solidFill>
            <a:schemeClr val="accent5">
              <a:lumMod val="40000"/>
              <a:lumOff val="60000"/>
            </a:schemeClr>
          </a:solidFill>
        </p:spPr>
        <p:txBody>
          <a:bodyPr wrap="none" rtlCol="0">
            <a:spAutoFit/>
          </a:bodyPr>
          <a:lstStyle/>
          <a:p>
            <a:r>
              <a:rPr lang="bn-BD" sz="2800" dirty="0" smtClean="0">
                <a:latin typeface="NikoshBAN" pitchFamily="2" charset="0"/>
                <a:cs typeface="NikoshBAN" pitchFamily="2" charset="0"/>
              </a:rPr>
              <a:t>নিকট বিন্দু</a:t>
            </a:r>
            <a:endParaRPr lang="en-US" sz="28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checkerboard(across)">
                                      <p:cBhvr>
                                        <p:cTn id="7" dur="10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wipe(left)">
                                      <p:cBhvr>
                                        <p:cTn id="12" dur="2000"/>
                                        <p:tgtEl>
                                          <p:spTgt spid="28"/>
                                        </p:tgtEl>
                                      </p:cBhvr>
                                    </p:animEffect>
                                  </p:childTnLst>
                                </p:cTn>
                              </p:par>
                            </p:childTnLst>
                          </p:cTn>
                        </p:par>
                        <p:par>
                          <p:cTn id="13" fill="hold">
                            <p:stCondLst>
                              <p:cond delay="2000"/>
                            </p:stCondLst>
                            <p:childTnLst>
                              <p:par>
                                <p:cTn id="14" presetID="5" presetClass="entr" presetSubtype="10" fill="hold" nodeType="afterEffect">
                                  <p:stCondLst>
                                    <p:cond delay="500"/>
                                  </p:stCondLst>
                                  <p:childTnLst>
                                    <p:set>
                                      <p:cBhvr>
                                        <p:cTn id="15" dur="1" fill="hold">
                                          <p:stCondLst>
                                            <p:cond delay="0"/>
                                          </p:stCondLst>
                                        </p:cTn>
                                        <p:tgtEl>
                                          <p:spTgt spid="30"/>
                                        </p:tgtEl>
                                        <p:attrNameLst>
                                          <p:attrName>style.visibility</p:attrName>
                                        </p:attrNameLst>
                                      </p:cBhvr>
                                      <p:to>
                                        <p:strVal val="visible"/>
                                      </p:to>
                                    </p:set>
                                    <p:animEffect transition="in" filter="checkerboard(across)">
                                      <p:cBhvr>
                                        <p:cTn id="16" dur="1000"/>
                                        <p:tgtEl>
                                          <p:spTgt spid="30"/>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xit" presetSubtype="10" fill="hold" nodeType="clickEffect">
                                  <p:stCondLst>
                                    <p:cond delay="0"/>
                                  </p:stCondLst>
                                  <p:childTnLst>
                                    <p:animEffect transition="out" filter="checkerboard(across)">
                                      <p:cBhvr>
                                        <p:cTn id="20" dur="500"/>
                                        <p:tgtEl>
                                          <p:spTgt spid="30"/>
                                        </p:tgtEl>
                                      </p:cBhvr>
                                    </p:animEffect>
                                    <p:set>
                                      <p:cBhvr>
                                        <p:cTn id="21" dur="1" fill="hold">
                                          <p:stCondLst>
                                            <p:cond delay="499"/>
                                          </p:stCondLst>
                                        </p:cTn>
                                        <p:tgtEl>
                                          <p:spTgt spid="30"/>
                                        </p:tgtEl>
                                        <p:attrNameLst>
                                          <p:attrName>style.visibility</p:attrName>
                                        </p:attrNameLst>
                                      </p:cBhvr>
                                      <p:to>
                                        <p:strVal val="hidden"/>
                                      </p:to>
                                    </p:set>
                                  </p:childTnLst>
                                </p:cTn>
                              </p:par>
                              <p:par>
                                <p:cTn id="22" presetID="5" presetClass="exit" presetSubtype="10" fill="hold" grpId="1" nodeType="withEffect">
                                  <p:stCondLst>
                                    <p:cond delay="0"/>
                                  </p:stCondLst>
                                  <p:childTnLst>
                                    <p:animEffect transition="out" filter="checkerboard(across)">
                                      <p:cBhvr>
                                        <p:cTn id="23" dur="500"/>
                                        <p:tgtEl>
                                          <p:spTgt spid="28"/>
                                        </p:tgtEl>
                                      </p:cBhvr>
                                    </p:animEffect>
                                    <p:set>
                                      <p:cBhvr>
                                        <p:cTn id="24" dur="1" fill="hold">
                                          <p:stCondLst>
                                            <p:cond delay="499"/>
                                          </p:stCondLst>
                                        </p:cTn>
                                        <p:tgtEl>
                                          <p:spTgt spid="28"/>
                                        </p:tgtEl>
                                        <p:attrNameLst>
                                          <p:attrName>style.visibility</p:attrName>
                                        </p:attrNameLst>
                                      </p:cBhvr>
                                      <p:to>
                                        <p:strVal val="hidden"/>
                                      </p:to>
                                    </p:set>
                                  </p:childTnLst>
                                </p:cTn>
                              </p:par>
                              <p:par>
                                <p:cTn id="25" presetID="5" presetClass="exit" presetSubtype="10" fill="hold" nodeType="withEffect">
                                  <p:stCondLst>
                                    <p:cond delay="0"/>
                                  </p:stCondLst>
                                  <p:childTnLst>
                                    <p:animEffect transition="out" filter="checkerboard(across)">
                                      <p:cBhvr>
                                        <p:cTn id="26" dur="500"/>
                                        <p:tgtEl>
                                          <p:spTgt spid="29"/>
                                        </p:tgtEl>
                                      </p:cBhvr>
                                    </p:animEffect>
                                    <p:set>
                                      <p:cBhvr>
                                        <p:cTn id="27" dur="1" fill="hold">
                                          <p:stCondLst>
                                            <p:cond delay="499"/>
                                          </p:stCondLst>
                                        </p:cTn>
                                        <p:tgtEl>
                                          <p:spTgt spid="29"/>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wipe(left)">
                                      <p:cBhvr>
                                        <p:cTn id="32" dur="1000"/>
                                        <p:tgtEl>
                                          <p:spTgt spid="24"/>
                                        </p:tgtEl>
                                      </p:cBhvr>
                                    </p:animEffect>
                                  </p:childTnLst>
                                </p:cTn>
                              </p:par>
                            </p:childTnLst>
                          </p:cTn>
                        </p:par>
                      </p:childTnLst>
                    </p:cTn>
                  </p:par>
                  <p:par>
                    <p:cTn id="33" fill="hold">
                      <p:stCondLst>
                        <p:cond delay="indefinite"/>
                      </p:stCondLst>
                      <p:childTnLst>
                        <p:par>
                          <p:cTn id="34" fill="hold">
                            <p:stCondLst>
                              <p:cond delay="0"/>
                            </p:stCondLst>
                            <p:childTnLst>
                              <p:par>
                                <p:cTn id="35" presetID="0" presetClass="path" presetSubtype="0" accel="50000" decel="50000" fill="hold" nodeType="clickEffect">
                                  <p:stCondLst>
                                    <p:cond delay="0"/>
                                  </p:stCondLst>
                                  <p:childTnLst>
                                    <p:animMotion origin="layout" path="M 2.5E-6 -3.9963E-6 L -0.04844 0.00185 " pathEditMode="relative" rAng="0" ptsTypes="AA">
                                      <p:cBhvr>
                                        <p:cTn id="36" dur="2000" fill="hold"/>
                                        <p:tgtEl>
                                          <p:spTgt spid="24"/>
                                        </p:tgtEl>
                                        <p:attrNameLst>
                                          <p:attrName>ppt_x</p:attrName>
                                          <p:attrName>ppt_y</p:attrName>
                                        </p:attrNameLst>
                                      </p:cBhvr>
                                      <p:rCtr x="-2400" y="100"/>
                                    </p:animMotion>
                                  </p:childTnLst>
                                </p:cTn>
                              </p:par>
                            </p:childTnLst>
                          </p:cTn>
                        </p:par>
                      </p:childTnLst>
                    </p:cTn>
                  </p:par>
                  <p:par>
                    <p:cTn id="37" fill="hold">
                      <p:stCondLst>
                        <p:cond delay="indefinite"/>
                      </p:stCondLst>
                      <p:childTnLst>
                        <p:par>
                          <p:cTn id="38" fill="hold">
                            <p:stCondLst>
                              <p:cond delay="0"/>
                            </p:stCondLst>
                            <p:childTnLst>
                              <p:par>
                                <p:cTn id="39" presetID="22" presetClass="entr" presetSubtype="1" fill="hold" nodeType="click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ipe(up)">
                                      <p:cBhvr>
                                        <p:cTn id="41" dur="1000"/>
                                        <p:tgtEl>
                                          <p:spTgt spid="44"/>
                                        </p:tgtEl>
                                      </p:cBhvr>
                                    </p:animEffect>
                                  </p:childTnLst>
                                </p:cTn>
                              </p:par>
                              <p:par>
                                <p:cTn id="42" presetID="22" presetClass="entr" presetSubtype="1" fill="hold"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wipe(up)">
                                      <p:cBhvr>
                                        <p:cTn id="44" dur="1000"/>
                                        <p:tgtEl>
                                          <p:spTgt spid="45"/>
                                        </p:tgtEl>
                                      </p:cBhvr>
                                    </p:animEffect>
                                  </p:childTnLst>
                                </p:cTn>
                              </p:par>
                              <p:par>
                                <p:cTn id="45" presetID="17" presetClass="entr" presetSubtype="10" fill="hold" nodeType="withEffect">
                                  <p:stCondLst>
                                    <p:cond delay="0"/>
                                  </p:stCondLst>
                                  <p:childTnLst>
                                    <p:set>
                                      <p:cBhvr>
                                        <p:cTn id="46" dur="1" fill="hold">
                                          <p:stCondLst>
                                            <p:cond delay="0"/>
                                          </p:stCondLst>
                                        </p:cTn>
                                        <p:tgtEl>
                                          <p:spTgt spid="46"/>
                                        </p:tgtEl>
                                        <p:attrNameLst>
                                          <p:attrName>style.visibility</p:attrName>
                                        </p:attrNameLst>
                                      </p:cBhvr>
                                      <p:to>
                                        <p:strVal val="visible"/>
                                      </p:to>
                                    </p:set>
                                    <p:anim calcmode="lin" valueType="num">
                                      <p:cBhvr>
                                        <p:cTn id="47" dur="1000" fill="hold"/>
                                        <p:tgtEl>
                                          <p:spTgt spid="46"/>
                                        </p:tgtEl>
                                        <p:attrNameLst>
                                          <p:attrName>ppt_w</p:attrName>
                                        </p:attrNameLst>
                                      </p:cBhvr>
                                      <p:tavLst>
                                        <p:tav tm="0">
                                          <p:val>
                                            <p:fltVal val="0"/>
                                          </p:val>
                                        </p:tav>
                                        <p:tav tm="100000">
                                          <p:val>
                                            <p:strVal val="#ppt_w"/>
                                          </p:val>
                                        </p:tav>
                                      </p:tavLst>
                                    </p:anim>
                                    <p:anim calcmode="lin" valueType="num">
                                      <p:cBhvr>
                                        <p:cTn id="48" dur="1000" fill="hold"/>
                                        <p:tgtEl>
                                          <p:spTgt spid="46"/>
                                        </p:tgtEl>
                                        <p:attrNameLst>
                                          <p:attrName>ppt_h</p:attrName>
                                        </p:attrNameLst>
                                      </p:cBhvr>
                                      <p:tavLst>
                                        <p:tav tm="0">
                                          <p:val>
                                            <p:strVal val="#ppt_h"/>
                                          </p:val>
                                        </p:tav>
                                        <p:tav tm="100000">
                                          <p:val>
                                            <p:strVal val="#ppt_h"/>
                                          </p:val>
                                        </p:tav>
                                      </p:tavLst>
                                    </p:anim>
                                  </p:childTnLst>
                                </p:cTn>
                              </p:par>
                            </p:childTnLst>
                          </p:cTn>
                        </p:par>
                        <p:par>
                          <p:cTn id="49" fill="hold">
                            <p:stCondLst>
                              <p:cond delay="1000"/>
                            </p:stCondLst>
                            <p:childTnLst>
                              <p:par>
                                <p:cTn id="50" presetID="1" presetClass="entr" presetSubtype="0" fill="hold" grpId="0" nodeType="afterEffect">
                                  <p:stCondLst>
                                    <p:cond delay="0"/>
                                  </p:stCondLst>
                                  <p:childTnLst>
                                    <p:set>
                                      <p:cBhvr>
                                        <p:cTn id="51" dur="1" fill="hold">
                                          <p:stCondLst>
                                            <p:cond delay="0"/>
                                          </p:stCondLst>
                                        </p:cTn>
                                        <p:tgtEl>
                                          <p:spTgt spid="41"/>
                                        </p:tgtEl>
                                        <p:attrNameLst>
                                          <p:attrName>style.visibility</p:attrName>
                                        </p:attrNameLst>
                                      </p:cBhvr>
                                      <p:to>
                                        <p:strVal val="visible"/>
                                      </p:to>
                                    </p:set>
                                  </p:childTnLst>
                                </p:cTn>
                              </p:par>
                              <p:par>
                                <p:cTn id="52" presetID="22" presetClass="entr" presetSubtype="8" fill="hold" grpId="0" nodeType="withEffect">
                                  <p:stCondLst>
                                    <p:cond delay="0"/>
                                  </p:stCondLst>
                                  <p:childTnLst>
                                    <p:set>
                                      <p:cBhvr>
                                        <p:cTn id="53" dur="1" fill="hold">
                                          <p:stCondLst>
                                            <p:cond delay="0"/>
                                          </p:stCondLst>
                                        </p:cTn>
                                        <p:tgtEl>
                                          <p:spTgt spid="47"/>
                                        </p:tgtEl>
                                        <p:attrNameLst>
                                          <p:attrName>style.visibility</p:attrName>
                                        </p:attrNameLst>
                                      </p:cBhvr>
                                      <p:to>
                                        <p:strVal val="visible"/>
                                      </p:to>
                                    </p:set>
                                    <p:animEffect transition="in" filter="wipe(left)">
                                      <p:cBhvr>
                                        <p:cTn id="54" dur="1000"/>
                                        <p:tgtEl>
                                          <p:spTgt spid="47"/>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wipe(left)">
                                      <p:cBhvr>
                                        <p:cTn id="59" dur="1000"/>
                                        <p:tgtEl>
                                          <p:spTgt spid="57"/>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43"/>
                                        </p:tgtEl>
                                        <p:attrNameLst>
                                          <p:attrName>style.visibility</p:attrName>
                                        </p:attrNameLst>
                                      </p:cBhvr>
                                      <p:to>
                                        <p:strVal val="visible"/>
                                      </p:to>
                                    </p:set>
                                    <p:animEffect transition="in" filter="wipe(left)">
                                      <p:cBhvr>
                                        <p:cTn id="64"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8" grpId="1" animBg="1"/>
      <p:bldP spid="43" grpId="0" animBg="1"/>
      <p:bldP spid="57" grpId="0" animBg="1"/>
      <p:bldP spid="41" grpId="0"/>
      <p:bldP spid="4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grpSp>
        <p:nvGrpSpPr>
          <p:cNvPr id="2" name="Group 9"/>
          <p:cNvGrpSpPr/>
          <p:nvPr/>
        </p:nvGrpSpPr>
        <p:grpSpPr>
          <a:xfrm>
            <a:off x="5791200" y="2753380"/>
            <a:ext cx="2209800" cy="2008490"/>
            <a:chOff x="5105400" y="926989"/>
            <a:chExt cx="2209800" cy="2008490"/>
          </a:xfrm>
        </p:grpSpPr>
        <p:pic>
          <p:nvPicPr>
            <p:cNvPr id="4" name="Picture 3" descr="Eye-ball.png"/>
            <p:cNvPicPr>
              <a:picLocks noChangeAspect="1"/>
            </p:cNvPicPr>
            <p:nvPr/>
          </p:nvPicPr>
          <p:blipFill>
            <a:blip r:embed="rId3" cstate="print"/>
            <a:stretch>
              <a:fillRect/>
            </a:stretch>
          </p:blipFill>
          <p:spPr>
            <a:xfrm>
              <a:off x="5105400" y="926989"/>
              <a:ext cx="2209800" cy="2008490"/>
            </a:xfrm>
            <a:prstGeom prst="rect">
              <a:avLst/>
            </a:prstGeom>
          </p:spPr>
        </p:pic>
        <p:pic>
          <p:nvPicPr>
            <p:cNvPr id="6" name="Picture 5" descr="Lens.png"/>
            <p:cNvPicPr>
              <a:picLocks noChangeAspect="1"/>
            </p:cNvPicPr>
            <p:nvPr/>
          </p:nvPicPr>
          <p:blipFill>
            <a:blip r:embed="rId4" cstate="print"/>
            <a:stretch>
              <a:fillRect/>
            </a:stretch>
          </p:blipFill>
          <p:spPr>
            <a:xfrm>
              <a:off x="5402249" y="1597347"/>
              <a:ext cx="152400" cy="680702"/>
            </a:xfrm>
            <a:prstGeom prst="rect">
              <a:avLst/>
            </a:prstGeom>
          </p:spPr>
        </p:pic>
      </p:grpSp>
      <p:sp>
        <p:nvSpPr>
          <p:cNvPr id="7" name="Frame 6"/>
          <p:cNvSpPr/>
          <p:nvPr/>
        </p:nvSpPr>
        <p:spPr>
          <a:xfrm>
            <a:off x="0" y="0"/>
            <a:ext cx="9144000" cy="6858000"/>
          </a:xfrm>
          <a:prstGeom prst="frame">
            <a:avLst>
              <a:gd name="adj1" fmla="val 3305"/>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 name="Group 39"/>
          <p:cNvGrpSpPr/>
          <p:nvPr/>
        </p:nvGrpSpPr>
        <p:grpSpPr>
          <a:xfrm>
            <a:off x="5791200" y="563689"/>
            <a:ext cx="2438400" cy="2100681"/>
            <a:chOff x="5562600" y="2971800"/>
            <a:chExt cx="2438400" cy="2100681"/>
          </a:xfrm>
        </p:grpSpPr>
        <p:pic>
          <p:nvPicPr>
            <p:cNvPr id="31" name="Picture 30" descr="Eye-ball.png"/>
            <p:cNvPicPr>
              <a:picLocks noChangeAspect="1"/>
            </p:cNvPicPr>
            <p:nvPr/>
          </p:nvPicPr>
          <p:blipFill>
            <a:blip r:embed="rId3" cstate="print"/>
            <a:stretch>
              <a:fillRect/>
            </a:stretch>
          </p:blipFill>
          <p:spPr>
            <a:xfrm>
              <a:off x="5562600" y="2971800"/>
              <a:ext cx="2438400" cy="2100681"/>
            </a:xfrm>
            <a:prstGeom prst="rect">
              <a:avLst/>
            </a:prstGeom>
          </p:spPr>
        </p:pic>
        <p:pic>
          <p:nvPicPr>
            <p:cNvPr id="32" name="Picture 31" descr="Lens.png"/>
            <p:cNvPicPr>
              <a:picLocks noChangeAspect="1"/>
            </p:cNvPicPr>
            <p:nvPr/>
          </p:nvPicPr>
          <p:blipFill>
            <a:blip r:embed="rId4" cstate="print"/>
            <a:stretch>
              <a:fillRect/>
            </a:stretch>
          </p:blipFill>
          <p:spPr>
            <a:xfrm>
              <a:off x="5854108" y="3681694"/>
              <a:ext cx="204815" cy="680702"/>
            </a:xfrm>
            <a:prstGeom prst="rect">
              <a:avLst/>
            </a:prstGeom>
          </p:spPr>
        </p:pic>
      </p:grpSp>
      <p:sp>
        <p:nvSpPr>
          <p:cNvPr id="43" name="TextBox 42"/>
          <p:cNvSpPr txBox="1"/>
          <p:nvPr/>
        </p:nvSpPr>
        <p:spPr>
          <a:xfrm>
            <a:off x="914400" y="344269"/>
            <a:ext cx="3046027"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r>
              <a:rPr lang="bn-BD" sz="3600" dirty="0" smtClean="0">
                <a:latin typeface="NikoshBAN" pitchFamily="2" charset="0"/>
                <a:cs typeface="NikoshBAN" pitchFamily="2" charset="0"/>
              </a:rPr>
              <a:t>দীর্ঘ দৃষ্টি ত্রুটির কারণ</a:t>
            </a:r>
            <a:endParaRPr lang="en-US" sz="3600" dirty="0">
              <a:latin typeface="NikoshBAN" pitchFamily="2" charset="0"/>
              <a:cs typeface="NikoshBAN" pitchFamily="2" charset="0"/>
            </a:endParaRPr>
          </a:p>
        </p:txBody>
      </p:sp>
      <p:grpSp>
        <p:nvGrpSpPr>
          <p:cNvPr id="26" name="Group 25"/>
          <p:cNvGrpSpPr/>
          <p:nvPr/>
        </p:nvGrpSpPr>
        <p:grpSpPr>
          <a:xfrm>
            <a:off x="5775434" y="685800"/>
            <a:ext cx="2104698" cy="4724400"/>
            <a:chOff x="5775434" y="685800"/>
            <a:chExt cx="2104698" cy="4724400"/>
          </a:xfrm>
        </p:grpSpPr>
        <p:cxnSp>
          <p:nvCxnSpPr>
            <p:cNvPr id="24" name="Straight Connector 23"/>
            <p:cNvCxnSpPr/>
            <p:nvPr/>
          </p:nvCxnSpPr>
          <p:spPr>
            <a:xfrm>
              <a:off x="5775434" y="685800"/>
              <a:ext cx="0" cy="4724400"/>
            </a:xfrm>
            <a:prstGeom prst="line">
              <a:avLst/>
            </a:prstGeom>
            <a:ln w="28575">
              <a:solidFill>
                <a:srgbClr val="C00000"/>
              </a:solidFill>
              <a:prstDash val="lgDash"/>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7880132" y="685800"/>
              <a:ext cx="0" cy="4724400"/>
            </a:xfrm>
            <a:prstGeom prst="line">
              <a:avLst/>
            </a:prstGeom>
            <a:ln w="28575">
              <a:solidFill>
                <a:srgbClr val="C00000"/>
              </a:solidFill>
              <a:prstDash val="lgDash"/>
            </a:ln>
          </p:spPr>
          <p:style>
            <a:lnRef idx="1">
              <a:schemeClr val="accent1"/>
            </a:lnRef>
            <a:fillRef idx="0">
              <a:schemeClr val="accent1"/>
            </a:fillRef>
            <a:effectRef idx="0">
              <a:schemeClr val="accent1"/>
            </a:effectRef>
            <a:fontRef idx="minor">
              <a:schemeClr val="tx1"/>
            </a:fontRef>
          </p:style>
        </p:cxnSp>
      </p:grpSp>
      <p:sp>
        <p:nvSpPr>
          <p:cNvPr id="27" name="Arc 26"/>
          <p:cNvSpPr/>
          <p:nvPr/>
        </p:nvSpPr>
        <p:spPr>
          <a:xfrm rot="4976043">
            <a:off x="6033144" y="675627"/>
            <a:ext cx="1682220" cy="1883095"/>
          </a:xfrm>
          <a:prstGeom prst="arc">
            <a:avLst>
              <a:gd name="adj1" fmla="val 12559820"/>
              <a:gd name="adj2" fmla="val 20983902"/>
            </a:avLst>
          </a:prstGeom>
          <a:ln w="38100">
            <a:solidFill>
              <a:schemeClr val="bg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 name="TextBox 32"/>
          <p:cNvSpPr txBox="1"/>
          <p:nvPr/>
        </p:nvSpPr>
        <p:spPr>
          <a:xfrm>
            <a:off x="2558137" y="1295400"/>
            <a:ext cx="2852063" cy="646331"/>
          </a:xfrm>
          <a:prstGeom prst="rect">
            <a:avLst/>
          </a:prstGeom>
          <a:solidFill>
            <a:schemeClr val="accent3">
              <a:lumMod val="20000"/>
              <a:lumOff val="80000"/>
            </a:schemeClr>
          </a:solidFill>
        </p:spPr>
        <p:txBody>
          <a:bodyPr wrap="none" rtlCol="0">
            <a:spAutoFit/>
          </a:bodyPr>
          <a:lstStyle/>
          <a:p>
            <a:r>
              <a:rPr lang="bn-BD" sz="3600" dirty="0" smtClean="0">
                <a:latin typeface="NikoshBAN" pitchFamily="2" charset="0"/>
                <a:cs typeface="NikoshBAN" pitchFamily="2" charset="0"/>
              </a:rPr>
              <a:t>এটি স্বাভাবিক চোখ</a:t>
            </a:r>
            <a:endParaRPr lang="en-US" sz="3600" dirty="0">
              <a:latin typeface="NikoshBAN" pitchFamily="2" charset="0"/>
              <a:cs typeface="NikoshBAN" pitchFamily="2" charset="0"/>
            </a:endParaRPr>
          </a:p>
        </p:txBody>
      </p:sp>
      <p:cxnSp>
        <p:nvCxnSpPr>
          <p:cNvPr id="34" name="Straight Connector 33"/>
          <p:cNvCxnSpPr/>
          <p:nvPr/>
        </p:nvCxnSpPr>
        <p:spPr>
          <a:xfrm>
            <a:off x="6072428" y="482224"/>
            <a:ext cx="0" cy="4343400"/>
          </a:xfrm>
          <a:prstGeom prst="line">
            <a:avLst/>
          </a:prstGeom>
          <a:ln w="28575">
            <a:solidFill>
              <a:srgbClr val="FFFF00"/>
            </a:solidFill>
            <a:prstDash val="solid"/>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6324600" y="457200"/>
            <a:ext cx="0" cy="4343400"/>
          </a:xfrm>
          <a:prstGeom prst="line">
            <a:avLst/>
          </a:prstGeom>
          <a:ln w="28575">
            <a:solidFill>
              <a:srgbClr val="FFFF00"/>
            </a:solidFill>
            <a:prstDash val="solid"/>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533400" y="3377625"/>
            <a:ext cx="4423006" cy="584775"/>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bn-BD" sz="3200" dirty="0" smtClean="0">
                <a:latin typeface="NikoshBAN" pitchFamily="2" charset="0"/>
                <a:cs typeface="NikoshBAN" pitchFamily="2" charset="0"/>
              </a:rPr>
              <a:t>অক্ষিগোলকের ব্যাসার্ধ কমে গেছে।</a:t>
            </a:r>
            <a:endParaRPr lang="en-US" sz="3200" dirty="0">
              <a:latin typeface="NikoshBAN" pitchFamily="2" charset="0"/>
              <a:cs typeface="NikoshBAN" pitchFamily="2" charset="0"/>
            </a:endParaRPr>
          </a:p>
        </p:txBody>
      </p:sp>
      <p:sp>
        <p:nvSpPr>
          <p:cNvPr id="37" name="TextBox 36"/>
          <p:cNvSpPr txBox="1"/>
          <p:nvPr/>
        </p:nvSpPr>
        <p:spPr>
          <a:xfrm>
            <a:off x="533400" y="4191000"/>
            <a:ext cx="4709944" cy="58477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bn-BD" sz="3200" dirty="0" smtClean="0">
                <a:latin typeface="NikoshBAN" pitchFamily="2" charset="0"/>
                <a:cs typeface="NikoshBAN" pitchFamily="2" charset="0"/>
              </a:rPr>
              <a:t>লেন্সের অভিসারি ক্ষমতা কমে গেছে।</a:t>
            </a:r>
            <a:endParaRPr lang="en-US" sz="32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left)">
                                      <p:cBhvr>
                                        <p:cTn id="11" dur="1000"/>
                                        <p:tgtEl>
                                          <p:spTgt spid="3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up)">
                                      <p:cBhvr>
                                        <p:cTn id="16" dur="1000"/>
                                        <p:tgtEl>
                                          <p:spTgt spid="26"/>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12"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strips(downLeft)">
                                      <p:cBhvr>
                                        <p:cTn id="21" dur="1000"/>
                                        <p:tgtEl>
                                          <p:spTgt spid="27"/>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path" presetSubtype="0" accel="50000" decel="50000" fill="hold" grpId="1" nodeType="clickEffect">
                                  <p:stCondLst>
                                    <p:cond delay="0"/>
                                  </p:stCondLst>
                                  <p:childTnLst>
                                    <p:animMotion origin="layout" path="M 2.77778E-6 2.27567E-6 L -0.00243 0.31868 " pathEditMode="relative" rAng="0" ptsTypes="AA">
                                      <p:cBhvr>
                                        <p:cTn id="25" dur="2000" fill="hold"/>
                                        <p:tgtEl>
                                          <p:spTgt spid="27"/>
                                        </p:tgtEl>
                                        <p:attrNameLst>
                                          <p:attrName>ppt_x</p:attrName>
                                          <p:attrName>ppt_y</p:attrName>
                                        </p:attrNameLst>
                                      </p:cBhvr>
                                      <p:rCtr x="-100" y="15900"/>
                                    </p:animMotion>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wipe(left)">
                                      <p:cBhvr>
                                        <p:cTn id="30" dur="1000"/>
                                        <p:tgtEl>
                                          <p:spTgt spid="36"/>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xit" presetSubtype="0" fill="hold" grpId="2" nodeType="clickEffect">
                                  <p:stCondLst>
                                    <p:cond delay="0"/>
                                  </p:stCondLst>
                                  <p:childTnLst>
                                    <p:animEffect transition="out" filter="dissolve">
                                      <p:cBhvr>
                                        <p:cTn id="34" dur="500"/>
                                        <p:tgtEl>
                                          <p:spTgt spid="27"/>
                                        </p:tgtEl>
                                      </p:cBhvr>
                                    </p:animEffect>
                                    <p:set>
                                      <p:cBhvr>
                                        <p:cTn id="35" dur="1" fill="hold">
                                          <p:stCondLst>
                                            <p:cond delay="499"/>
                                          </p:stCondLst>
                                        </p:cTn>
                                        <p:tgtEl>
                                          <p:spTgt spid="27"/>
                                        </p:tgtEl>
                                        <p:attrNameLst>
                                          <p:attrName>style.visibility</p:attrName>
                                        </p:attrNameLst>
                                      </p:cBhvr>
                                      <p:to>
                                        <p:strVal val="hidden"/>
                                      </p:to>
                                    </p:set>
                                  </p:childTnLst>
                                </p:cTn>
                              </p:par>
                              <p:par>
                                <p:cTn id="36" presetID="9" presetClass="exit" presetSubtype="0" fill="hold" nodeType="withEffect">
                                  <p:stCondLst>
                                    <p:cond delay="0"/>
                                  </p:stCondLst>
                                  <p:childTnLst>
                                    <p:animEffect transition="out" filter="dissolve">
                                      <p:cBhvr>
                                        <p:cTn id="37" dur="500"/>
                                        <p:tgtEl>
                                          <p:spTgt spid="26"/>
                                        </p:tgtEl>
                                      </p:cBhvr>
                                    </p:animEffect>
                                    <p:set>
                                      <p:cBhvr>
                                        <p:cTn id="38" dur="1" fill="hold">
                                          <p:stCondLst>
                                            <p:cond delay="499"/>
                                          </p:stCondLst>
                                        </p:cTn>
                                        <p:tgtEl>
                                          <p:spTgt spid="26"/>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8" presetClass="entr" presetSubtype="12" fill="hold" nodeType="click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downLeft)">
                                      <p:cBhvr>
                                        <p:cTn id="43" dur="2000"/>
                                        <p:tgtEl>
                                          <p:spTgt spid="34"/>
                                        </p:tgtEl>
                                      </p:cBhvr>
                                    </p:animEffect>
                                  </p:childTnLst>
                                </p:cTn>
                              </p:par>
                              <p:par>
                                <p:cTn id="44" presetID="18" presetClass="entr" presetSubtype="12" fill="hold" nodeType="with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strips(downLeft)">
                                      <p:cBhvr>
                                        <p:cTn id="46" dur="2000"/>
                                        <p:tgtEl>
                                          <p:spTgt spid="35"/>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37"/>
                                        </p:tgtEl>
                                        <p:attrNameLst>
                                          <p:attrName>style.visibility</p:attrName>
                                        </p:attrNameLst>
                                      </p:cBhvr>
                                      <p:to>
                                        <p:strVal val="visible"/>
                                      </p:to>
                                    </p:set>
                                    <p:animEffect transition="in" filter="wipe(left)">
                                      <p:cBhvr>
                                        <p:cTn id="51" dur="10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7" grpId="1" animBg="1"/>
      <p:bldP spid="27" grpId="2" animBg="1"/>
      <p:bldP spid="33" grpId="0" animBg="1"/>
      <p:bldP spid="36" grpId="0" animBg="1"/>
      <p:bldP spid="3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7" name="Frame 6"/>
          <p:cNvSpPr/>
          <p:nvPr/>
        </p:nvSpPr>
        <p:spPr>
          <a:xfrm>
            <a:off x="0" y="0"/>
            <a:ext cx="9144000" cy="6858000"/>
          </a:xfrm>
          <a:prstGeom prst="frame">
            <a:avLst>
              <a:gd name="adj1" fmla="val 3305"/>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 name="Group 39"/>
          <p:cNvGrpSpPr/>
          <p:nvPr/>
        </p:nvGrpSpPr>
        <p:grpSpPr>
          <a:xfrm>
            <a:off x="5562600" y="1447800"/>
            <a:ext cx="2438400" cy="2100681"/>
            <a:chOff x="5562600" y="2971800"/>
            <a:chExt cx="2438400" cy="2100681"/>
          </a:xfrm>
        </p:grpSpPr>
        <p:pic>
          <p:nvPicPr>
            <p:cNvPr id="31" name="Picture 30" descr="Eye-ball.png"/>
            <p:cNvPicPr>
              <a:picLocks noChangeAspect="1"/>
            </p:cNvPicPr>
            <p:nvPr/>
          </p:nvPicPr>
          <p:blipFill>
            <a:blip r:embed="rId3" cstate="print"/>
            <a:stretch>
              <a:fillRect/>
            </a:stretch>
          </p:blipFill>
          <p:spPr>
            <a:xfrm>
              <a:off x="5562600" y="2971800"/>
              <a:ext cx="2438400" cy="2100681"/>
            </a:xfrm>
            <a:prstGeom prst="rect">
              <a:avLst/>
            </a:prstGeom>
          </p:spPr>
        </p:pic>
        <p:pic>
          <p:nvPicPr>
            <p:cNvPr id="32" name="Picture 31" descr="Lens.png"/>
            <p:cNvPicPr>
              <a:picLocks noChangeAspect="1"/>
            </p:cNvPicPr>
            <p:nvPr/>
          </p:nvPicPr>
          <p:blipFill>
            <a:blip r:embed="rId4" cstate="print"/>
            <a:stretch>
              <a:fillRect/>
            </a:stretch>
          </p:blipFill>
          <p:spPr>
            <a:xfrm>
              <a:off x="5854108" y="3681694"/>
              <a:ext cx="204815" cy="680702"/>
            </a:xfrm>
            <a:prstGeom prst="rect">
              <a:avLst/>
            </a:prstGeom>
          </p:spPr>
        </p:pic>
      </p:grpSp>
      <p:grpSp>
        <p:nvGrpSpPr>
          <p:cNvPr id="3" name="Group 19"/>
          <p:cNvGrpSpPr/>
          <p:nvPr/>
        </p:nvGrpSpPr>
        <p:grpSpPr>
          <a:xfrm>
            <a:off x="1981201" y="2209799"/>
            <a:ext cx="5659901" cy="584776"/>
            <a:chOff x="2908079" y="3733799"/>
            <a:chExt cx="4733022" cy="584776"/>
          </a:xfrm>
        </p:grpSpPr>
        <p:sp>
          <p:nvSpPr>
            <p:cNvPr id="16" name="Freeform 15"/>
            <p:cNvSpPr/>
            <p:nvPr/>
          </p:nvSpPr>
          <p:spPr>
            <a:xfrm>
              <a:off x="3276600" y="3733799"/>
              <a:ext cx="4364501" cy="533401"/>
            </a:xfrm>
            <a:custGeom>
              <a:avLst/>
              <a:gdLst>
                <a:gd name="connsiteX0" fmla="*/ 0 w 5050301"/>
                <a:gd name="connsiteY0" fmla="*/ 0 h 787791"/>
                <a:gd name="connsiteX1" fmla="*/ 2546252 w 5050301"/>
                <a:gd name="connsiteY1" fmla="*/ 14068 h 787791"/>
                <a:gd name="connsiteX2" fmla="*/ 5050301 w 5050301"/>
                <a:gd name="connsiteY2" fmla="*/ 407963 h 787791"/>
                <a:gd name="connsiteX3" fmla="*/ 2546252 w 5050301"/>
                <a:gd name="connsiteY3" fmla="*/ 787791 h 787791"/>
                <a:gd name="connsiteX4" fmla="*/ 14067 w 5050301"/>
                <a:gd name="connsiteY4" fmla="*/ 773723 h 787791"/>
                <a:gd name="connsiteX5" fmla="*/ 0 w 5050301"/>
                <a:gd name="connsiteY5" fmla="*/ 0 h 787791"/>
                <a:gd name="connsiteX0" fmla="*/ 0 w 5050301"/>
                <a:gd name="connsiteY0" fmla="*/ 0 h 773723"/>
                <a:gd name="connsiteX1" fmla="*/ 2546252 w 5050301"/>
                <a:gd name="connsiteY1" fmla="*/ 14068 h 773723"/>
                <a:gd name="connsiteX2" fmla="*/ 5050301 w 5050301"/>
                <a:gd name="connsiteY2" fmla="*/ 407963 h 773723"/>
                <a:gd name="connsiteX3" fmla="*/ 2898201 w 5050301"/>
                <a:gd name="connsiteY3" fmla="*/ 734879 h 773723"/>
                <a:gd name="connsiteX4" fmla="*/ 14067 w 5050301"/>
                <a:gd name="connsiteY4" fmla="*/ 773723 h 773723"/>
                <a:gd name="connsiteX5" fmla="*/ 0 w 5050301"/>
                <a:gd name="connsiteY5" fmla="*/ 0 h 773723"/>
                <a:gd name="connsiteX0" fmla="*/ 0 w 5050301"/>
                <a:gd name="connsiteY0" fmla="*/ 0 h 773723"/>
                <a:gd name="connsiteX1" fmla="*/ 2801595 w 5050301"/>
                <a:gd name="connsiteY1" fmla="*/ 45563 h 773723"/>
                <a:gd name="connsiteX2" fmla="*/ 5050301 w 5050301"/>
                <a:gd name="connsiteY2" fmla="*/ 407963 h 773723"/>
                <a:gd name="connsiteX3" fmla="*/ 2898201 w 5050301"/>
                <a:gd name="connsiteY3" fmla="*/ 734879 h 773723"/>
                <a:gd name="connsiteX4" fmla="*/ 14067 w 5050301"/>
                <a:gd name="connsiteY4" fmla="*/ 773723 h 773723"/>
                <a:gd name="connsiteX5" fmla="*/ 0 w 5050301"/>
                <a:gd name="connsiteY5" fmla="*/ 0 h 773723"/>
                <a:gd name="connsiteX0" fmla="*/ 0 w 5050301"/>
                <a:gd name="connsiteY0" fmla="*/ 0 h 773723"/>
                <a:gd name="connsiteX1" fmla="*/ 2898201 w 5050301"/>
                <a:gd name="connsiteY1" fmla="*/ 45563 h 773723"/>
                <a:gd name="connsiteX2" fmla="*/ 5050301 w 5050301"/>
                <a:gd name="connsiteY2" fmla="*/ 407963 h 773723"/>
                <a:gd name="connsiteX3" fmla="*/ 2898201 w 5050301"/>
                <a:gd name="connsiteY3" fmla="*/ 734879 h 773723"/>
                <a:gd name="connsiteX4" fmla="*/ 14067 w 5050301"/>
                <a:gd name="connsiteY4" fmla="*/ 773723 h 773723"/>
                <a:gd name="connsiteX5" fmla="*/ 0 w 5050301"/>
                <a:gd name="connsiteY5" fmla="*/ 0 h 773723"/>
                <a:gd name="connsiteX0" fmla="*/ 0 w 5050301"/>
                <a:gd name="connsiteY0" fmla="*/ 0 h 773723"/>
                <a:gd name="connsiteX1" fmla="*/ 3086069 w 5050301"/>
                <a:gd name="connsiteY1" fmla="*/ 45563 h 773723"/>
                <a:gd name="connsiteX2" fmla="*/ 5050301 w 5050301"/>
                <a:gd name="connsiteY2" fmla="*/ 407963 h 773723"/>
                <a:gd name="connsiteX3" fmla="*/ 2898201 w 5050301"/>
                <a:gd name="connsiteY3" fmla="*/ 734879 h 773723"/>
                <a:gd name="connsiteX4" fmla="*/ 14067 w 5050301"/>
                <a:gd name="connsiteY4" fmla="*/ 773723 h 773723"/>
                <a:gd name="connsiteX5" fmla="*/ 0 w 5050301"/>
                <a:gd name="connsiteY5" fmla="*/ 0 h 773723"/>
                <a:gd name="connsiteX0" fmla="*/ 0 w 5050301"/>
                <a:gd name="connsiteY0" fmla="*/ 0 h 773723"/>
                <a:gd name="connsiteX1" fmla="*/ 3086069 w 5050301"/>
                <a:gd name="connsiteY1" fmla="*/ 45563 h 773723"/>
                <a:gd name="connsiteX2" fmla="*/ 5050301 w 5050301"/>
                <a:gd name="connsiteY2" fmla="*/ 407963 h 773723"/>
                <a:gd name="connsiteX3" fmla="*/ 3086069 w 5050301"/>
                <a:gd name="connsiteY3" fmla="*/ 734879 h 773723"/>
                <a:gd name="connsiteX4" fmla="*/ 14067 w 5050301"/>
                <a:gd name="connsiteY4" fmla="*/ 773723 h 773723"/>
                <a:gd name="connsiteX5" fmla="*/ 0 w 5050301"/>
                <a:gd name="connsiteY5" fmla="*/ 0 h 773723"/>
                <a:gd name="connsiteX0" fmla="*/ 0 w 5050301"/>
                <a:gd name="connsiteY0" fmla="*/ 196947 h 728160"/>
                <a:gd name="connsiteX1" fmla="*/ 3086069 w 5050301"/>
                <a:gd name="connsiteY1" fmla="*/ 0 h 728160"/>
                <a:gd name="connsiteX2" fmla="*/ 5050301 w 5050301"/>
                <a:gd name="connsiteY2" fmla="*/ 362400 h 728160"/>
                <a:gd name="connsiteX3" fmla="*/ 3086069 w 5050301"/>
                <a:gd name="connsiteY3" fmla="*/ 689316 h 728160"/>
                <a:gd name="connsiteX4" fmla="*/ 14067 w 5050301"/>
                <a:gd name="connsiteY4" fmla="*/ 728160 h 728160"/>
                <a:gd name="connsiteX5" fmla="*/ 0 w 5050301"/>
                <a:gd name="connsiteY5" fmla="*/ 196947 h 728160"/>
                <a:gd name="connsiteX0" fmla="*/ 0 w 5050301"/>
                <a:gd name="connsiteY0" fmla="*/ 295420 h 728160"/>
                <a:gd name="connsiteX1" fmla="*/ 3086069 w 5050301"/>
                <a:gd name="connsiteY1" fmla="*/ 0 h 728160"/>
                <a:gd name="connsiteX2" fmla="*/ 5050301 w 5050301"/>
                <a:gd name="connsiteY2" fmla="*/ 362400 h 728160"/>
                <a:gd name="connsiteX3" fmla="*/ 3086069 w 5050301"/>
                <a:gd name="connsiteY3" fmla="*/ 689316 h 728160"/>
                <a:gd name="connsiteX4" fmla="*/ 14067 w 5050301"/>
                <a:gd name="connsiteY4" fmla="*/ 728160 h 728160"/>
                <a:gd name="connsiteX5" fmla="*/ 0 w 5050301"/>
                <a:gd name="connsiteY5" fmla="*/ 295420 h 728160"/>
                <a:gd name="connsiteX0" fmla="*/ 0 w 5050301"/>
                <a:gd name="connsiteY0" fmla="*/ 393893 h 728160"/>
                <a:gd name="connsiteX1" fmla="*/ 3086069 w 5050301"/>
                <a:gd name="connsiteY1" fmla="*/ 0 h 728160"/>
                <a:gd name="connsiteX2" fmla="*/ 5050301 w 5050301"/>
                <a:gd name="connsiteY2" fmla="*/ 362400 h 728160"/>
                <a:gd name="connsiteX3" fmla="*/ 3086069 w 5050301"/>
                <a:gd name="connsiteY3" fmla="*/ 689316 h 728160"/>
                <a:gd name="connsiteX4" fmla="*/ 14067 w 5050301"/>
                <a:gd name="connsiteY4" fmla="*/ 728160 h 728160"/>
                <a:gd name="connsiteX5" fmla="*/ 0 w 5050301"/>
                <a:gd name="connsiteY5" fmla="*/ 393893 h 728160"/>
                <a:gd name="connsiteX0" fmla="*/ 0 w 5050301"/>
                <a:gd name="connsiteY0" fmla="*/ 393893 h 689316"/>
                <a:gd name="connsiteX1" fmla="*/ 3086069 w 5050301"/>
                <a:gd name="connsiteY1" fmla="*/ 0 h 689316"/>
                <a:gd name="connsiteX2" fmla="*/ 5050301 w 5050301"/>
                <a:gd name="connsiteY2" fmla="*/ 362400 h 689316"/>
                <a:gd name="connsiteX3" fmla="*/ 3086069 w 5050301"/>
                <a:gd name="connsiteY3" fmla="*/ 689316 h 689316"/>
                <a:gd name="connsiteX4" fmla="*/ 0 w 5050301"/>
                <a:gd name="connsiteY4" fmla="*/ 393893 h 689316"/>
                <a:gd name="connsiteX5" fmla="*/ 0 w 5050301"/>
                <a:gd name="connsiteY5" fmla="*/ 393893 h 689316"/>
                <a:gd name="connsiteX0" fmla="*/ 0 w 5050301"/>
                <a:gd name="connsiteY0" fmla="*/ 393894 h 689317"/>
                <a:gd name="connsiteX1" fmla="*/ 3407736 w 5050301"/>
                <a:gd name="connsiteY1" fmla="*/ 0 h 689317"/>
                <a:gd name="connsiteX2" fmla="*/ 5050301 w 5050301"/>
                <a:gd name="connsiteY2" fmla="*/ 362401 h 689317"/>
                <a:gd name="connsiteX3" fmla="*/ 3086069 w 5050301"/>
                <a:gd name="connsiteY3" fmla="*/ 689317 h 689317"/>
                <a:gd name="connsiteX4" fmla="*/ 0 w 5050301"/>
                <a:gd name="connsiteY4" fmla="*/ 393894 h 689317"/>
                <a:gd name="connsiteX5" fmla="*/ 0 w 5050301"/>
                <a:gd name="connsiteY5" fmla="*/ 393894 h 689317"/>
                <a:gd name="connsiteX0" fmla="*/ 0 w 5050301"/>
                <a:gd name="connsiteY0" fmla="*/ 393894 h 590843"/>
                <a:gd name="connsiteX1" fmla="*/ 3407736 w 5050301"/>
                <a:gd name="connsiteY1" fmla="*/ 0 h 590843"/>
                <a:gd name="connsiteX2" fmla="*/ 5050301 w 5050301"/>
                <a:gd name="connsiteY2" fmla="*/ 362401 h 590843"/>
                <a:gd name="connsiteX3" fmla="*/ 3407736 w 5050301"/>
                <a:gd name="connsiteY3" fmla="*/ 590843 h 590843"/>
                <a:gd name="connsiteX4" fmla="*/ 0 w 5050301"/>
                <a:gd name="connsiteY4" fmla="*/ 393894 h 590843"/>
                <a:gd name="connsiteX5" fmla="*/ 0 w 5050301"/>
                <a:gd name="connsiteY5" fmla="*/ 393894 h 590843"/>
                <a:gd name="connsiteX0" fmla="*/ 0 w 5050301"/>
                <a:gd name="connsiteY0" fmla="*/ 393894 h 689317"/>
                <a:gd name="connsiteX1" fmla="*/ 3407736 w 5050301"/>
                <a:gd name="connsiteY1" fmla="*/ 0 h 689317"/>
                <a:gd name="connsiteX2" fmla="*/ 5050301 w 5050301"/>
                <a:gd name="connsiteY2" fmla="*/ 362401 h 689317"/>
                <a:gd name="connsiteX3" fmla="*/ 3407736 w 5050301"/>
                <a:gd name="connsiteY3" fmla="*/ 689317 h 689317"/>
                <a:gd name="connsiteX4" fmla="*/ 0 w 5050301"/>
                <a:gd name="connsiteY4" fmla="*/ 393894 h 689317"/>
                <a:gd name="connsiteX5" fmla="*/ 0 w 5050301"/>
                <a:gd name="connsiteY5" fmla="*/ 393894 h 689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50301" h="689317">
                  <a:moveTo>
                    <a:pt x="0" y="393894"/>
                  </a:moveTo>
                  <a:lnTo>
                    <a:pt x="3407736" y="0"/>
                  </a:lnTo>
                  <a:lnTo>
                    <a:pt x="5050301" y="362401"/>
                  </a:lnTo>
                  <a:lnTo>
                    <a:pt x="3407736" y="689317"/>
                  </a:lnTo>
                  <a:lnTo>
                    <a:pt x="0" y="393894"/>
                  </a:lnTo>
                  <a:lnTo>
                    <a:pt x="0" y="393894"/>
                  </a:lnTo>
                  <a:close/>
                </a:path>
              </a:pathLst>
            </a:custGeom>
            <a:gradFill>
              <a:gsLst>
                <a:gs pos="0">
                  <a:schemeClr val="accent2">
                    <a:lumMod val="40000"/>
                    <a:lumOff val="60000"/>
                    <a:alpha val="88000"/>
                  </a:schemeClr>
                </a:gs>
                <a:gs pos="69000">
                  <a:schemeClr val="bg2">
                    <a:lumMod val="75000"/>
                    <a:alpha val="57000"/>
                  </a:schemeClr>
                </a:gs>
                <a:gs pos="100000">
                  <a:schemeClr val="accent6">
                    <a:lumMod val="40000"/>
                    <a:lumOff val="60000"/>
                    <a:alpha val="79000"/>
                  </a:schemeClr>
                </a:gs>
              </a:gsLst>
              <a:lin ang="5400000" scaled="0"/>
            </a:gra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19" name="TextBox 18"/>
            <p:cNvSpPr txBox="1"/>
            <p:nvPr/>
          </p:nvSpPr>
          <p:spPr>
            <a:xfrm>
              <a:off x="2908079" y="3733800"/>
              <a:ext cx="402416" cy="584775"/>
            </a:xfrm>
            <a:prstGeom prst="rect">
              <a:avLst/>
            </a:prstGeom>
            <a:noFill/>
          </p:spPr>
          <p:txBody>
            <a:bodyPr wrap="none" rtlCol="0">
              <a:spAutoFit/>
            </a:bodyPr>
            <a:lstStyle/>
            <a:p>
              <a:r>
                <a:rPr lang="en-US" sz="3200" dirty="0" smtClean="0">
                  <a:latin typeface="Times New Roman" pitchFamily="18" charset="0"/>
                  <a:cs typeface="Times New Roman" pitchFamily="18" charset="0"/>
                </a:rPr>
                <a:t>O</a:t>
              </a:r>
              <a:endParaRPr lang="en-US" sz="3200" dirty="0">
                <a:latin typeface="Times New Roman" pitchFamily="18" charset="0"/>
                <a:cs typeface="Times New Roman" pitchFamily="18" charset="0"/>
              </a:endParaRPr>
            </a:p>
          </p:txBody>
        </p:sp>
      </p:grpSp>
      <p:sp>
        <p:nvSpPr>
          <p:cNvPr id="21" name="TextBox 20"/>
          <p:cNvSpPr txBox="1"/>
          <p:nvPr/>
        </p:nvSpPr>
        <p:spPr>
          <a:xfrm>
            <a:off x="628068" y="3810000"/>
            <a:ext cx="7494253" cy="1477328"/>
          </a:xfrm>
          <a:prstGeom prst="rect">
            <a:avLst/>
          </a:prstGeom>
          <a:noFill/>
        </p:spPr>
        <p:txBody>
          <a:bodyPr wrap="square" rtlCol="0">
            <a:spAutoFit/>
          </a:bodyPr>
          <a:lstStyle/>
          <a:p>
            <a:r>
              <a:rPr lang="bn-BD" sz="3000" dirty="0" smtClean="0">
                <a:latin typeface="NikoshBAN" pitchFamily="2" charset="0"/>
                <a:cs typeface="NikoshBAN" pitchFamily="2" charset="0"/>
              </a:rPr>
              <a:t>দীর্ঘ দৃষ্টির চোখের ফোকাস দূরত্ব স্বাভাবিক চোখের ফোকাস দূরত্বের</a:t>
            </a:r>
            <a:r>
              <a:rPr lang="en-US" sz="3000" dirty="0" smtClean="0">
                <a:latin typeface="NikoshBAN" pitchFamily="2" charset="0"/>
                <a:cs typeface="NikoshBAN" pitchFamily="2" charset="0"/>
              </a:rPr>
              <a:t> </a:t>
            </a:r>
            <a:r>
              <a:rPr lang="bn-BD" sz="3000" dirty="0" smtClean="0">
                <a:latin typeface="NikoshBAN" pitchFamily="2" charset="0"/>
                <a:cs typeface="NikoshBAN" pitchFamily="2" charset="0"/>
              </a:rPr>
              <a:t>চেয়ে বেশি হয় ফলে লক্ষবস্তুর প্রতিবিম্ব রেটিনার পিছনে সৃষ্টি হয়।</a:t>
            </a:r>
            <a:endParaRPr lang="en-US" sz="3000" dirty="0">
              <a:latin typeface="NikoshBAN" pitchFamily="2" charset="0"/>
              <a:cs typeface="NikoshBAN" pitchFamily="2" charset="0"/>
            </a:endParaRPr>
          </a:p>
        </p:txBody>
      </p:sp>
      <p:grpSp>
        <p:nvGrpSpPr>
          <p:cNvPr id="4" name="Group 29"/>
          <p:cNvGrpSpPr/>
          <p:nvPr/>
        </p:nvGrpSpPr>
        <p:grpSpPr>
          <a:xfrm>
            <a:off x="533400" y="2057400"/>
            <a:ext cx="7122523" cy="787791"/>
            <a:chOff x="277504" y="1422009"/>
            <a:chExt cx="7122523" cy="787791"/>
          </a:xfrm>
        </p:grpSpPr>
        <p:sp>
          <p:nvSpPr>
            <p:cNvPr id="33" name="Freeform 32"/>
            <p:cNvSpPr/>
            <p:nvPr/>
          </p:nvSpPr>
          <p:spPr>
            <a:xfrm>
              <a:off x="542026" y="1422009"/>
              <a:ext cx="6858001" cy="773723"/>
            </a:xfrm>
            <a:custGeom>
              <a:avLst/>
              <a:gdLst>
                <a:gd name="connsiteX0" fmla="*/ 0 w 5050301"/>
                <a:gd name="connsiteY0" fmla="*/ 0 h 787791"/>
                <a:gd name="connsiteX1" fmla="*/ 2546252 w 5050301"/>
                <a:gd name="connsiteY1" fmla="*/ 14068 h 787791"/>
                <a:gd name="connsiteX2" fmla="*/ 5050301 w 5050301"/>
                <a:gd name="connsiteY2" fmla="*/ 407963 h 787791"/>
                <a:gd name="connsiteX3" fmla="*/ 2546252 w 5050301"/>
                <a:gd name="connsiteY3" fmla="*/ 787791 h 787791"/>
                <a:gd name="connsiteX4" fmla="*/ 14067 w 5050301"/>
                <a:gd name="connsiteY4" fmla="*/ 773723 h 787791"/>
                <a:gd name="connsiteX5" fmla="*/ 0 w 5050301"/>
                <a:gd name="connsiteY5" fmla="*/ 0 h 787791"/>
                <a:gd name="connsiteX0" fmla="*/ 0 w 5050301"/>
                <a:gd name="connsiteY0" fmla="*/ 0 h 773723"/>
                <a:gd name="connsiteX1" fmla="*/ 2546252 w 5050301"/>
                <a:gd name="connsiteY1" fmla="*/ 14068 h 773723"/>
                <a:gd name="connsiteX2" fmla="*/ 5050301 w 5050301"/>
                <a:gd name="connsiteY2" fmla="*/ 407963 h 773723"/>
                <a:gd name="connsiteX3" fmla="*/ 3845886 w 5050301"/>
                <a:gd name="connsiteY3" fmla="*/ 635391 h 773723"/>
                <a:gd name="connsiteX4" fmla="*/ 14067 w 5050301"/>
                <a:gd name="connsiteY4" fmla="*/ 773723 h 773723"/>
                <a:gd name="connsiteX5" fmla="*/ 0 w 5050301"/>
                <a:gd name="connsiteY5" fmla="*/ 0 h 773723"/>
                <a:gd name="connsiteX0" fmla="*/ 0 w 5050301"/>
                <a:gd name="connsiteY0" fmla="*/ 0 h 773723"/>
                <a:gd name="connsiteX1" fmla="*/ 3845886 w 5050301"/>
                <a:gd name="connsiteY1" fmla="*/ 178191 h 773723"/>
                <a:gd name="connsiteX2" fmla="*/ 5050301 w 5050301"/>
                <a:gd name="connsiteY2" fmla="*/ 407963 h 773723"/>
                <a:gd name="connsiteX3" fmla="*/ 3845886 w 5050301"/>
                <a:gd name="connsiteY3" fmla="*/ 635391 h 773723"/>
                <a:gd name="connsiteX4" fmla="*/ 14067 w 5050301"/>
                <a:gd name="connsiteY4" fmla="*/ 773723 h 773723"/>
                <a:gd name="connsiteX5" fmla="*/ 0 w 5050301"/>
                <a:gd name="connsiteY5" fmla="*/ 0 h 773723"/>
                <a:gd name="connsiteX0" fmla="*/ 0 w 5050301"/>
                <a:gd name="connsiteY0" fmla="*/ 0 h 773723"/>
                <a:gd name="connsiteX1" fmla="*/ 3845886 w 5050301"/>
                <a:gd name="connsiteY1" fmla="*/ 178191 h 773723"/>
                <a:gd name="connsiteX2" fmla="*/ 5050301 w 5050301"/>
                <a:gd name="connsiteY2" fmla="*/ 407963 h 773723"/>
                <a:gd name="connsiteX3" fmla="*/ 3845886 w 5050301"/>
                <a:gd name="connsiteY3" fmla="*/ 635391 h 773723"/>
                <a:gd name="connsiteX4" fmla="*/ 14067 w 5050301"/>
                <a:gd name="connsiteY4" fmla="*/ 773723 h 773723"/>
                <a:gd name="connsiteX5" fmla="*/ 0 w 5050301"/>
                <a:gd name="connsiteY5" fmla="*/ 0 h 773723"/>
                <a:gd name="connsiteX0" fmla="*/ 0 w 5050301"/>
                <a:gd name="connsiteY0" fmla="*/ 0 h 773723"/>
                <a:gd name="connsiteX1" fmla="*/ 3928011 w 5050301"/>
                <a:gd name="connsiteY1" fmla="*/ 178191 h 773723"/>
                <a:gd name="connsiteX2" fmla="*/ 5050301 w 5050301"/>
                <a:gd name="connsiteY2" fmla="*/ 407963 h 773723"/>
                <a:gd name="connsiteX3" fmla="*/ 3845886 w 5050301"/>
                <a:gd name="connsiteY3" fmla="*/ 635391 h 773723"/>
                <a:gd name="connsiteX4" fmla="*/ 14067 w 5050301"/>
                <a:gd name="connsiteY4" fmla="*/ 773723 h 773723"/>
                <a:gd name="connsiteX5" fmla="*/ 0 w 5050301"/>
                <a:gd name="connsiteY5" fmla="*/ 0 h 773723"/>
                <a:gd name="connsiteX0" fmla="*/ 0 w 5050301"/>
                <a:gd name="connsiteY0" fmla="*/ 0 h 773723"/>
                <a:gd name="connsiteX1" fmla="*/ 3928011 w 5050301"/>
                <a:gd name="connsiteY1" fmla="*/ 178191 h 773723"/>
                <a:gd name="connsiteX2" fmla="*/ 5050301 w 5050301"/>
                <a:gd name="connsiteY2" fmla="*/ 407963 h 773723"/>
                <a:gd name="connsiteX3" fmla="*/ 3928011 w 5050301"/>
                <a:gd name="connsiteY3" fmla="*/ 635391 h 773723"/>
                <a:gd name="connsiteX4" fmla="*/ 14067 w 5050301"/>
                <a:gd name="connsiteY4" fmla="*/ 773723 h 773723"/>
                <a:gd name="connsiteX5" fmla="*/ 0 w 5050301"/>
                <a:gd name="connsiteY5" fmla="*/ 0 h 773723"/>
                <a:gd name="connsiteX0" fmla="*/ 0 w 5050301"/>
                <a:gd name="connsiteY0" fmla="*/ 0 h 773723"/>
                <a:gd name="connsiteX1" fmla="*/ 3815783 w 5050301"/>
                <a:gd name="connsiteY1" fmla="*/ 129287 h 773723"/>
                <a:gd name="connsiteX2" fmla="*/ 5050301 w 5050301"/>
                <a:gd name="connsiteY2" fmla="*/ 407963 h 773723"/>
                <a:gd name="connsiteX3" fmla="*/ 3928011 w 5050301"/>
                <a:gd name="connsiteY3" fmla="*/ 635391 h 773723"/>
                <a:gd name="connsiteX4" fmla="*/ 14067 w 5050301"/>
                <a:gd name="connsiteY4" fmla="*/ 773723 h 773723"/>
                <a:gd name="connsiteX5" fmla="*/ 0 w 5050301"/>
                <a:gd name="connsiteY5" fmla="*/ 0 h 773723"/>
                <a:gd name="connsiteX0" fmla="*/ 0 w 5050301"/>
                <a:gd name="connsiteY0" fmla="*/ 0 h 773723"/>
                <a:gd name="connsiteX1" fmla="*/ 3815783 w 5050301"/>
                <a:gd name="connsiteY1" fmla="*/ 129287 h 773723"/>
                <a:gd name="connsiteX2" fmla="*/ 5050301 w 5050301"/>
                <a:gd name="connsiteY2" fmla="*/ 407963 h 773723"/>
                <a:gd name="connsiteX3" fmla="*/ 3928011 w 5050301"/>
                <a:gd name="connsiteY3" fmla="*/ 635391 h 773723"/>
                <a:gd name="connsiteX4" fmla="*/ 14067 w 5050301"/>
                <a:gd name="connsiteY4" fmla="*/ 773723 h 773723"/>
                <a:gd name="connsiteX5" fmla="*/ 0 w 5050301"/>
                <a:gd name="connsiteY5" fmla="*/ 0 h 773723"/>
                <a:gd name="connsiteX0" fmla="*/ 0 w 5050301"/>
                <a:gd name="connsiteY0" fmla="*/ 0 h 773723"/>
                <a:gd name="connsiteX1" fmla="*/ 3815783 w 5050301"/>
                <a:gd name="connsiteY1" fmla="*/ 129287 h 773723"/>
                <a:gd name="connsiteX2" fmla="*/ 5050301 w 5050301"/>
                <a:gd name="connsiteY2" fmla="*/ 407963 h 773723"/>
                <a:gd name="connsiteX3" fmla="*/ 3815783 w 5050301"/>
                <a:gd name="connsiteY3" fmla="*/ 662687 h 773723"/>
                <a:gd name="connsiteX4" fmla="*/ 14067 w 5050301"/>
                <a:gd name="connsiteY4" fmla="*/ 773723 h 773723"/>
                <a:gd name="connsiteX5" fmla="*/ 0 w 5050301"/>
                <a:gd name="connsiteY5" fmla="*/ 0 h 773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50301" h="773723">
                  <a:moveTo>
                    <a:pt x="0" y="0"/>
                  </a:moveTo>
                  <a:lnTo>
                    <a:pt x="3815783" y="129287"/>
                  </a:lnTo>
                  <a:lnTo>
                    <a:pt x="5050301" y="407963"/>
                  </a:lnTo>
                  <a:lnTo>
                    <a:pt x="3815783" y="662687"/>
                  </a:lnTo>
                  <a:lnTo>
                    <a:pt x="14067" y="773723"/>
                  </a:lnTo>
                  <a:lnTo>
                    <a:pt x="0" y="0"/>
                  </a:lnTo>
                  <a:close/>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Arrow Connector 33"/>
            <p:cNvCxnSpPr/>
            <p:nvPr/>
          </p:nvCxnSpPr>
          <p:spPr>
            <a:xfrm rot="120000" flipH="1">
              <a:off x="277504" y="1422009"/>
              <a:ext cx="696231" cy="25791"/>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H="1">
              <a:off x="285464" y="2184009"/>
              <a:ext cx="696231" cy="25791"/>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sp>
        <p:nvSpPr>
          <p:cNvPr id="36" name="TextBox 35"/>
          <p:cNvSpPr txBox="1"/>
          <p:nvPr/>
        </p:nvSpPr>
        <p:spPr>
          <a:xfrm>
            <a:off x="685801" y="5105400"/>
            <a:ext cx="7391399" cy="1015663"/>
          </a:xfrm>
          <a:prstGeom prst="rect">
            <a:avLst/>
          </a:prstGeom>
          <a:solidFill>
            <a:schemeClr val="accent1">
              <a:lumMod val="40000"/>
              <a:lumOff val="60000"/>
            </a:schemeClr>
          </a:solidFill>
        </p:spPr>
        <p:txBody>
          <a:bodyPr wrap="square" rtlCol="0">
            <a:spAutoFit/>
          </a:bodyPr>
          <a:lstStyle/>
          <a:p>
            <a:r>
              <a:rPr lang="bn-BD" sz="3000" dirty="0" smtClean="0">
                <a:latin typeface="NikoshBAN" pitchFamily="2" charset="0"/>
                <a:cs typeface="NikoshBAN" pitchFamily="2" charset="0"/>
              </a:rPr>
              <a:t>এ ধরনের ত্রুটি সংশোধনের জন্য চোখের সামনে উত্তল লেন্সের </a:t>
            </a:r>
          </a:p>
          <a:p>
            <a:r>
              <a:rPr lang="bn-BD" sz="3000" dirty="0" smtClean="0">
                <a:latin typeface="NikoshBAN" pitchFamily="2" charset="0"/>
                <a:cs typeface="NikoshBAN" pitchFamily="2" charset="0"/>
              </a:rPr>
              <a:t>চশমা ব্যবহার করা হয়।</a:t>
            </a:r>
          </a:p>
        </p:txBody>
      </p:sp>
      <p:sp>
        <p:nvSpPr>
          <p:cNvPr id="25" name="TextBox 24"/>
          <p:cNvSpPr txBox="1"/>
          <p:nvPr/>
        </p:nvSpPr>
        <p:spPr>
          <a:xfrm>
            <a:off x="1582826" y="381000"/>
            <a:ext cx="5593198" cy="707886"/>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bn-BD" sz="4000" dirty="0" smtClean="0">
                <a:latin typeface="NikoshBAN" pitchFamily="2" charset="0"/>
                <a:cs typeface="NikoshBAN" pitchFamily="2" charset="0"/>
              </a:rPr>
              <a:t>দীর্ঘ দৃষ্টি ত্রুটির ফলাফল ও প্রতিকার</a:t>
            </a:r>
            <a:endParaRPr lang="en-US" sz="4000" dirty="0">
              <a:latin typeface="NikoshBAN" pitchFamily="2" charset="0"/>
              <a:cs typeface="NikoshBAN" pitchFamily="2" charset="0"/>
            </a:endParaRPr>
          </a:p>
        </p:txBody>
      </p:sp>
      <p:pic>
        <p:nvPicPr>
          <p:cNvPr id="26" name="Picture 25" descr="convax lens.png"/>
          <p:cNvPicPr>
            <a:picLocks noChangeAspect="1"/>
          </p:cNvPicPr>
          <p:nvPr/>
        </p:nvPicPr>
        <p:blipFill>
          <a:blip r:embed="rId5" cstate="print"/>
          <a:stretch>
            <a:fillRect/>
          </a:stretch>
        </p:blipFill>
        <p:spPr>
          <a:xfrm>
            <a:off x="4824792" y="1905000"/>
            <a:ext cx="403596" cy="1219198"/>
          </a:xfrm>
          <a:prstGeom prst="rect">
            <a:avLst/>
          </a:prstGeom>
        </p:spPr>
      </p:pic>
      <p:grpSp>
        <p:nvGrpSpPr>
          <p:cNvPr id="5" name="Group 19"/>
          <p:cNvGrpSpPr/>
          <p:nvPr/>
        </p:nvGrpSpPr>
        <p:grpSpPr>
          <a:xfrm>
            <a:off x="2743200" y="2122967"/>
            <a:ext cx="4845723" cy="584776"/>
            <a:chOff x="2779704" y="3733800"/>
            <a:chExt cx="5276247" cy="584776"/>
          </a:xfrm>
        </p:grpSpPr>
        <p:sp>
          <p:nvSpPr>
            <p:cNvPr id="29" name="Freeform 28"/>
            <p:cNvSpPr/>
            <p:nvPr/>
          </p:nvSpPr>
          <p:spPr>
            <a:xfrm>
              <a:off x="3276600" y="3785176"/>
              <a:ext cx="4779351" cy="533400"/>
            </a:xfrm>
            <a:custGeom>
              <a:avLst/>
              <a:gdLst>
                <a:gd name="connsiteX0" fmla="*/ 0 w 5050301"/>
                <a:gd name="connsiteY0" fmla="*/ 0 h 787791"/>
                <a:gd name="connsiteX1" fmla="*/ 2546252 w 5050301"/>
                <a:gd name="connsiteY1" fmla="*/ 14068 h 787791"/>
                <a:gd name="connsiteX2" fmla="*/ 5050301 w 5050301"/>
                <a:gd name="connsiteY2" fmla="*/ 407963 h 787791"/>
                <a:gd name="connsiteX3" fmla="*/ 2546252 w 5050301"/>
                <a:gd name="connsiteY3" fmla="*/ 787791 h 787791"/>
                <a:gd name="connsiteX4" fmla="*/ 14067 w 5050301"/>
                <a:gd name="connsiteY4" fmla="*/ 773723 h 787791"/>
                <a:gd name="connsiteX5" fmla="*/ 0 w 5050301"/>
                <a:gd name="connsiteY5" fmla="*/ 0 h 787791"/>
                <a:gd name="connsiteX0" fmla="*/ 0 w 5050301"/>
                <a:gd name="connsiteY0" fmla="*/ 0 h 773723"/>
                <a:gd name="connsiteX1" fmla="*/ 2546252 w 5050301"/>
                <a:gd name="connsiteY1" fmla="*/ 14068 h 773723"/>
                <a:gd name="connsiteX2" fmla="*/ 5050301 w 5050301"/>
                <a:gd name="connsiteY2" fmla="*/ 407963 h 773723"/>
                <a:gd name="connsiteX3" fmla="*/ 2898201 w 5050301"/>
                <a:gd name="connsiteY3" fmla="*/ 734879 h 773723"/>
                <a:gd name="connsiteX4" fmla="*/ 14067 w 5050301"/>
                <a:gd name="connsiteY4" fmla="*/ 773723 h 773723"/>
                <a:gd name="connsiteX5" fmla="*/ 0 w 5050301"/>
                <a:gd name="connsiteY5" fmla="*/ 0 h 773723"/>
                <a:gd name="connsiteX0" fmla="*/ 0 w 5050301"/>
                <a:gd name="connsiteY0" fmla="*/ 0 h 773723"/>
                <a:gd name="connsiteX1" fmla="*/ 2801595 w 5050301"/>
                <a:gd name="connsiteY1" fmla="*/ 45563 h 773723"/>
                <a:gd name="connsiteX2" fmla="*/ 5050301 w 5050301"/>
                <a:gd name="connsiteY2" fmla="*/ 407963 h 773723"/>
                <a:gd name="connsiteX3" fmla="*/ 2898201 w 5050301"/>
                <a:gd name="connsiteY3" fmla="*/ 734879 h 773723"/>
                <a:gd name="connsiteX4" fmla="*/ 14067 w 5050301"/>
                <a:gd name="connsiteY4" fmla="*/ 773723 h 773723"/>
                <a:gd name="connsiteX5" fmla="*/ 0 w 5050301"/>
                <a:gd name="connsiteY5" fmla="*/ 0 h 773723"/>
                <a:gd name="connsiteX0" fmla="*/ 0 w 5050301"/>
                <a:gd name="connsiteY0" fmla="*/ 0 h 773723"/>
                <a:gd name="connsiteX1" fmla="*/ 2898201 w 5050301"/>
                <a:gd name="connsiteY1" fmla="*/ 45563 h 773723"/>
                <a:gd name="connsiteX2" fmla="*/ 5050301 w 5050301"/>
                <a:gd name="connsiteY2" fmla="*/ 407963 h 773723"/>
                <a:gd name="connsiteX3" fmla="*/ 2898201 w 5050301"/>
                <a:gd name="connsiteY3" fmla="*/ 734879 h 773723"/>
                <a:gd name="connsiteX4" fmla="*/ 14067 w 5050301"/>
                <a:gd name="connsiteY4" fmla="*/ 773723 h 773723"/>
                <a:gd name="connsiteX5" fmla="*/ 0 w 5050301"/>
                <a:gd name="connsiteY5" fmla="*/ 0 h 773723"/>
                <a:gd name="connsiteX0" fmla="*/ 0 w 5050301"/>
                <a:gd name="connsiteY0" fmla="*/ 0 h 773723"/>
                <a:gd name="connsiteX1" fmla="*/ 3086069 w 5050301"/>
                <a:gd name="connsiteY1" fmla="*/ 45563 h 773723"/>
                <a:gd name="connsiteX2" fmla="*/ 5050301 w 5050301"/>
                <a:gd name="connsiteY2" fmla="*/ 407963 h 773723"/>
                <a:gd name="connsiteX3" fmla="*/ 2898201 w 5050301"/>
                <a:gd name="connsiteY3" fmla="*/ 734879 h 773723"/>
                <a:gd name="connsiteX4" fmla="*/ 14067 w 5050301"/>
                <a:gd name="connsiteY4" fmla="*/ 773723 h 773723"/>
                <a:gd name="connsiteX5" fmla="*/ 0 w 5050301"/>
                <a:gd name="connsiteY5" fmla="*/ 0 h 773723"/>
                <a:gd name="connsiteX0" fmla="*/ 0 w 5050301"/>
                <a:gd name="connsiteY0" fmla="*/ 0 h 773723"/>
                <a:gd name="connsiteX1" fmla="*/ 3086069 w 5050301"/>
                <a:gd name="connsiteY1" fmla="*/ 45563 h 773723"/>
                <a:gd name="connsiteX2" fmla="*/ 5050301 w 5050301"/>
                <a:gd name="connsiteY2" fmla="*/ 407963 h 773723"/>
                <a:gd name="connsiteX3" fmla="*/ 3086069 w 5050301"/>
                <a:gd name="connsiteY3" fmla="*/ 734879 h 773723"/>
                <a:gd name="connsiteX4" fmla="*/ 14067 w 5050301"/>
                <a:gd name="connsiteY4" fmla="*/ 773723 h 773723"/>
                <a:gd name="connsiteX5" fmla="*/ 0 w 5050301"/>
                <a:gd name="connsiteY5" fmla="*/ 0 h 773723"/>
                <a:gd name="connsiteX0" fmla="*/ 0 w 5050301"/>
                <a:gd name="connsiteY0" fmla="*/ 196947 h 728160"/>
                <a:gd name="connsiteX1" fmla="*/ 3086069 w 5050301"/>
                <a:gd name="connsiteY1" fmla="*/ 0 h 728160"/>
                <a:gd name="connsiteX2" fmla="*/ 5050301 w 5050301"/>
                <a:gd name="connsiteY2" fmla="*/ 362400 h 728160"/>
                <a:gd name="connsiteX3" fmla="*/ 3086069 w 5050301"/>
                <a:gd name="connsiteY3" fmla="*/ 689316 h 728160"/>
                <a:gd name="connsiteX4" fmla="*/ 14067 w 5050301"/>
                <a:gd name="connsiteY4" fmla="*/ 728160 h 728160"/>
                <a:gd name="connsiteX5" fmla="*/ 0 w 5050301"/>
                <a:gd name="connsiteY5" fmla="*/ 196947 h 728160"/>
                <a:gd name="connsiteX0" fmla="*/ 0 w 5050301"/>
                <a:gd name="connsiteY0" fmla="*/ 295420 h 728160"/>
                <a:gd name="connsiteX1" fmla="*/ 3086069 w 5050301"/>
                <a:gd name="connsiteY1" fmla="*/ 0 h 728160"/>
                <a:gd name="connsiteX2" fmla="*/ 5050301 w 5050301"/>
                <a:gd name="connsiteY2" fmla="*/ 362400 h 728160"/>
                <a:gd name="connsiteX3" fmla="*/ 3086069 w 5050301"/>
                <a:gd name="connsiteY3" fmla="*/ 689316 h 728160"/>
                <a:gd name="connsiteX4" fmla="*/ 14067 w 5050301"/>
                <a:gd name="connsiteY4" fmla="*/ 728160 h 728160"/>
                <a:gd name="connsiteX5" fmla="*/ 0 w 5050301"/>
                <a:gd name="connsiteY5" fmla="*/ 295420 h 728160"/>
                <a:gd name="connsiteX0" fmla="*/ 0 w 5050301"/>
                <a:gd name="connsiteY0" fmla="*/ 393893 h 728160"/>
                <a:gd name="connsiteX1" fmla="*/ 3086069 w 5050301"/>
                <a:gd name="connsiteY1" fmla="*/ 0 h 728160"/>
                <a:gd name="connsiteX2" fmla="*/ 5050301 w 5050301"/>
                <a:gd name="connsiteY2" fmla="*/ 362400 h 728160"/>
                <a:gd name="connsiteX3" fmla="*/ 3086069 w 5050301"/>
                <a:gd name="connsiteY3" fmla="*/ 689316 h 728160"/>
                <a:gd name="connsiteX4" fmla="*/ 14067 w 5050301"/>
                <a:gd name="connsiteY4" fmla="*/ 728160 h 728160"/>
                <a:gd name="connsiteX5" fmla="*/ 0 w 5050301"/>
                <a:gd name="connsiteY5" fmla="*/ 393893 h 728160"/>
                <a:gd name="connsiteX0" fmla="*/ 0 w 5050301"/>
                <a:gd name="connsiteY0" fmla="*/ 393893 h 689316"/>
                <a:gd name="connsiteX1" fmla="*/ 3086069 w 5050301"/>
                <a:gd name="connsiteY1" fmla="*/ 0 h 689316"/>
                <a:gd name="connsiteX2" fmla="*/ 5050301 w 5050301"/>
                <a:gd name="connsiteY2" fmla="*/ 362400 h 689316"/>
                <a:gd name="connsiteX3" fmla="*/ 3086069 w 5050301"/>
                <a:gd name="connsiteY3" fmla="*/ 689316 h 689316"/>
                <a:gd name="connsiteX4" fmla="*/ 0 w 5050301"/>
                <a:gd name="connsiteY4" fmla="*/ 393893 h 689316"/>
                <a:gd name="connsiteX5" fmla="*/ 0 w 5050301"/>
                <a:gd name="connsiteY5" fmla="*/ 393893 h 689316"/>
                <a:gd name="connsiteX0" fmla="*/ 0 w 5050301"/>
                <a:gd name="connsiteY0" fmla="*/ 393894 h 689317"/>
                <a:gd name="connsiteX1" fmla="*/ 3407736 w 5050301"/>
                <a:gd name="connsiteY1" fmla="*/ 0 h 689317"/>
                <a:gd name="connsiteX2" fmla="*/ 5050301 w 5050301"/>
                <a:gd name="connsiteY2" fmla="*/ 362401 h 689317"/>
                <a:gd name="connsiteX3" fmla="*/ 3086069 w 5050301"/>
                <a:gd name="connsiteY3" fmla="*/ 689317 h 689317"/>
                <a:gd name="connsiteX4" fmla="*/ 0 w 5050301"/>
                <a:gd name="connsiteY4" fmla="*/ 393894 h 689317"/>
                <a:gd name="connsiteX5" fmla="*/ 0 w 5050301"/>
                <a:gd name="connsiteY5" fmla="*/ 393894 h 689317"/>
                <a:gd name="connsiteX0" fmla="*/ 0 w 5050301"/>
                <a:gd name="connsiteY0" fmla="*/ 393894 h 590843"/>
                <a:gd name="connsiteX1" fmla="*/ 3407736 w 5050301"/>
                <a:gd name="connsiteY1" fmla="*/ 0 h 590843"/>
                <a:gd name="connsiteX2" fmla="*/ 5050301 w 5050301"/>
                <a:gd name="connsiteY2" fmla="*/ 362401 h 590843"/>
                <a:gd name="connsiteX3" fmla="*/ 3407736 w 5050301"/>
                <a:gd name="connsiteY3" fmla="*/ 590843 h 590843"/>
                <a:gd name="connsiteX4" fmla="*/ 0 w 5050301"/>
                <a:gd name="connsiteY4" fmla="*/ 393894 h 590843"/>
                <a:gd name="connsiteX5" fmla="*/ 0 w 5050301"/>
                <a:gd name="connsiteY5" fmla="*/ 393894 h 590843"/>
                <a:gd name="connsiteX0" fmla="*/ 0 w 5050301"/>
                <a:gd name="connsiteY0" fmla="*/ 393894 h 689317"/>
                <a:gd name="connsiteX1" fmla="*/ 3407736 w 5050301"/>
                <a:gd name="connsiteY1" fmla="*/ 0 h 689317"/>
                <a:gd name="connsiteX2" fmla="*/ 5050301 w 5050301"/>
                <a:gd name="connsiteY2" fmla="*/ 362401 h 689317"/>
                <a:gd name="connsiteX3" fmla="*/ 3407736 w 5050301"/>
                <a:gd name="connsiteY3" fmla="*/ 689317 h 689317"/>
                <a:gd name="connsiteX4" fmla="*/ 0 w 5050301"/>
                <a:gd name="connsiteY4" fmla="*/ 393894 h 689317"/>
                <a:gd name="connsiteX5" fmla="*/ 0 w 5050301"/>
                <a:gd name="connsiteY5" fmla="*/ 393894 h 689317"/>
                <a:gd name="connsiteX0" fmla="*/ 0 w 5050301"/>
                <a:gd name="connsiteY0" fmla="*/ 393893 h 689316"/>
                <a:gd name="connsiteX1" fmla="*/ 3184873 w 5050301"/>
                <a:gd name="connsiteY1" fmla="*/ 0 h 689316"/>
                <a:gd name="connsiteX2" fmla="*/ 5050301 w 5050301"/>
                <a:gd name="connsiteY2" fmla="*/ 362400 h 689316"/>
                <a:gd name="connsiteX3" fmla="*/ 3407736 w 5050301"/>
                <a:gd name="connsiteY3" fmla="*/ 689316 h 689316"/>
                <a:gd name="connsiteX4" fmla="*/ 0 w 5050301"/>
                <a:gd name="connsiteY4" fmla="*/ 393893 h 689316"/>
                <a:gd name="connsiteX5" fmla="*/ 0 w 5050301"/>
                <a:gd name="connsiteY5" fmla="*/ 393893 h 689316"/>
                <a:gd name="connsiteX0" fmla="*/ 0 w 5050301"/>
                <a:gd name="connsiteY0" fmla="*/ 393893 h 689315"/>
                <a:gd name="connsiteX1" fmla="*/ 3184873 w 5050301"/>
                <a:gd name="connsiteY1" fmla="*/ 0 h 689315"/>
                <a:gd name="connsiteX2" fmla="*/ 5050301 w 5050301"/>
                <a:gd name="connsiteY2" fmla="*/ 362400 h 689315"/>
                <a:gd name="connsiteX3" fmla="*/ 3097199 w 5050301"/>
                <a:gd name="connsiteY3" fmla="*/ 689315 h 689315"/>
                <a:gd name="connsiteX4" fmla="*/ 0 w 5050301"/>
                <a:gd name="connsiteY4" fmla="*/ 393893 h 689315"/>
                <a:gd name="connsiteX5" fmla="*/ 0 w 5050301"/>
                <a:gd name="connsiteY5" fmla="*/ 393893 h 689315"/>
                <a:gd name="connsiteX0" fmla="*/ 0 w 5050301"/>
                <a:gd name="connsiteY0" fmla="*/ 393893 h 689316"/>
                <a:gd name="connsiteX1" fmla="*/ 3184873 w 5050301"/>
                <a:gd name="connsiteY1" fmla="*/ 0 h 689316"/>
                <a:gd name="connsiteX2" fmla="*/ 5050301 w 5050301"/>
                <a:gd name="connsiteY2" fmla="*/ 362400 h 689316"/>
                <a:gd name="connsiteX3" fmla="*/ 3184873 w 5050301"/>
                <a:gd name="connsiteY3" fmla="*/ 689316 h 689316"/>
                <a:gd name="connsiteX4" fmla="*/ 0 w 5050301"/>
                <a:gd name="connsiteY4" fmla="*/ 393893 h 689316"/>
                <a:gd name="connsiteX5" fmla="*/ 0 w 5050301"/>
                <a:gd name="connsiteY5" fmla="*/ 393893 h 689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50301" h="689316">
                  <a:moveTo>
                    <a:pt x="0" y="393893"/>
                  </a:moveTo>
                  <a:lnTo>
                    <a:pt x="3184873" y="0"/>
                  </a:lnTo>
                  <a:lnTo>
                    <a:pt x="5050301" y="362400"/>
                  </a:lnTo>
                  <a:lnTo>
                    <a:pt x="3184873" y="689316"/>
                  </a:lnTo>
                  <a:lnTo>
                    <a:pt x="0" y="393893"/>
                  </a:lnTo>
                  <a:lnTo>
                    <a:pt x="0" y="393893"/>
                  </a:lnTo>
                  <a:close/>
                </a:path>
              </a:pathLst>
            </a:custGeom>
            <a:gradFill>
              <a:gsLst>
                <a:gs pos="0">
                  <a:schemeClr val="accent2">
                    <a:lumMod val="40000"/>
                    <a:lumOff val="60000"/>
                    <a:alpha val="88000"/>
                  </a:schemeClr>
                </a:gs>
                <a:gs pos="69000">
                  <a:schemeClr val="bg2">
                    <a:lumMod val="75000"/>
                    <a:alpha val="57000"/>
                  </a:schemeClr>
                </a:gs>
                <a:gs pos="100000">
                  <a:schemeClr val="accent6">
                    <a:lumMod val="40000"/>
                    <a:lumOff val="60000"/>
                    <a:alpha val="79000"/>
                  </a:schemeClr>
                </a:gs>
              </a:gsLst>
              <a:lin ang="5400000" scaled="0"/>
            </a:gra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2779704" y="3733800"/>
              <a:ext cx="523977" cy="584775"/>
            </a:xfrm>
            <a:prstGeom prst="rect">
              <a:avLst/>
            </a:prstGeom>
            <a:noFill/>
          </p:spPr>
          <p:txBody>
            <a:bodyPr wrap="none" rtlCol="0">
              <a:spAutoFit/>
            </a:bodyPr>
            <a:lstStyle/>
            <a:p>
              <a:r>
                <a:rPr lang="en-US" sz="3200" dirty="0" smtClean="0">
                  <a:latin typeface="Times New Roman" pitchFamily="18" charset="0"/>
                  <a:cs typeface="Times New Roman" pitchFamily="18" charset="0"/>
                </a:rPr>
                <a:t>O</a:t>
              </a:r>
              <a:endParaRPr lang="en-US" sz="3200" dirty="0">
                <a:latin typeface="Times New Roman" pitchFamily="18" charset="0"/>
                <a:cs typeface="Times New Roman" pitchFamily="18" charset="0"/>
              </a:endParaRPr>
            </a:p>
          </p:txBody>
        </p:sp>
      </p:grpSp>
      <p:grpSp>
        <p:nvGrpSpPr>
          <p:cNvPr id="37" name="Group 19"/>
          <p:cNvGrpSpPr/>
          <p:nvPr/>
        </p:nvGrpSpPr>
        <p:grpSpPr>
          <a:xfrm>
            <a:off x="3048000" y="2209800"/>
            <a:ext cx="5074321" cy="609600"/>
            <a:chOff x="3397762" y="3708975"/>
            <a:chExt cx="4243340" cy="609600"/>
          </a:xfrm>
        </p:grpSpPr>
        <p:sp>
          <p:nvSpPr>
            <p:cNvPr id="38" name="Freeform 37"/>
            <p:cNvSpPr/>
            <p:nvPr/>
          </p:nvSpPr>
          <p:spPr>
            <a:xfrm>
              <a:off x="3800177" y="3708975"/>
              <a:ext cx="3840925" cy="533400"/>
            </a:xfrm>
            <a:custGeom>
              <a:avLst/>
              <a:gdLst>
                <a:gd name="connsiteX0" fmla="*/ 0 w 5050301"/>
                <a:gd name="connsiteY0" fmla="*/ 0 h 787791"/>
                <a:gd name="connsiteX1" fmla="*/ 2546252 w 5050301"/>
                <a:gd name="connsiteY1" fmla="*/ 14068 h 787791"/>
                <a:gd name="connsiteX2" fmla="*/ 5050301 w 5050301"/>
                <a:gd name="connsiteY2" fmla="*/ 407963 h 787791"/>
                <a:gd name="connsiteX3" fmla="*/ 2546252 w 5050301"/>
                <a:gd name="connsiteY3" fmla="*/ 787791 h 787791"/>
                <a:gd name="connsiteX4" fmla="*/ 14067 w 5050301"/>
                <a:gd name="connsiteY4" fmla="*/ 773723 h 787791"/>
                <a:gd name="connsiteX5" fmla="*/ 0 w 5050301"/>
                <a:gd name="connsiteY5" fmla="*/ 0 h 787791"/>
                <a:gd name="connsiteX0" fmla="*/ 0 w 5050301"/>
                <a:gd name="connsiteY0" fmla="*/ 0 h 773723"/>
                <a:gd name="connsiteX1" fmla="*/ 2546252 w 5050301"/>
                <a:gd name="connsiteY1" fmla="*/ 14068 h 773723"/>
                <a:gd name="connsiteX2" fmla="*/ 5050301 w 5050301"/>
                <a:gd name="connsiteY2" fmla="*/ 407963 h 773723"/>
                <a:gd name="connsiteX3" fmla="*/ 2898201 w 5050301"/>
                <a:gd name="connsiteY3" fmla="*/ 734879 h 773723"/>
                <a:gd name="connsiteX4" fmla="*/ 14067 w 5050301"/>
                <a:gd name="connsiteY4" fmla="*/ 773723 h 773723"/>
                <a:gd name="connsiteX5" fmla="*/ 0 w 5050301"/>
                <a:gd name="connsiteY5" fmla="*/ 0 h 773723"/>
                <a:gd name="connsiteX0" fmla="*/ 0 w 5050301"/>
                <a:gd name="connsiteY0" fmla="*/ 0 h 773723"/>
                <a:gd name="connsiteX1" fmla="*/ 2801595 w 5050301"/>
                <a:gd name="connsiteY1" fmla="*/ 45563 h 773723"/>
                <a:gd name="connsiteX2" fmla="*/ 5050301 w 5050301"/>
                <a:gd name="connsiteY2" fmla="*/ 407963 h 773723"/>
                <a:gd name="connsiteX3" fmla="*/ 2898201 w 5050301"/>
                <a:gd name="connsiteY3" fmla="*/ 734879 h 773723"/>
                <a:gd name="connsiteX4" fmla="*/ 14067 w 5050301"/>
                <a:gd name="connsiteY4" fmla="*/ 773723 h 773723"/>
                <a:gd name="connsiteX5" fmla="*/ 0 w 5050301"/>
                <a:gd name="connsiteY5" fmla="*/ 0 h 773723"/>
                <a:gd name="connsiteX0" fmla="*/ 0 w 5050301"/>
                <a:gd name="connsiteY0" fmla="*/ 0 h 773723"/>
                <a:gd name="connsiteX1" fmla="*/ 2898201 w 5050301"/>
                <a:gd name="connsiteY1" fmla="*/ 45563 h 773723"/>
                <a:gd name="connsiteX2" fmla="*/ 5050301 w 5050301"/>
                <a:gd name="connsiteY2" fmla="*/ 407963 h 773723"/>
                <a:gd name="connsiteX3" fmla="*/ 2898201 w 5050301"/>
                <a:gd name="connsiteY3" fmla="*/ 734879 h 773723"/>
                <a:gd name="connsiteX4" fmla="*/ 14067 w 5050301"/>
                <a:gd name="connsiteY4" fmla="*/ 773723 h 773723"/>
                <a:gd name="connsiteX5" fmla="*/ 0 w 5050301"/>
                <a:gd name="connsiteY5" fmla="*/ 0 h 773723"/>
                <a:gd name="connsiteX0" fmla="*/ 0 w 5050301"/>
                <a:gd name="connsiteY0" fmla="*/ 0 h 773723"/>
                <a:gd name="connsiteX1" fmla="*/ 3086069 w 5050301"/>
                <a:gd name="connsiteY1" fmla="*/ 45563 h 773723"/>
                <a:gd name="connsiteX2" fmla="*/ 5050301 w 5050301"/>
                <a:gd name="connsiteY2" fmla="*/ 407963 h 773723"/>
                <a:gd name="connsiteX3" fmla="*/ 2898201 w 5050301"/>
                <a:gd name="connsiteY3" fmla="*/ 734879 h 773723"/>
                <a:gd name="connsiteX4" fmla="*/ 14067 w 5050301"/>
                <a:gd name="connsiteY4" fmla="*/ 773723 h 773723"/>
                <a:gd name="connsiteX5" fmla="*/ 0 w 5050301"/>
                <a:gd name="connsiteY5" fmla="*/ 0 h 773723"/>
                <a:gd name="connsiteX0" fmla="*/ 0 w 5050301"/>
                <a:gd name="connsiteY0" fmla="*/ 0 h 773723"/>
                <a:gd name="connsiteX1" fmla="*/ 3086069 w 5050301"/>
                <a:gd name="connsiteY1" fmla="*/ 45563 h 773723"/>
                <a:gd name="connsiteX2" fmla="*/ 5050301 w 5050301"/>
                <a:gd name="connsiteY2" fmla="*/ 407963 h 773723"/>
                <a:gd name="connsiteX3" fmla="*/ 3086069 w 5050301"/>
                <a:gd name="connsiteY3" fmla="*/ 734879 h 773723"/>
                <a:gd name="connsiteX4" fmla="*/ 14067 w 5050301"/>
                <a:gd name="connsiteY4" fmla="*/ 773723 h 773723"/>
                <a:gd name="connsiteX5" fmla="*/ 0 w 5050301"/>
                <a:gd name="connsiteY5" fmla="*/ 0 h 773723"/>
                <a:gd name="connsiteX0" fmla="*/ 0 w 5050301"/>
                <a:gd name="connsiteY0" fmla="*/ 196947 h 728160"/>
                <a:gd name="connsiteX1" fmla="*/ 3086069 w 5050301"/>
                <a:gd name="connsiteY1" fmla="*/ 0 h 728160"/>
                <a:gd name="connsiteX2" fmla="*/ 5050301 w 5050301"/>
                <a:gd name="connsiteY2" fmla="*/ 362400 h 728160"/>
                <a:gd name="connsiteX3" fmla="*/ 3086069 w 5050301"/>
                <a:gd name="connsiteY3" fmla="*/ 689316 h 728160"/>
                <a:gd name="connsiteX4" fmla="*/ 14067 w 5050301"/>
                <a:gd name="connsiteY4" fmla="*/ 728160 h 728160"/>
                <a:gd name="connsiteX5" fmla="*/ 0 w 5050301"/>
                <a:gd name="connsiteY5" fmla="*/ 196947 h 728160"/>
                <a:gd name="connsiteX0" fmla="*/ 0 w 5050301"/>
                <a:gd name="connsiteY0" fmla="*/ 295420 h 728160"/>
                <a:gd name="connsiteX1" fmla="*/ 3086069 w 5050301"/>
                <a:gd name="connsiteY1" fmla="*/ 0 h 728160"/>
                <a:gd name="connsiteX2" fmla="*/ 5050301 w 5050301"/>
                <a:gd name="connsiteY2" fmla="*/ 362400 h 728160"/>
                <a:gd name="connsiteX3" fmla="*/ 3086069 w 5050301"/>
                <a:gd name="connsiteY3" fmla="*/ 689316 h 728160"/>
                <a:gd name="connsiteX4" fmla="*/ 14067 w 5050301"/>
                <a:gd name="connsiteY4" fmla="*/ 728160 h 728160"/>
                <a:gd name="connsiteX5" fmla="*/ 0 w 5050301"/>
                <a:gd name="connsiteY5" fmla="*/ 295420 h 728160"/>
                <a:gd name="connsiteX0" fmla="*/ 0 w 5050301"/>
                <a:gd name="connsiteY0" fmla="*/ 393893 h 728160"/>
                <a:gd name="connsiteX1" fmla="*/ 3086069 w 5050301"/>
                <a:gd name="connsiteY1" fmla="*/ 0 h 728160"/>
                <a:gd name="connsiteX2" fmla="*/ 5050301 w 5050301"/>
                <a:gd name="connsiteY2" fmla="*/ 362400 h 728160"/>
                <a:gd name="connsiteX3" fmla="*/ 3086069 w 5050301"/>
                <a:gd name="connsiteY3" fmla="*/ 689316 h 728160"/>
                <a:gd name="connsiteX4" fmla="*/ 14067 w 5050301"/>
                <a:gd name="connsiteY4" fmla="*/ 728160 h 728160"/>
                <a:gd name="connsiteX5" fmla="*/ 0 w 5050301"/>
                <a:gd name="connsiteY5" fmla="*/ 393893 h 728160"/>
                <a:gd name="connsiteX0" fmla="*/ 0 w 5050301"/>
                <a:gd name="connsiteY0" fmla="*/ 393893 h 689316"/>
                <a:gd name="connsiteX1" fmla="*/ 3086069 w 5050301"/>
                <a:gd name="connsiteY1" fmla="*/ 0 h 689316"/>
                <a:gd name="connsiteX2" fmla="*/ 5050301 w 5050301"/>
                <a:gd name="connsiteY2" fmla="*/ 362400 h 689316"/>
                <a:gd name="connsiteX3" fmla="*/ 3086069 w 5050301"/>
                <a:gd name="connsiteY3" fmla="*/ 689316 h 689316"/>
                <a:gd name="connsiteX4" fmla="*/ 0 w 5050301"/>
                <a:gd name="connsiteY4" fmla="*/ 393893 h 689316"/>
                <a:gd name="connsiteX5" fmla="*/ 0 w 5050301"/>
                <a:gd name="connsiteY5" fmla="*/ 393893 h 689316"/>
                <a:gd name="connsiteX0" fmla="*/ 0 w 5050301"/>
                <a:gd name="connsiteY0" fmla="*/ 393894 h 689317"/>
                <a:gd name="connsiteX1" fmla="*/ 3407736 w 5050301"/>
                <a:gd name="connsiteY1" fmla="*/ 0 h 689317"/>
                <a:gd name="connsiteX2" fmla="*/ 5050301 w 5050301"/>
                <a:gd name="connsiteY2" fmla="*/ 362401 h 689317"/>
                <a:gd name="connsiteX3" fmla="*/ 3086069 w 5050301"/>
                <a:gd name="connsiteY3" fmla="*/ 689317 h 689317"/>
                <a:gd name="connsiteX4" fmla="*/ 0 w 5050301"/>
                <a:gd name="connsiteY4" fmla="*/ 393894 h 689317"/>
                <a:gd name="connsiteX5" fmla="*/ 0 w 5050301"/>
                <a:gd name="connsiteY5" fmla="*/ 393894 h 689317"/>
                <a:gd name="connsiteX0" fmla="*/ 0 w 5050301"/>
                <a:gd name="connsiteY0" fmla="*/ 393894 h 590843"/>
                <a:gd name="connsiteX1" fmla="*/ 3407736 w 5050301"/>
                <a:gd name="connsiteY1" fmla="*/ 0 h 590843"/>
                <a:gd name="connsiteX2" fmla="*/ 5050301 w 5050301"/>
                <a:gd name="connsiteY2" fmla="*/ 362401 h 590843"/>
                <a:gd name="connsiteX3" fmla="*/ 3407736 w 5050301"/>
                <a:gd name="connsiteY3" fmla="*/ 590843 h 590843"/>
                <a:gd name="connsiteX4" fmla="*/ 0 w 5050301"/>
                <a:gd name="connsiteY4" fmla="*/ 393894 h 590843"/>
                <a:gd name="connsiteX5" fmla="*/ 0 w 5050301"/>
                <a:gd name="connsiteY5" fmla="*/ 393894 h 590843"/>
                <a:gd name="connsiteX0" fmla="*/ 0 w 5050301"/>
                <a:gd name="connsiteY0" fmla="*/ 393894 h 689317"/>
                <a:gd name="connsiteX1" fmla="*/ 3407736 w 5050301"/>
                <a:gd name="connsiteY1" fmla="*/ 0 h 689317"/>
                <a:gd name="connsiteX2" fmla="*/ 5050301 w 5050301"/>
                <a:gd name="connsiteY2" fmla="*/ 362401 h 689317"/>
                <a:gd name="connsiteX3" fmla="*/ 3407736 w 5050301"/>
                <a:gd name="connsiteY3" fmla="*/ 689317 h 689317"/>
                <a:gd name="connsiteX4" fmla="*/ 0 w 5050301"/>
                <a:gd name="connsiteY4" fmla="*/ 393894 h 689317"/>
                <a:gd name="connsiteX5" fmla="*/ 0 w 5050301"/>
                <a:gd name="connsiteY5" fmla="*/ 393894 h 689317"/>
                <a:gd name="connsiteX0" fmla="*/ 0 w 5050301"/>
                <a:gd name="connsiteY0" fmla="*/ 425974 h 721397"/>
                <a:gd name="connsiteX1" fmla="*/ 2654708 w 5050301"/>
                <a:gd name="connsiteY1" fmla="*/ 0 h 721397"/>
                <a:gd name="connsiteX2" fmla="*/ 5050301 w 5050301"/>
                <a:gd name="connsiteY2" fmla="*/ 394481 h 721397"/>
                <a:gd name="connsiteX3" fmla="*/ 3407736 w 5050301"/>
                <a:gd name="connsiteY3" fmla="*/ 721397 h 721397"/>
                <a:gd name="connsiteX4" fmla="*/ 0 w 5050301"/>
                <a:gd name="connsiteY4" fmla="*/ 425974 h 721397"/>
                <a:gd name="connsiteX5" fmla="*/ 0 w 5050301"/>
                <a:gd name="connsiteY5" fmla="*/ 425974 h 721397"/>
                <a:gd name="connsiteX0" fmla="*/ 0 w 5050301"/>
                <a:gd name="connsiteY0" fmla="*/ 425974 h 689316"/>
                <a:gd name="connsiteX1" fmla="*/ 2654708 w 5050301"/>
                <a:gd name="connsiteY1" fmla="*/ 0 h 689316"/>
                <a:gd name="connsiteX2" fmla="*/ 5050301 w 5050301"/>
                <a:gd name="connsiteY2" fmla="*/ 394481 h 689316"/>
                <a:gd name="connsiteX3" fmla="*/ 2654708 w 5050301"/>
                <a:gd name="connsiteY3" fmla="*/ 689316 h 689316"/>
                <a:gd name="connsiteX4" fmla="*/ 0 w 5050301"/>
                <a:gd name="connsiteY4" fmla="*/ 425974 h 689316"/>
                <a:gd name="connsiteX5" fmla="*/ 0 w 5050301"/>
                <a:gd name="connsiteY5" fmla="*/ 425974 h 689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50301" h="689316">
                  <a:moveTo>
                    <a:pt x="0" y="425974"/>
                  </a:moveTo>
                  <a:lnTo>
                    <a:pt x="2654708" y="0"/>
                  </a:lnTo>
                  <a:lnTo>
                    <a:pt x="5050301" y="394481"/>
                  </a:lnTo>
                  <a:lnTo>
                    <a:pt x="2654708" y="689316"/>
                  </a:lnTo>
                  <a:lnTo>
                    <a:pt x="0" y="425974"/>
                  </a:lnTo>
                  <a:lnTo>
                    <a:pt x="0" y="425974"/>
                  </a:lnTo>
                  <a:close/>
                </a:path>
              </a:pathLst>
            </a:custGeom>
            <a:gradFill>
              <a:gsLst>
                <a:gs pos="0">
                  <a:schemeClr val="accent2">
                    <a:lumMod val="40000"/>
                    <a:lumOff val="60000"/>
                    <a:alpha val="88000"/>
                  </a:schemeClr>
                </a:gs>
                <a:gs pos="69000">
                  <a:schemeClr val="bg2">
                    <a:lumMod val="75000"/>
                    <a:alpha val="57000"/>
                  </a:schemeClr>
                </a:gs>
                <a:gs pos="100000">
                  <a:schemeClr val="accent6">
                    <a:lumMod val="40000"/>
                    <a:lumOff val="60000"/>
                    <a:alpha val="79000"/>
                  </a:schemeClr>
                </a:gs>
              </a:gsLst>
              <a:lin ang="5400000" scaled="0"/>
            </a:gra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3397762" y="3733800"/>
              <a:ext cx="402416" cy="584775"/>
            </a:xfrm>
            <a:prstGeom prst="rect">
              <a:avLst/>
            </a:prstGeom>
            <a:noFill/>
          </p:spPr>
          <p:txBody>
            <a:bodyPr wrap="none" rtlCol="0">
              <a:spAutoFit/>
            </a:bodyPr>
            <a:lstStyle/>
            <a:p>
              <a:r>
                <a:rPr lang="en-US" sz="3200" dirty="0" smtClean="0">
                  <a:latin typeface="Times New Roman" pitchFamily="18" charset="0"/>
                  <a:cs typeface="Times New Roman" pitchFamily="18" charset="0"/>
                </a:rPr>
                <a:t>N</a:t>
              </a:r>
              <a:endParaRPr lang="en-US" sz="3200" dirty="0">
                <a:latin typeface="Times New Roman" pitchFamily="18" charset="0"/>
                <a:cs typeface="Times New Roman"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xit" presetSubtype="10" fill="hold" nodeType="clickEffect">
                                  <p:stCondLst>
                                    <p:cond delay="0"/>
                                  </p:stCondLst>
                                  <p:childTnLst>
                                    <p:animEffect transition="out" filter="checkerboard(across)">
                                      <p:cBhvr>
                                        <p:cTn id="6" dur="500"/>
                                        <p:tgtEl>
                                          <p:spTgt spid="37"/>
                                        </p:tgtEl>
                                      </p:cBhvr>
                                    </p:animEffect>
                                    <p:set>
                                      <p:cBhvr>
                                        <p:cTn id="7" dur="1" fill="hold">
                                          <p:stCondLst>
                                            <p:cond delay="499"/>
                                          </p:stCondLst>
                                        </p:cTn>
                                        <p:tgtEl>
                                          <p:spTgt spid="37"/>
                                        </p:tgtEl>
                                        <p:attrNameLst>
                                          <p:attrName>style.visibility</p:attrName>
                                        </p:attrNameLst>
                                      </p:cBhvr>
                                      <p:to>
                                        <p:strVal val="hidden"/>
                                      </p:to>
                                    </p:set>
                                  </p:childTnLst>
                                </p:cTn>
                              </p:par>
                              <p:par>
                                <p:cTn id="8" presetID="5"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heckerboard(across)">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left)">
                                      <p:cBhvr>
                                        <p:cTn id="15" dur="1000"/>
                                        <p:tgtEl>
                                          <p:spTgt spid="21"/>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nodeType="click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additive="base">
                                        <p:cTn id="20" dur="1000" fill="hold"/>
                                        <p:tgtEl>
                                          <p:spTgt spid="26"/>
                                        </p:tgtEl>
                                        <p:attrNameLst>
                                          <p:attrName>ppt_x</p:attrName>
                                        </p:attrNameLst>
                                      </p:cBhvr>
                                      <p:tavLst>
                                        <p:tav tm="0">
                                          <p:val>
                                            <p:strVal val="0-#ppt_w/2"/>
                                          </p:val>
                                        </p:tav>
                                        <p:tav tm="100000">
                                          <p:val>
                                            <p:strVal val="#ppt_x"/>
                                          </p:val>
                                        </p:tav>
                                      </p:tavLst>
                                    </p:anim>
                                    <p:anim calcmode="lin" valueType="num">
                                      <p:cBhvr additive="base">
                                        <p:cTn id="21" dur="1000" fill="hold"/>
                                        <p:tgtEl>
                                          <p:spTgt spid="26"/>
                                        </p:tgtEl>
                                        <p:attrNameLst>
                                          <p:attrName>ppt_y</p:attrName>
                                        </p:attrNameLst>
                                      </p:cBhvr>
                                      <p:tavLst>
                                        <p:tav tm="0">
                                          <p:val>
                                            <p:strVal val="#ppt_y"/>
                                          </p:val>
                                        </p:tav>
                                        <p:tav tm="100000">
                                          <p:val>
                                            <p:strVal val="#ppt_y"/>
                                          </p:val>
                                        </p:tav>
                                      </p:tavLst>
                                    </p:anim>
                                  </p:childTnLst>
                                </p:cTn>
                              </p:par>
                            </p:childTnLst>
                          </p:cTn>
                        </p:par>
                        <p:par>
                          <p:cTn id="22" fill="hold">
                            <p:stCondLst>
                              <p:cond delay="1000"/>
                            </p:stCondLst>
                            <p:childTnLst>
                              <p:par>
                                <p:cTn id="23" presetID="5" presetClass="exit" presetSubtype="10" fill="hold" nodeType="afterEffect">
                                  <p:stCondLst>
                                    <p:cond delay="0"/>
                                  </p:stCondLst>
                                  <p:childTnLst>
                                    <p:animEffect transition="out" filter="checkerboard(across)">
                                      <p:cBhvr>
                                        <p:cTn id="24" dur="2000"/>
                                        <p:tgtEl>
                                          <p:spTgt spid="3"/>
                                        </p:tgtEl>
                                      </p:cBhvr>
                                    </p:animEffect>
                                    <p:set>
                                      <p:cBhvr>
                                        <p:cTn id="25" dur="1" fill="hold">
                                          <p:stCondLst>
                                            <p:cond delay="1999"/>
                                          </p:stCondLst>
                                        </p:cTn>
                                        <p:tgtEl>
                                          <p:spTgt spid="3"/>
                                        </p:tgtEl>
                                        <p:attrNameLst>
                                          <p:attrName>style.visibility</p:attrName>
                                        </p:attrNameLst>
                                      </p:cBhvr>
                                      <p:to>
                                        <p:strVal val="hidden"/>
                                      </p:to>
                                    </p:set>
                                  </p:childTnLst>
                                </p:cTn>
                              </p:par>
                              <p:par>
                                <p:cTn id="26" presetID="22" presetClass="entr" presetSubtype="8" fill="hold" nodeType="with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wipe(left)">
                                      <p:cBhvr>
                                        <p:cTn id="28" dur="1000"/>
                                        <p:tgtEl>
                                          <p:spTgt spid="4"/>
                                        </p:tgtEl>
                                      </p:cBhvr>
                                    </p:animEffect>
                                  </p:childTnLst>
                                </p:cTn>
                              </p:par>
                              <p:par>
                                <p:cTn id="29" presetID="5" presetClass="entr" presetSubtype="10" fill="hold"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checkerboard(across)">
                                      <p:cBhvr>
                                        <p:cTn id="31" dur="2000"/>
                                        <p:tgtEl>
                                          <p:spTgt spid="5"/>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wipe(left)">
                                      <p:cBhvr>
                                        <p:cTn id="36"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yperopic.gif"/>
          <p:cNvPicPr>
            <a:picLocks noChangeAspect="1"/>
          </p:cNvPicPr>
          <p:nvPr/>
        </p:nvPicPr>
        <p:blipFill>
          <a:blip r:embed="rId3" cstate="print"/>
          <a:stretch>
            <a:fillRect/>
          </a:stretch>
        </p:blipFill>
        <p:spPr>
          <a:xfrm>
            <a:off x="272855" y="1943100"/>
            <a:ext cx="4004584" cy="1543050"/>
          </a:xfrm>
          <a:prstGeom prst="rect">
            <a:avLst/>
          </a:prstGeom>
        </p:spPr>
      </p:pic>
      <p:pic>
        <p:nvPicPr>
          <p:cNvPr id="3" name="Picture 2" descr="myopiceye.gif"/>
          <p:cNvPicPr>
            <a:picLocks noChangeAspect="1"/>
          </p:cNvPicPr>
          <p:nvPr/>
        </p:nvPicPr>
        <p:blipFill>
          <a:blip r:embed="rId4" cstate="print"/>
          <a:stretch>
            <a:fillRect/>
          </a:stretch>
        </p:blipFill>
        <p:spPr>
          <a:xfrm>
            <a:off x="4171779" y="1885950"/>
            <a:ext cx="3967844" cy="1543050"/>
          </a:xfrm>
          <a:prstGeom prst="rect">
            <a:avLst/>
          </a:prstGeom>
        </p:spPr>
      </p:pic>
      <p:sp>
        <p:nvSpPr>
          <p:cNvPr id="5" name="TextBox 4"/>
          <p:cNvSpPr txBox="1"/>
          <p:nvPr/>
        </p:nvSpPr>
        <p:spPr>
          <a:xfrm>
            <a:off x="3304163" y="457200"/>
            <a:ext cx="2060179" cy="707886"/>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bn-BD" sz="4000" dirty="0" smtClean="0">
                <a:latin typeface="NikoshBAN" pitchFamily="2" charset="0"/>
                <a:cs typeface="NikoshBAN" pitchFamily="2" charset="0"/>
              </a:rPr>
              <a:t>দলগত কাজ</a:t>
            </a:r>
            <a:endParaRPr lang="en-US" sz="4000" dirty="0">
              <a:latin typeface="NikoshBAN" pitchFamily="2" charset="0"/>
              <a:cs typeface="NikoshBAN" pitchFamily="2" charset="0"/>
            </a:endParaRPr>
          </a:p>
        </p:txBody>
      </p:sp>
      <p:sp>
        <p:nvSpPr>
          <p:cNvPr id="9" name="TextBox 8"/>
          <p:cNvSpPr txBox="1"/>
          <p:nvPr/>
        </p:nvSpPr>
        <p:spPr>
          <a:xfrm>
            <a:off x="2275147" y="3362980"/>
            <a:ext cx="925253" cy="523220"/>
          </a:xfrm>
          <a:prstGeom prst="rect">
            <a:avLst/>
          </a:prstGeom>
          <a:noFill/>
        </p:spPr>
        <p:txBody>
          <a:bodyPr wrap="none" rtlCol="0">
            <a:spAutoFit/>
          </a:bodyPr>
          <a:lstStyle/>
          <a:p>
            <a:r>
              <a:rPr lang="bn-BD" sz="2800" dirty="0" smtClean="0">
                <a:latin typeface="NikoshBAN" pitchFamily="2" charset="0"/>
                <a:cs typeface="NikoshBAN" pitchFamily="2" charset="0"/>
              </a:rPr>
              <a:t>ছবি -১</a:t>
            </a:r>
            <a:endParaRPr lang="en-US" sz="2800" dirty="0">
              <a:latin typeface="NikoshBAN" pitchFamily="2" charset="0"/>
              <a:cs typeface="NikoshBAN" pitchFamily="2" charset="0"/>
            </a:endParaRPr>
          </a:p>
        </p:txBody>
      </p:sp>
      <p:sp>
        <p:nvSpPr>
          <p:cNvPr id="10" name="TextBox 9"/>
          <p:cNvSpPr txBox="1"/>
          <p:nvPr/>
        </p:nvSpPr>
        <p:spPr>
          <a:xfrm>
            <a:off x="6600913" y="3352800"/>
            <a:ext cx="942887" cy="523220"/>
          </a:xfrm>
          <a:prstGeom prst="rect">
            <a:avLst/>
          </a:prstGeom>
          <a:noFill/>
        </p:spPr>
        <p:txBody>
          <a:bodyPr wrap="none" rtlCol="0">
            <a:spAutoFit/>
          </a:bodyPr>
          <a:lstStyle/>
          <a:p>
            <a:r>
              <a:rPr lang="bn-BD" sz="2800" dirty="0" smtClean="0">
                <a:latin typeface="NikoshBAN" pitchFamily="2" charset="0"/>
                <a:cs typeface="NikoshBAN" pitchFamily="2" charset="0"/>
              </a:rPr>
              <a:t>ছবি -২</a:t>
            </a:r>
            <a:endParaRPr lang="en-US" sz="2800" dirty="0">
              <a:latin typeface="NikoshBAN" pitchFamily="2" charset="0"/>
              <a:cs typeface="NikoshBAN" pitchFamily="2" charset="0"/>
            </a:endParaRPr>
          </a:p>
        </p:txBody>
      </p:sp>
      <p:sp>
        <p:nvSpPr>
          <p:cNvPr id="4" name="Frame 3"/>
          <p:cNvSpPr/>
          <p:nvPr/>
        </p:nvSpPr>
        <p:spPr>
          <a:xfrm>
            <a:off x="0" y="0"/>
            <a:ext cx="9144000" cy="6858000"/>
          </a:xfrm>
          <a:prstGeom prst="frame">
            <a:avLst>
              <a:gd name="adj1" fmla="val 3305"/>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TextBox 10"/>
          <p:cNvSpPr txBox="1"/>
          <p:nvPr/>
        </p:nvSpPr>
        <p:spPr>
          <a:xfrm>
            <a:off x="2514600" y="4800600"/>
            <a:ext cx="184731" cy="707886"/>
          </a:xfrm>
          <a:prstGeom prst="rect">
            <a:avLst/>
          </a:prstGeom>
          <a:noFill/>
        </p:spPr>
        <p:txBody>
          <a:bodyPr wrap="none" rtlCol="0">
            <a:spAutoFit/>
          </a:bodyPr>
          <a:lstStyle/>
          <a:p>
            <a:endParaRPr lang="en-US" sz="4000" dirty="0">
              <a:latin typeface="NikoshBAN" pitchFamily="2" charset="0"/>
              <a:cs typeface="NikoshBAN" pitchFamily="2" charset="0"/>
            </a:endParaRPr>
          </a:p>
        </p:txBody>
      </p:sp>
      <p:sp>
        <p:nvSpPr>
          <p:cNvPr id="12" name="TextBox 11"/>
          <p:cNvSpPr txBox="1"/>
          <p:nvPr/>
        </p:nvSpPr>
        <p:spPr>
          <a:xfrm>
            <a:off x="272856" y="4397514"/>
            <a:ext cx="7866768" cy="1323439"/>
          </a:xfrm>
          <a:prstGeom prst="rect">
            <a:avLst/>
          </a:prstGeom>
          <a:solidFill>
            <a:schemeClr val="tx2">
              <a:lumMod val="20000"/>
              <a:lumOff val="80000"/>
            </a:schemeClr>
          </a:solidFill>
        </p:spPr>
        <p:txBody>
          <a:bodyPr wrap="square" rtlCol="0">
            <a:spAutoFit/>
          </a:bodyPr>
          <a:lstStyle/>
          <a:p>
            <a:r>
              <a:rPr lang="bn-BD" sz="4000" dirty="0" smtClean="0">
                <a:latin typeface="NikoshBAN" pitchFamily="2" charset="0"/>
                <a:cs typeface="NikoshBAN" pitchFamily="2" charset="0"/>
              </a:rPr>
              <a:t>উপরের ছবির ঘটনাগুলোর মধ্যে পার্থক্য উল্লেখ কর।  </a:t>
            </a:r>
            <a:endParaRPr lang="en-US" sz="40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5" name="TextBox 4"/>
          <p:cNvSpPr txBox="1"/>
          <p:nvPr/>
        </p:nvSpPr>
        <p:spPr>
          <a:xfrm>
            <a:off x="3429000" y="533400"/>
            <a:ext cx="1521570" cy="769441"/>
          </a:xfrm>
          <a:prstGeom prst="rect">
            <a:avLst/>
          </a:prstGeom>
        </p:spPr>
        <p:style>
          <a:lnRef idx="1">
            <a:schemeClr val="dk1"/>
          </a:lnRef>
          <a:fillRef idx="3">
            <a:schemeClr val="dk1"/>
          </a:fillRef>
          <a:effectRef idx="2">
            <a:schemeClr val="dk1"/>
          </a:effectRef>
          <a:fontRef idx="minor">
            <a:schemeClr val="lt1"/>
          </a:fontRef>
        </p:style>
        <p:txBody>
          <a:bodyPr wrap="none" rtlCol="0">
            <a:spAutoFit/>
          </a:bodyPr>
          <a:lstStyle/>
          <a:p>
            <a:r>
              <a:rPr lang="bn-BD" sz="4400" dirty="0" smtClean="0">
                <a:latin typeface="NikoshBAN" pitchFamily="2" charset="0"/>
                <a:cs typeface="NikoshBAN" pitchFamily="2" charset="0"/>
              </a:rPr>
              <a:t>মূল্যায়ন</a:t>
            </a:r>
            <a:endParaRPr lang="en-US" sz="4400" dirty="0">
              <a:latin typeface="NikoshBAN" pitchFamily="2" charset="0"/>
              <a:cs typeface="NikoshBAN" pitchFamily="2" charset="0"/>
            </a:endParaRPr>
          </a:p>
        </p:txBody>
      </p:sp>
      <p:sp>
        <p:nvSpPr>
          <p:cNvPr id="4" name="Frame 3"/>
          <p:cNvSpPr/>
          <p:nvPr/>
        </p:nvSpPr>
        <p:spPr>
          <a:xfrm>
            <a:off x="0" y="0"/>
            <a:ext cx="9144000" cy="6858000"/>
          </a:xfrm>
          <a:prstGeom prst="frame">
            <a:avLst>
              <a:gd name="adj1" fmla="val 3305"/>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TextBox 5"/>
          <p:cNvSpPr txBox="1"/>
          <p:nvPr/>
        </p:nvSpPr>
        <p:spPr>
          <a:xfrm>
            <a:off x="990600" y="1600200"/>
            <a:ext cx="3549370" cy="584775"/>
          </a:xfrm>
          <a:prstGeom prst="rect">
            <a:avLst/>
          </a:prstGeom>
          <a:noFill/>
        </p:spPr>
        <p:txBody>
          <a:bodyPr wrap="none" rtlCol="0">
            <a:spAutoFit/>
          </a:bodyPr>
          <a:lstStyle/>
          <a:p>
            <a:r>
              <a:rPr lang="bn-BD" sz="3200" dirty="0" smtClean="0">
                <a:solidFill>
                  <a:schemeClr val="tx2">
                    <a:lumMod val="75000"/>
                  </a:schemeClr>
                </a:solidFill>
                <a:latin typeface="NikoshBAN" pitchFamily="2" charset="0"/>
                <a:cs typeface="NikoshBAN" pitchFamily="2" charset="0"/>
                <a:sym typeface="Webdings"/>
              </a:rPr>
              <a:t>১। দৃষ্টির ত্রুটিগুলো কী কী ?</a:t>
            </a:r>
            <a:endParaRPr lang="en-US" sz="3200" dirty="0">
              <a:solidFill>
                <a:schemeClr val="tx2">
                  <a:lumMod val="75000"/>
                </a:schemeClr>
              </a:solidFill>
              <a:latin typeface="NikoshBAN" pitchFamily="2" charset="0"/>
              <a:cs typeface="NikoshBAN" pitchFamily="2" charset="0"/>
            </a:endParaRPr>
          </a:p>
        </p:txBody>
      </p:sp>
      <p:sp>
        <p:nvSpPr>
          <p:cNvPr id="7" name="TextBox 6"/>
          <p:cNvSpPr txBox="1"/>
          <p:nvPr/>
        </p:nvSpPr>
        <p:spPr>
          <a:xfrm>
            <a:off x="990600" y="2628900"/>
            <a:ext cx="3877985" cy="584775"/>
          </a:xfrm>
          <a:prstGeom prst="rect">
            <a:avLst/>
          </a:prstGeom>
          <a:noFill/>
        </p:spPr>
        <p:txBody>
          <a:bodyPr wrap="none" rtlCol="0">
            <a:spAutoFit/>
          </a:bodyPr>
          <a:lstStyle/>
          <a:p>
            <a:r>
              <a:rPr lang="bn-BD" sz="3200" dirty="0" smtClean="0">
                <a:solidFill>
                  <a:schemeClr val="tx2">
                    <a:lumMod val="75000"/>
                  </a:schemeClr>
                </a:solidFill>
                <a:latin typeface="NikoshBAN" pitchFamily="2" charset="0"/>
                <a:cs typeface="NikoshBAN" pitchFamily="2" charset="0"/>
                <a:sym typeface="Webdings"/>
              </a:rPr>
              <a:t>২। দীর্ঘ দৃষ্টি ত্রুটির কারণ কী ?</a:t>
            </a:r>
            <a:endParaRPr lang="en-US" sz="3200" dirty="0">
              <a:solidFill>
                <a:schemeClr val="tx2">
                  <a:lumMod val="75000"/>
                </a:schemeClr>
              </a:solidFill>
              <a:latin typeface="NikoshBAN" pitchFamily="2" charset="0"/>
              <a:cs typeface="NikoshBAN" pitchFamily="2" charset="0"/>
            </a:endParaRPr>
          </a:p>
        </p:txBody>
      </p:sp>
      <p:sp>
        <p:nvSpPr>
          <p:cNvPr id="8" name="TextBox 7"/>
          <p:cNvSpPr txBox="1"/>
          <p:nvPr/>
        </p:nvSpPr>
        <p:spPr>
          <a:xfrm>
            <a:off x="990600" y="3657600"/>
            <a:ext cx="6034024" cy="1077218"/>
          </a:xfrm>
          <a:prstGeom prst="rect">
            <a:avLst/>
          </a:prstGeom>
          <a:noFill/>
        </p:spPr>
        <p:txBody>
          <a:bodyPr wrap="none" rtlCol="0">
            <a:spAutoFit/>
          </a:bodyPr>
          <a:lstStyle/>
          <a:p>
            <a:r>
              <a:rPr lang="bn-BD" sz="3200" dirty="0" smtClean="0">
                <a:solidFill>
                  <a:schemeClr val="tx2">
                    <a:lumMod val="75000"/>
                  </a:schemeClr>
                </a:solidFill>
                <a:latin typeface="NikoshBAN" pitchFamily="2" charset="0"/>
                <a:cs typeface="NikoshBAN" pitchFamily="2" charset="0"/>
                <a:sym typeface="Webdings"/>
              </a:rPr>
              <a:t>৩। হ্রস্ব দৃষ্টি ত্রুটি সংশোধনের জন্য কোন ধরনের</a:t>
            </a:r>
          </a:p>
          <a:p>
            <a:r>
              <a:rPr lang="bn-BD" sz="3200" dirty="0" smtClean="0">
                <a:solidFill>
                  <a:schemeClr val="tx2">
                    <a:lumMod val="75000"/>
                  </a:schemeClr>
                </a:solidFill>
                <a:latin typeface="NikoshBAN" pitchFamily="2" charset="0"/>
                <a:cs typeface="NikoshBAN" pitchFamily="2" charset="0"/>
                <a:sym typeface="Webdings"/>
              </a:rPr>
              <a:t>    লেন্স ব্যবহার করা হয় ?</a:t>
            </a:r>
            <a:endParaRPr lang="en-US" sz="3200" dirty="0">
              <a:solidFill>
                <a:schemeClr val="tx2">
                  <a:lumMod val="75000"/>
                </a:schemeClr>
              </a:solidFill>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1000"/>
                                        <p:tgtEl>
                                          <p:spTgt spid="7"/>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5" name="TextBox 4"/>
          <p:cNvSpPr txBox="1"/>
          <p:nvPr/>
        </p:nvSpPr>
        <p:spPr>
          <a:xfrm>
            <a:off x="3429000" y="609600"/>
            <a:ext cx="2172390" cy="769441"/>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bn-BD" sz="4400" dirty="0" smtClean="0">
                <a:solidFill>
                  <a:schemeClr val="tx1"/>
                </a:solidFill>
                <a:latin typeface="NikoshBAN" pitchFamily="2" charset="0"/>
                <a:cs typeface="NikoshBAN" pitchFamily="2" charset="0"/>
              </a:rPr>
              <a:t>বাড়ির কাজ</a:t>
            </a:r>
            <a:endParaRPr lang="en-US" sz="4400" dirty="0">
              <a:solidFill>
                <a:schemeClr val="tx1"/>
              </a:solidFill>
              <a:latin typeface="NikoshBAN" pitchFamily="2" charset="0"/>
              <a:cs typeface="NikoshBAN" pitchFamily="2" charset="0"/>
            </a:endParaRPr>
          </a:p>
        </p:txBody>
      </p:sp>
      <p:sp>
        <p:nvSpPr>
          <p:cNvPr id="4" name="Frame 3"/>
          <p:cNvSpPr/>
          <p:nvPr/>
        </p:nvSpPr>
        <p:spPr>
          <a:xfrm>
            <a:off x="0" y="0"/>
            <a:ext cx="9144000" cy="6858000"/>
          </a:xfrm>
          <a:prstGeom prst="frame">
            <a:avLst>
              <a:gd name="adj1" fmla="val 3305"/>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TextBox 6"/>
          <p:cNvSpPr txBox="1"/>
          <p:nvPr/>
        </p:nvSpPr>
        <p:spPr>
          <a:xfrm>
            <a:off x="457200" y="2151727"/>
            <a:ext cx="7539243" cy="2554545"/>
          </a:xfrm>
          <a:prstGeom prst="rect">
            <a:avLst/>
          </a:prstGeom>
          <a:solidFill>
            <a:schemeClr val="accent1">
              <a:lumMod val="40000"/>
              <a:lumOff val="60000"/>
            </a:schemeClr>
          </a:solidFill>
        </p:spPr>
        <p:txBody>
          <a:bodyPr wrap="none" rtlCol="0">
            <a:spAutoFit/>
          </a:bodyPr>
          <a:lstStyle/>
          <a:p>
            <a:r>
              <a:rPr lang="bn-BD" sz="3200" b="1" dirty="0" smtClean="0">
                <a:solidFill>
                  <a:srgbClr val="002060"/>
                </a:solidFill>
                <a:latin typeface="NikoshBAN" pitchFamily="2" charset="0"/>
                <a:cs typeface="NikoshBAN" pitchFamily="2" charset="0"/>
              </a:rPr>
              <a:t>দশম শ্রেণির শ্রেণি শিক্ষক চশমা ছাড়া বই এর  লেখা </a:t>
            </a:r>
          </a:p>
          <a:p>
            <a:r>
              <a:rPr lang="bn-BD" sz="3200" b="1" dirty="0" smtClean="0">
                <a:solidFill>
                  <a:srgbClr val="002060"/>
                </a:solidFill>
                <a:latin typeface="NikoshBAN" pitchFamily="2" charset="0"/>
                <a:cs typeface="NikoshBAN" pitchFamily="2" charset="0"/>
              </a:rPr>
              <a:t>ভালো ভাবে দেখতে পান না। ডাক্তারের পরামর্শ অনুযায়ী</a:t>
            </a:r>
          </a:p>
          <a:p>
            <a:r>
              <a:rPr lang="bn-BD" sz="3200" b="1" dirty="0" smtClean="0">
                <a:solidFill>
                  <a:srgbClr val="002060"/>
                </a:solidFill>
                <a:latin typeface="NikoshBAN" pitchFamily="2" charset="0"/>
                <a:cs typeface="NikoshBAN" pitchFamily="2" charset="0"/>
              </a:rPr>
              <a:t>তিনি +</a:t>
            </a:r>
            <a:r>
              <a:rPr lang="en-US" sz="3200" b="1" dirty="0" smtClean="0">
                <a:solidFill>
                  <a:srgbClr val="002060"/>
                </a:solidFill>
                <a:latin typeface="Arial" pitchFamily="34" charset="0"/>
                <a:cs typeface="Arial" pitchFamily="34" charset="0"/>
              </a:rPr>
              <a:t>2</a:t>
            </a:r>
            <a:r>
              <a:rPr lang="bn-BD" sz="3200" b="1" dirty="0" smtClean="0">
                <a:solidFill>
                  <a:srgbClr val="002060"/>
                </a:solidFill>
                <a:latin typeface="Arial" pitchFamily="34" charset="0"/>
                <a:cs typeface="Arial" pitchFamily="34" charset="0"/>
              </a:rPr>
              <a:t>.</a:t>
            </a:r>
            <a:r>
              <a:rPr lang="en-US" sz="3200" b="1" dirty="0" smtClean="0">
                <a:solidFill>
                  <a:srgbClr val="002060"/>
                </a:solidFill>
                <a:latin typeface="Arial" pitchFamily="34" charset="0"/>
                <a:cs typeface="Arial" pitchFamily="34" charset="0"/>
              </a:rPr>
              <a:t>5 D </a:t>
            </a:r>
            <a:r>
              <a:rPr lang="bn-BD" sz="3200" b="1" dirty="0" smtClean="0">
                <a:solidFill>
                  <a:srgbClr val="002060"/>
                </a:solidFill>
                <a:latin typeface="NikoshBAN" pitchFamily="2" charset="0"/>
                <a:cs typeface="NikoshBAN" pitchFamily="2" charset="0"/>
              </a:rPr>
              <a:t>ক্ষমতাসম্পন্ন লেন্সের চশমা ব্যবহার করেন।</a:t>
            </a:r>
            <a:endParaRPr lang="en-US" sz="3200" b="1" dirty="0" smtClean="0">
              <a:solidFill>
                <a:srgbClr val="002060"/>
              </a:solidFill>
              <a:latin typeface="NikoshBAN" pitchFamily="2" charset="0"/>
              <a:cs typeface="NikoshBAN" pitchFamily="2" charset="0"/>
            </a:endParaRPr>
          </a:p>
          <a:p>
            <a:r>
              <a:rPr lang="bn-BD" sz="3200" b="1" dirty="0" smtClean="0">
                <a:solidFill>
                  <a:srgbClr val="002060"/>
                </a:solidFill>
                <a:latin typeface="NikoshBAN" pitchFamily="2" charset="0"/>
                <a:cs typeface="NikoshBAN" pitchFamily="2" charset="0"/>
              </a:rPr>
              <a:t>শিক্ষকের +</a:t>
            </a:r>
            <a:r>
              <a:rPr lang="en-US" sz="3200" b="1" dirty="0" smtClean="0">
                <a:solidFill>
                  <a:srgbClr val="002060"/>
                </a:solidFill>
                <a:latin typeface="Arial" pitchFamily="34" charset="0"/>
                <a:cs typeface="Arial" pitchFamily="34" charset="0"/>
              </a:rPr>
              <a:t>2.5 D </a:t>
            </a:r>
            <a:r>
              <a:rPr lang="bn-BD" sz="3200" b="1" dirty="0" smtClean="0">
                <a:solidFill>
                  <a:srgbClr val="002060"/>
                </a:solidFill>
                <a:latin typeface="NikoshBAN" pitchFamily="2" charset="0"/>
                <a:cs typeface="NikoshBAN" pitchFamily="2" charset="0"/>
              </a:rPr>
              <a:t>ক্ষমতার লেন্সের চশমা ব্যবহার করার </a:t>
            </a:r>
          </a:p>
          <a:p>
            <a:r>
              <a:rPr lang="bn-BD" sz="3200" b="1" dirty="0" smtClean="0">
                <a:solidFill>
                  <a:srgbClr val="002060"/>
                </a:solidFill>
                <a:latin typeface="NikoshBAN" pitchFamily="2" charset="0"/>
                <a:cs typeface="NikoshBAN" pitchFamily="2" charset="0"/>
              </a:rPr>
              <a:t>যৌক্তিকতা বিশ্লেষণ কর। </a:t>
            </a:r>
            <a:endParaRPr lang="en-US" sz="3200" b="1" dirty="0">
              <a:solidFill>
                <a:srgbClr val="002060"/>
              </a:solidFill>
              <a:latin typeface="NikoshBAN" pitchFamily="2" charset="0"/>
              <a:cs typeface="NikoshBAN" pitchFamily="2"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0"/>
            <a:ext cx="9144000" cy="1216806"/>
          </a:xfrm>
          <a:prstGeom prst="rect">
            <a:avLst/>
          </a:prstGeom>
          <a:solidFill>
            <a:srgbClr val="FFC000"/>
          </a:solidFill>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bn-BD" sz="7200" b="1" smtClean="0">
                <a:solidFill>
                  <a:srgbClr val="002060"/>
                </a:solidFill>
                <a:effectLst>
                  <a:outerShdw blurRad="38100" dist="38100" dir="2700000" algn="tl">
                    <a:srgbClr val="000000">
                      <a:alpha val="43137"/>
                    </a:srgbClr>
                  </a:outerShdw>
                </a:effectLst>
                <a:latin typeface="NikoshBAN" pitchFamily="2" charset="0"/>
                <a:cs typeface="NikoshBAN" pitchFamily="2" charset="0"/>
              </a:rPr>
              <a:t>ধন্যবাদ </a:t>
            </a:r>
            <a:endParaRPr lang="en-US" sz="7200" b="1" dirty="0">
              <a:solidFill>
                <a:srgbClr val="002060"/>
              </a:solidFill>
              <a:effectLst>
                <a:outerShdw blurRad="38100" dist="38100" dir="2700000" algn="tl">
                  <a:srgbClr val="000000">
                    <a:alpha val="43137"/>
                  </a:srgbClr>
                </a:outerShdw>
              </a:effectLst>
              <a:latin typeface="NikoshBAN" pitchFamily="2" charset="0"/>
              <a:cs typeface="NikoshBAN" pitchFamily="2" charset="0"/>
            </a:endParaRPr>
          </a:p>
        </p:txBody>
      </p:sp>
      <p:pic>
        <p:nvPicPr>
          <p:cNvPr id="3"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63514" y="1428019"/>
            <a:ext cx="5811259" cy="4553599"/>
          </a:xfrm>
          <a:prstGeom prst="rect">
            <a:avLst/>
          </a:prstGeom>
        </p:spPr>
      </p:pic>
    </p:spTree>
    <p:extLst>
      <p:ext uri="{BB962C8B-B14F-4D97-AF65-F5344CB8AC3E}">
        <p14:creationId xmlns:p14="http://schemas.microsoft.com/office/powerpoint/2010/main" val="2426063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2"/>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8"/>
          <p:cNvSpPr txBox="1"/>
          <p:nvPr/>
        </p:nvSpPr>
        <p:spPr>
          <a:xfrm>
            <a:off x="0" y="2966638"/>
            <a:ext cx="4204325" cy="2616101"/>
          </a:xfrm>
          <a:prstGeom prst="rect">
            <a:avLst/>
          </a:prstGeom>
          <a:noFill/>
          <a:ln w="130175" cmpd="dbl">
            <a:solidFill>
              <a:schemeClr val="bg1">
                <a:lumMod val="85000"/>
              </a:schemeClr>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bn-BD" sz="2800" dirty="0">
                <a:solidFill>
                  <a:srgbClr val="7030A0"/>
                </a:solidFill>
              </a:rPr>
              <a:t>মোঃ জাকির হোসন</a:t>
            </a:r>
            <a:endParaRPr lang="en-US" sz="2800" dirty="0">
              <a:solidFill>
                <a:srgbClr val="7030A0"/>
              </a:solidFill>
            </a:endParaRPr>
          </a:p>
          <a:p>
            <a:r>
              <a:rPr lang="bn-BD" sz="2800" dirty="0">
                <a:solidFill>
                  <a:srgbClr val="7030A0"/>
                </a:solidFill>
              </a:rPr>
              <a:t>সহঃ শিক্ষক (গণিত)</a:t>
            </a:r>
            <a:endParaRPr lang="en-US" sz="2800" dirty="0">
              <a:solidFill>
                <a:srgbClr val="7030A0"/>
              </a:solidFill>
            </a:endParaRPr>
          </a:p>
          <a:p>
            <a:r>
              <a:rPr lang="bn-BD" sz="2400" dirty="0">
                <a:solidFill>
                  <a:srgbClr val="7030A0"/>
                </a:solidFill>
              </a:rPr>
              <a:t>রায়েন্দা সরকারি পাইলট হাইস্কুল</a:t>
            </a:r>
            <a:endParaRPr lang="en-US" sz="2400" dirty="0">
              <a:solidFill>
                <a:srgbClr val="7030A0"/>
              </a:solidFill>
            </a:endParaRPr>
          </a:p>
          <a:p>
            <a:r>
              <a:rPr lang="bn-BD" sz="2800" dirty="0">
                <a:solidFill>
                  <a:srgbClr val="7030A0"/>
                </a:solidFill>
              </a:rPr>
              <a:t>শরনখোলা, বাগেরহাট</a:t>
            </a:r>
            <a:endParaRPr lang="en-US" sz="2800" dirty="0">
              <a:solidFill>
                <a:srgbClr val="7030A0"/>
              </a:solidFill>
            </a:endParaRPr>
          </a:p>
          <a:p>
            <a:r>
              <a:rPr lang="bn-BD" sz="2800" dirty="0">
                <a:solidFill>
                  <a:srgbClr val="7030A0"/>
                </a:solidFill>
              </a:rPr>
              <a:t>মোবাইলঃ ০১৭১২৫৭৫৫৫২</a:t>
            </a:r>
            <a:endParaRPr lang="en-US" sz="2800" dirty="0">
              <a:solidFill>
                <a:srgbClr val="7030A0"/>
              </a:solidFill>
            </a:endParaRPr>
          </a:p>
          <a:p>
            <a:r>
              <a:rPr lang="bn-BD" sz="2800" dirty="0" smtClean="0"/>
              <a:t>ইমেইলঃ</a:t>
            </a:r>
            <a:r>
              <a:rPr lang="en-US" sz="2800" dirty="0" smtClean="0"/>
              <a:t>  </a:t>
            </a:r>
            <a:r>
              <a:rPr lang="bn-BD" sz="1600" dirty="0" smtClean="0">
                <a:solidFill>
                  <a:srgbClr val="C00000"/>
                </a:solidFill>
              </a:rPr>
              <a:t>jakirhossainrphs@gmail.com</a:t>
            </a:r>
            <a:endParaRPr lang="en-US" sz="1600" dirty="0">
              <a:solidFill>
                <a:srgbClr val="C00000"/>
              </a:solidFill>
            </a:endParaRP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736914" y="413616"/>
            <a:ext cx="2001621" cy="2535387"/>
          </a:xfrm>
          <a:prstGeom prst="round2DiagRect">
            <a:avLst>
              <a:gd name="adj1" fmla="val 16667"/>
              <a:gd name="adj2" fmla="val 22070"/>
            </a:avLst>
          </a:prstGeom>
          <a:ln w="88900" cap="sq">
            <a:solidFill>
              <a:srgbClr val="FFFFFF"/>
            </a:solidFill>
            <a:miter lim="800000"/>
          </a:ln>
          <a:effectLst>
            <a:outerShdw blurRad="254000" algn="tl" rotWithShape="0">
              <a:srgbClr val="000000">
                <a:alpha val="43000"/>
              </a:srgbClr>
            </a:outerShdw>
          </a:effectLst>
          <a:scene3d>
            <a:camera prst="orthographicFront"/>
            <a:lightRig rig="threePt" dir="t"/>
          </a:scene3d>
          <a:sp3d>
            <a:bevelT prst="angle"/>
          </a:sp3d>
          <a:extLst>
            <a:ext uri="{909E8E84-426E-40DD-AFC4-6F175D3DCCD1}">
              <a14:hiddenFill xmlns:a14="http://schemas.microsoft.com/office/drawing/2010/main">
                <a:solidFill>
                  <a:srgbClr val="FFFFFF"/>
                </a:solidFill>
              </a14:hiddenFill>
            </a:ext>
          </a:extLst>
        </p:spPr>
      </p:pic>
      <p:sp>
        <p:nvSpPr>
          <p:cNvPr id="4" name="TextBox 10"/>
          <p:cNvSpPr txBox="1"/>
          <p:nvPr/>
        </p:nvSpPr>
        <p:spPr>
          <a:xfrm>
            <a:off x="4198881" y="3033637"/>
            <a:ext cx="3854011" cy="2554545"/>
          </a:xfrm>
          <a:prstGeom prst="rect">
            <a:avLst/>
          </a:prstGeom>
          <a:noFill/>
          <a:ln w="130175" cmpd="dbl">
            <a:solidFill>
              <a:schemeClr val="bg1">
                <a:lumMod val="85000"/>
              </a:schemeClr>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bn-BD" sz="3200" dirty="0">
                <a:latin typeface="NikoshBAN" pitchFamily="2" charset="0"/>
                <a:cs typeface="NikoshBAN" pitchFamily="2" charset="0"/>
              </a:rPr>
              <a:t>শ্রেণি:</a:t>
            </a:r>
            <a:r>
              <a:rPr lang="en-US" sz="3200" dirty="0">
                <a:latin typeface="NikoshBAN" pitchFamily="2" charset="0"/>
                <a:cs typeface="NikoshBAN" pitchFamily="2" charset="0"/>
              </a:rPr>
              <a:t> </a:t>
            </a:r>
            <a:r>
              <a:rPr lang="bn-BD" sz="3200" dirty="0" smtClean="0">
                <a:solidFill>
                  <a:srgbClr val="0070C0"/>
                </a:solidFill>
                <a:latin typeface="NikoshBAN" panose="02000000000000000000" pitchFamily="2" charset="0"/>
                <a:cs typeface="NikoshBAN" panose="02000000000000000000" pitchFamily="2" charset="0"/>
              </a:rPr>
              <a:t>নবম-দশম</a:t>
            </a:r>
            <a:endParaRPr lang="en-US" sz="3200" dirty="0">
              <a:solidFill>
                <a:srgbClr val="0070C0"/>
              </a:solidFill>
              <a:latin typeface="NikoshBAN" panose="02000000000000000000" pitchFamily="2" charset="0"/>
              <a:cs typeface="NikoshBAN" panose="02000000000000000000" pitchFamily="2" charset="0"/>
            </a:endParaRPr>
          </a:p>
          <a:p>
            <a:r>
              <a:rPr lang="bn-BD" sz="3200" dirty="0" smtClean="0">
                <a:latin typeface="NikoshBAN" pitchFamily="2" charset="0"/>
                <a:cs typeface="NikoshBAN" pitchFamily="2" charset="0"/>
              </a:rPr>
              <a:t>বিষয়</a:t>
            </a:r>
            <a:r>
              <a:rPr lang="en-US" sz="3200" dirty="0" smtClean="0">
                <a:latin typeface="NikoshBAN" pitchFamily="2" charset="0"/>
                <a:cs typeface="NikoshBAN" pitchFamily="2" charset="0"/>
              </a:rPr>
              <a:t>:</a:t>
            </a:r>
            <a:r>
              <a:rPr lang="bn-BD" sz="3200" dirty="0" smtClean="0">
                <a:latin typeface="NikoshBAN" pitchFamily="2" charset="0"/>
                <a:cs typeface="NikoshBAN" pitchFamily="2" charset="0"/>
              </a:rPr>
              <a:t>পদার্থ বিজ্ঞান </a:t>
            </a:r>
            <a:endParaRPr lang="bn-BD" sz="3200" dirty="0">
              <a:latin typeface="NikoshBAN" pitchFamily="2" charset="0"/>
              <a:cs typeface="NikoshBAN" pitchFamily="2" charset="0"/>
            </a:endParaRPr>
          </a:p>
          <a:p>
            <a:r>
              <a:rPr lang="bn-BD" sz="3200" dirty="0" smtClean="0">
                <a:latin typeface="NikoshBAN" pitchFamily="2" charset="0"/>
                <a:cs typeface="NikoshBAN" pitchFamily="2" charset="0"/>
              </a:rPr>
              <a:t>অধ্যায়: </a:t>
            </a:r>
            <a:r>
              <a:rPr lang="bn-BD" sz="3200" dirty="0" smtClean="0">
                <a:solidFill>
                  <a:srgbClr val="0070C0"/>
                </a:solidFill>
                <a:latin typeface="NikoshBAN" panose="02000000000000000000" pitchFamily="2" charset="0"/>
                <a:cs typeface="NikoshBAN" panose="02000000000000000000" pitchFamily="2" charset="0"/>
              </a:rPr>
              <a:t>নবম</a:t>
            </a:r>
            <a:r>
              <a:rPr lang="bn-BD" sz="3200" dirty="0">
                <a:solidFill>
                  <a:srgbClr val="0070C0"/>
                </a:solidFill>
                <a:latin typeface="NikoshBAN" panose="02000000000000000000" pitchFamily="2" charset="0"/>
                <a:cs typeface="NikoshBAN" panose="02000000000000000000" pitchFamily="2" charset="0"/>
              </a:rPr>
              <a:t> </a:t>
            </a:r>
            <a:endParaRPr lang="bn-BD" sz="3200" dirty="0" smtClean="0">
              <a:solidFill>
                <a:srgbClr val="0070C0"/>
              </a:solidFill>
              <a:latin typeface="NikoshBAN" panose="02000000000000000000" pitchFamily="2" charset="0"/>
              <a:cs typeface="NikoshBAN" panose="02000000000000000000" pitchFamily="2" charset="0"/>
            </a:endParaRPr>
          </a:p>
          <a:p>
            <a:r>
              <a:rPr lang="bn-BD" sz="3200" dirty="0" smtClean="0">
                <a:latin typeface="NikoshBAN" pitchFamily="2" charset="0"/>
                <a:cs typeface="NikoshBAN" pitchFamily="2" charset="0"/>
              </a:rPr>
              <a:t>সময়</a:t>
            </a:r>
            <a:r>
              <a:rPr lang="bn-BD" sz="3200" dirty="0">
                <a:latin typeface="NikoshBAN" pitchFamily="2" charset="0"/>
                <a:cs typeface="NikoshBAN" pitchFamily="2" charset="0"/>
              </a:rPr>
              <a:t>:</a:t>
            </a:r>
            <a:r>
              <a:rPr lang="en-US" sz="3200" dirty="0">
                <a:latin typeface="NikoshBAN" pitchFamily="2" charset="0"/>
                <a:cs typeface="NikoshBAN" pitchFamily="2" charset="0"/>
              </a:rPr>
              <a:t> </a:t>
            </a:r>
            <a:r>
              <a:rPr lang="bn-BD" sz="3200" dirty="0">
                <a:latin typeface="NikoshBAN" pitchFamily="2" charset="0"/>
                <a:cs typeface="NikoshBAN" pitchFamily="2" charset="0"/>
              </a:rPr>
              <a:t>৫০ মিনিট</a:t>
            </a:r>
            <a:r>
              <a:rPr lang="bn-BD" sz="3200" dirty="0" smtClean="0">
                <a:latin typeface="NikoshBAN" pitchFamily="2" charset="0"/>
                <a:cs typeface="NikoshBAN" pitchFamily="2" charset="0"/>
              </a:rPr>
              <a:t>।</a:t>
            </a:r>
          </a:p>
          <a:p>
            <a:r>
              <a:rPr lang="bn-BD" sz="3200" dirty="0" smtClean="0">
                <a:latin typeface="NikoshBAN" pitchFamily="2" charset="0"/>
                <a:cs typeface="NikoshBAN" pitchFamily="2" charset="0"/>
              </a:rPr>
              <a:t>তারিখ</a:t>
            </a:r>
            <a:r>
              <a:rPr lang="bn-BD" sz="3200" dirty="0">
                <a:latin typeface="NikoshBAN" pitchFamily="2" charset="0"/>
                <a:cs typeface="NikoshBAN" pitchFamily="2" charset="0"/>
              </a:rPr>
              <a:t>: </a:t>
            </a:r>
            <a:r>
              <a:rPr lang="bn-BD" sz="3200" dirty="0" smtClean="0">
                <a:latin typeface="NikoshBAN" pitchFamily="2" charset="0"/>
                <a:cs typeface="NikoshBAN" pitchFamily="2" charset="0"/>
              </a:rPr>
              <a:t>১৫/০১/২০২০ </a:t>
            </a:r>
            <a:r>
              <a:rPr lang="bn-BD" sz="3200" dirty="0">
                <a:latin typeface="NikoshBAN" pitchFamily="2" charset="0"/>
                <a:cs typeface="NikoshBAN" pitchFamily="2" charset="0"/>
              </a:rPr>
              <a:t>ইং</a:t>
            </a:r>
            <a:endParaRPr lang="en-US" sz="3200" dirty="0">
              <a:latin typeface="NikoshBAN" pitchFamily="2" charset="0"/>
              <a:cs typeface="NikoshBAN" pitchFamily="2" charset="0"/>
            </a:endParaRPr>
          </a:p>
        </p:txBody>
      </p:sp>
      <p:sp>
        <p:nvSpPr>
          <p:cNvPr id="5" name="Pentagon 4"/>
          <p:cNvSpPr/>
          <p:nvPr/>
        </p:nvSpPr>
        <p:spPr>
          <a:xfrm>
            <a:off x="286462" y="272625"/>
            <a:ext cx="2022763" cy="803564"/>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bn-BD" sz="3200" b="1" dirty="0" smtClean="0">
                <a:solidFill>
                  <a:schemeClr val="bg1"/>
                </a:solidFill>
                <a:latin typeface="NikoshBAN" pitchFamily="2" charset="0"/>
                <a:cs typeface="NikoshBAN" pitchFamily="2" charset="0"/>
                <a:sym typeface="Wingdings"/>
              </a:rPr>
              <a:t>পরিচিতি</a:t>
            </a:r>
            <a:endParaRPr lang="en-US" sz="3200" b="1" dirty="0">
              <a:solidFill>
                <a:schemeClr val="bg1"/>
              </a:solidFill>
            </a:endParaRPr>
          </a:p>
        </p:txBody>
      </p:sp>
    </p:spTree>
    <p:extLst>
      <p:ext uri="{BB962C8B-B14F-4D97-AF65-F5344CB8AC3E}">
        <p14:creationId xmlns:p14="http://schemas.microsoft.com/office/powerpoint/2010/main" val="3765140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2000"/>
                                        <p:tgtEl>
                                          <p:spTgt spid="2"/>
                                        </p:tgtEl>
                                      </p:cBhvr>
                                    </p:animEffect>
                                    <p:anim calcmode="lin" valueType="num">
                                      <p:cBhvr>
                                        <p:cTn id="13" dur="2000" fill="hold"/>
                                        <p:tgtEl>
                                          <p:spTgt spid="2"/>
                                        </p:tgtEl>
                                        <p:attrNameLst>
                                          <p:attrName>ppt_w</p:attrName>
                                        </p:attrNameLst>
                                      </p:cBhvr>
                                      <p:tavLst>
                                        <p:tav tm="0" fmla="#ppt_w*sin(2.5*pi*$)">
                                          <p:val>
                                            <p:fltVal val="0"/>
                                          </p:val>
                                        </p:tav>
                                        <p:tav tm="100000">
                                          <p:val>
                                            <p:fltVal val="1"/>
                                          </p:val>
                                        </p:tav>
                                      </p:tavLst>
                                    </p:anim>
                                    <p:anim calcmode="lin" valueType="num">
                                      <p:cBhvr>
                                        <p:cTn id="14"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circle(in)">
                                      <p:cBhvr>
                                        <p:cTn id="19" dur="20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15" presetClass="emph" presetSubtype="0" grpId="0" nodeType="clickEffect">
                                  <p:stCondLst>
                                    <p:cond delay="0"/>
                                  </p:stCondLst>
                                  <p:iterate type="lt">
                                    <p:tmAbs val="25"/>
                                  </p:iterate>
                                  <p:childTnLst>
                                    <p:set>
                                      <p:cBhvr override="childStyle">
                                        <p:cTn id="23" dur="indefinite"/>
                                        <p:tgtEl>
                                          <p:spTgt spid="4"/>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cstate="print"/>
          <a:tile tx="0" ty="0" sx="100000" sy="100000" flip="none" algn="tl"/>
        </a:blipFill>
        <a:effectLst/>
      </p:bgPr>
    </p:bg>
    <p:spTree>
      <p:nvGrpSpPr>
        <p:cNvPr id="1" name=""/>
        <p:cNvGrpSpPr/>
        <p:nvPr/>
      </p:nvGrpSpPr>
      <p:grpSpPr>
        <a:xfrm>
          <a:off x="0" y="0"/>
          <a:ext cx="0" cy="0"/>
          <a:chOff x="0" y="0"/>
          <a:chExt cx="0" cy="0"/>
        </a:xfrm>
      </p:grpSpPr>
      <p:pic>
        <p:nvPicPr>
          <p:cNvPr id="6" name="Picture 5" descr="Optical glass.png"/>
          <p:cNvPicPr>
            <a:picLocks noChangeAspect="1"/>
          </p:cNvPicPr>
          <p:nvPr/>
        </p:nvPicPr>
        <p:blipFill>
          <a:blip r:embed="rId4" cstate="print"/>
          <a:stretch>
            <a:fillRect/>
          </a:stretch>
        </p:blipFill>
        <p:spPr>
          <a:xfrm>
            <a:off x="619378" y="0"/>
            <a:ext cx="7838822" cy="4825250"/>
          </a:xfrm>
          <a:prstGeom prst="rect">
            <a:avLst/>
          </a:prstGeom>
        </p:spPr>
      </p:pic>
      <p:sp>
        <p:nvSpPr>
          <p:cNvPr id="9" name="TextBox 8"/>
          <p:cNvSpPr txBox="1"/>
          <p:nvPr/>
        </p:nvSpPr>
        <p:spPr>
          <a:xfrm>
            <a:off x="2362200" y="2895600"/>
            <a:ext cx="4163319" cy="769441"/>
          </a:xfrm>
          <a:prstGeom prst="rect">
            <a:avLst/>
          </a:prstGeom>
          <a:solidFill>
            <a:schemeClr val="tx2">
              <a:lumMod val="60000"/>
              <a:lumOff val="40000"/>
            </a:schemeClr>
          </a:solidFill>
        </p:spPr>
        <p:txBody>
          <a:bodyPr wrap="none" rtlCol="0">
            <a:spAutoFit/>
          </a:bodyPr>
          <a:lstStyle/>
          <a:p>
            <a:r>
              <a:rPr lang="bn-BD" sz="4400" dirty="0" smtClean="0">
                <a:latin typeface="NikoshBAN" pitchFamily="2" charset="0"/>
                <a:cs typeface="NikoshBAN" pitchFamily="2" charset="0"/>
              </a:rPr>
              <a:t>চোখের ত্রুটি ও প্রতিকার</a:t>
            </a:r>
            <a:endParaRPr lang="en-US" sz="4400" dirty="0">
              <a:latin typeface="NikoshBAN" pitchFamily="2" charset="0"/>
              <a:cs typeface="NikoshBAN" pitchFamily="2" charset="0"/>
            </a:endParaRPr>
          </a:p>
        </p:txBody>
      </p:sp>
      <p:sp>
        <p:nvSpPr>
          <p:cNvPr id="4" name="Frame 3"/>
          <p:cNvSpPr/>
          <p:nvPr/>
        </p:nvSpPr>
        <p:spPr>
          <a:xfrm>
            <a:off x="0" y="0"/>
            <a:ext cx="9144000" cy="6858000"/>
          </a:xfrm>
          <a:prstGeom prst="frame">
            <a:avLst>
              <a:gd name="adj1" fmla="val 2615"/>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6" name="TextBox 5"/>
          <p:cNvSpPr txBox="1"/>
          <p:nvPr/>
        </p:nvSpPr>
        <p:spPr>
          <a:xfrm>
            <a:off x="904700" y="1905000"/>
            <a:ext cx="3635932" cy="584775"/>
          </a:xfrm>
          <a:prstGeom prst="rect">
            <a:avLst/>
          </a:prstGeom>
          <a:solidFill>
            <a:schemeClr val="tx2">
              <a:lumMod val="20000"/>
              <a:lumOff val="80000"/>
            </a:schemeClr>
          </a:solidFill>
        </p:spPr>
        <p:txBody>
          <a:bodyPr wrap="none" rtlCol="0">
            <a:spAutoFit/>
          </a:bodyPr>
          <a:lstStyle/>
          <a:p>
            <a:r>
              <a:rPr lang="en-US" sz="3200" dirty="0" smtClean="0">
                <a:latin typeface="NikoshBAN" pitchFamily="2" charset="0"/>
                <a:cs typeface="NikoshBAN" pitchFamily="2" charset="0"/>
              </a:rPr>
              <a:t>এ </a:t>
            </a:r>
            <a:r>
              <a:rPr lang="en-US" sz="3200" dirty="0" err="1" smtClean="0">
                <a:latin typeface="NikoshBAN" pitchFamily="2" charset="0"/>
                <a:cs typeface="NikoshBAN" pitchFamily="2" charset="0"/>
              </a:rPr>
              <a:t>পাঠ</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শেষে</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শিক্ষার্থীরা</a:t>
            </a:r>
            <a:r>
              <a:rPr lang="en-US" sz="3200" dirty="0" smtClean="0">
                <a:latin typeface="NikoshBAN" pitchFamily="2" charset="0"/>
                <a:cs typeface="NikoshBAN" pitchFamily="2" charset="0"/>
                <a:sym typeface="Webdings"/>
              </a:rPr>
              <a:t> …</a:t>
            </a:r>
            <a:endParaRPr lang="en-US" sz="3200" dirty="0">
              <a:latin typeface="NikoshBAN" pitchFamily="2" charset="0"/>
              <a:cs typeface="NikoshBAN" pitchFamily="2" charset="0"/>
            </a:endParaRPr>
          </a:p>
        </p:txBody>
      </p:sp>
      <p:sp>
        <p:nvSpPr>
          <p:cNvPr id="7" name="TextBox 6"/>
          <p:cNvSpPr txBox="1"/>
          <p:nvPr/>
        </p:nvSpPr>
        <p:spPr>
          <a:xfrm>
            <a:off x="904700" y="3488075"/>
            <a:ext cx="5925020" cy="584775"/>
          </a:xfrm>
          <a:prstGeom prst="rect">
            <a:avLst/>
          </a:prstGeom>
          <a:solidFill>
            <a:schemeClr val="accent5">
              <a:lumMod val="60000"/>
              <a:lumOff val="40000"/>
            </a:schemeClr>
          </a:solidFill>
        </p:spPr>
        <p:txBody>
          <a:bodyPr wrap="none" rtlCol="0">
            <a:spAutoFit/>
          </a:bodyPr>
          <a:lstStyle/>
          <a:p>
            <a:r>
              <a:rPr lang="en-US" sz="3200" dirty="0" smtClean="0">
                <a:latin typeface="NikoshBAN" pitchFamily="2" charset="0"/>
                <a:cs typeface="NikoshBAN" pitchFamily="2" charset="0"/>
                <a:sym typeface="Webdings"/>
              </a:rPr>
              <a:t></a:t>
            </a:r>
            <a:r>
              <a:rPr lang="bn-BD" sz="3200" dirty="0" smtClean="0">
                <a:latin typeface="NikoshBAN" pitchFamily="2" charset="0"/>
                <a:cs typeface="NikoshBAN" pitchFamily="2" charset="0"/>
                <a:sym typeface="Webdings"/>
              </a:rPr>
              <a:t>দৃষ্টি ত্রুটির কারণগুলো উল্লেখ করতে </a:t>
            </a:r>
            <a:r>
              <a:rPr lang="en-US" sz="3200" dirty="0" err="1" smtClean="0">
                <a:latin typeface="NikoshBAN" pitchFamily="2" charset="0"/>
                <a:cs typeface="NikoshBAN" pitchFamily="2" charset="0"/>
                <a:sym typeface="Webdings"/>
              </a:rPr>
              <a:t>পারবে</a:t>
            </a:r>
            <a:r>
              <a:rPr lang="en-US" sz="3200" dirty="0" smtClean="0">
                <a:latin typeface="NikoshBAN" pitchFamily="2" charset="0"/>
                <a:cs typeface="NikoshBAN" pitchFamily="2" charset="0"/>
                <a:sym typeface="Webdings"/>
              </a:rPr>
              <a:t>।</a:t>
            </a:r>
            <a:endParaRPr lang="en-US" sz="3200" dirty="0">
              <a:latin typeface="NikoshBAN" pitchFamily="2" charset="0"/>
              <a:cs typeface="NikoshBAN" pitchFamily="2" charset="0"/>
            </a:endParaRPr>
          </a:p>
        </p:txBody>
      </p:sp>
      <p:sp>
        <p:nvSpPr>
          <p:cNvPr id="12" name="TextBox 11"/>
          <p:cNvSpPr txBox="1"/>
          <p:nvPr/>
        </p:nvSpPr>
        <p:spPr>
          <a:xfrm>
            <a:off x="904700" y="2819400"/>
            <a:ext cx="5436104" cy="584775"/>
          </a:xfrm>
          <a:prstGeom prst="rect">
            <a:avLst/>
          </a:prstGeom>
          <a:solidFill>
            <a:schemeClr val="accent5">
              <a:lumMod val="40000"/>
              <a:lumOff val="60000"/>
            </a:schemeClr>
          </a:solidFill>
        </p:spPr>
        <p:txBody>
          <a:bodyPr wrap="none" rtlCol="0">
            <a:spAutoFit/>
          </a:bodyPr>
          <a:lstStyle/>
          <a:p>
            <a:r>
              <a:rPr lang="en-US" sz="3200" dirty="0" smtClean="0">
                <a:latin typeface="NikoshBAN" pitchFamily="2" charset="0"/>
                <a:cs typeface="NikoshBAN" pitchFamily="2" charset="0"/>
                <a:sym typeface="Webdings"/>
              </a:rPr>
              <a:t></a:t>
            </a:r>
            <a:r>
              <a:rPr lang="bn-BD" sz="3200" dirty="0" smtClean="0">
                <a:latin typeface="NikoshBAN" pitchFamily="2" charset="0"/>
                <a:cs typeface="NikoshBAN" pitchFamily="2" charset="0"/>
                <a:sym typeface="Webdings"/>
              </a:rPr>
              <a:t>দৃষ্টির ত্রুটিগুলো কী কী তা বর্ণনা </a:t>
            </a:r>
            <a:r>
              <a:rPr lang="en-US" sz="3200" dirty="0" err="1" smtClean="0">
                <a:latin typeface="NikoshBAN" pitchFamily="2" charset="0"/>
                <a:cs typeface="NikoshBAN" pitchFamily="2" charset="0"/>
                <a:sym typeface="Webdings"/>
              </a:rPr>
              <a:t>পারবে</a:t>
            </a:r>
            <a:r>
              <a:rPr lang="en-US" sz="3200" dirty="0" smtClean="0">
                <a:latin typeface="NikoshBAN" pitchFamily="2" charset="0"/>
                <a:cs typeface="NikoshBAN" pitchFamily="2" charset="0"/>
                <a:sym typeface="Webdings"/>
              </a:rPr>
              <a:t>।</a:t>
            </a:r>
            <a:endParaRPr lang="en-US" sz="3200" dirty="0">
              <a:latin typeface="NikoshBAN" pitchFamily="2" charset="0"/>
              <a:cs typeface="NikoshBAN" pitchFamily="2" charset="0"/>
            </a:endParaRPr>
          </a:p>
        </p:txBody>
      </p:sp>
      <p:sp>
        <p:nvSpPr>
          <p:cNvPr id="14" name="TextBox 13"/>
          <p:cNvSpPr txBox="1"/>
          <p:nvPr/>
        </p:nvSpPr>
        <p:spPr>
          <a:xfrm>
            <a:off x="904700" y="4156750"/>
            <a:ext cx="7248700" cy="1077218"/>
          </a:xfrm>
          <a:prstGeom prst="rect">
            <a:avLst/>
          </a:prstGeom>
          <a:solidFill>
            <a:schemeClr val="accent5">
              <a:lumMod val="60000"/>
              <a:lumOff val="40000"/>
            </a:schemeClr>
          </a:solidFill>
        </p:spPr>
        <p:txBody>
          <a:bodyPr wrap="square" rtlCol="0">
            <a:spAutoFit/>
          </a:bodyPr>
          <a:lstStyle/>
          <a:p>
            <a:r>
              <a:rPr lang="en-US" sz="3200" dirty="0" smtClean="0">
                <a:latin typeface="NikoshBAN" pitchFamily="2" charset="0"/>
                <a:cs typeface="NikoshBAN" pitchFamily="2" charset="0"/>
                <a:sym typeface="Webdings"/>
              </a:rPr>
              <a:t></a:t>
            </a:r>
            <a:r>
              <a:rPr lang="bn-BD" sz="3200" dirty="0" smtClean="0">
                <a:latin typeface="NikoshBAN" pitchFamily="2" charset="0"/>
                <a:cs typeface="NikoshBAN" pitchFamily="2" charset="0"/>
                <a:sym typeface="Webdings"/>
              </a:rPr>
              <a:t>ত্রুটির ফলাফল ও প্রতিকারের উপায় ব্যাখ্যা করতে </a:t>
            </a:r>
            <a:r>
              <a:rPr lang="en-US" sz="3200" dirty="0" smtClean="0">
                <a:latin typeface="NikoshBAN" pitchFamily="2" charset="0"/>
                <a:cs typeface="NikoshBAN" pitchFamily="2" charset="0"/>
                <a:sym typeface="Webdings"/>
              </a:rPr>
              <a:t>        </a:t>
            </a:r>
            <a:r>
              <a:rPr lang="en-US" sz="3200" dirty="0" err="1" smtClean="0">
                <a:latin typeface="NikoshBAN" pitchFamily="2" charset="0"/>
                <a:cs typeface="NikoshBAN" pitchFamily="2" charset="0"/>
                <a:sym typeface="Webdings"/>
              </a:rPr>
              <a:t>পারবে</a:t>
            </a:r>
            <a:r>
              <a:rPr lang="en-US" sz="3200" dirty="0" smtClean="0">
                <a:latin typeface="NikoshBAN" pitchFamily="2" charset="0"/>
                <a:cs typeface="NikoshBAN" pitchFamily="2" charset="0"/>
                <a:sym typeface="Webdings"/>
              </a:rPr>
              <a:t>।</a:t>
            </a:r>
            <a:endParaRPr lang="en-US" sz="3200" dirty="0">
              <a:latin typeface="NikoshBAN" pitchFamily="2" charset="0"/>
              <a:cs typeface="NikoshBAN" pitchFamily="2" charset="0"/>
            </a:endParaRPr>
          </a:p>
        </p:txBody>
      </p:sp>
      <p:sp>
        <p:nvSpPr>
          <p:cNvPr id="8" name="Frame 7"/>
          <p:cNvSpPr/>
          <p:nvPr/>
        </p:nvSpPr>
        <p:spPr>
          <a:xfrm>
            <a:off x="0" y="0"/>
            <a:ext cx="9144000" cy="6858000"/>
          </a:xfrm>
          <a:prstGeom prst="frame">
            <a:avLst>
              <a:gd name="adj1" fmla="val 2615"/>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9" name="TextBox 8"/>
          <p:cNvSpPr txBox="1"/>
          <p:nvPr/>
        </p:nvSpPr>
        <p:spPr>
          <a:xfrm>
            <a:off x="3581400" y="609600"/>
            <a:ext cx="1622560" cy="707886"/>
          </a:xfrm>
          <a:prstGeom prst="rect">
            <a:avLst/>
          </a:prstGeom>
          <a:solidFill>
            <a:schemeClr val="tx2">
              <a:lumMod val="40000"/>
              <a:lumOff val="60000"/>
            </a:schemeClr>
          </a:solidFill>
        </p:spPr>
        <p:txBody>
          <a:bodyPr wrap="none" rtlCol="0">
            <a:spAutoFit/>
          </a:bodyPr>
          <a:lstStyle/>
          <a:p>
            <a:r>
              <a:rPr lang="bn-BD" sz="4000" dirty="0" smtClean="0">
                <a:latin typeface="NikoshBAN" pitchFamily="2" charset="0"/>
                <a:cs typeface="NikoshBAN" pitchFamily="2" charset="0"/>
              </a:rPr>
              <a:t>শিখনফল</a:t>
            </a:r>
            <a:endParaRPr lang="en-US" sz="4000" dirty="0">
              <a:latin typeface="NikoshBAN" pitchFamily="2" charset="0"/>
              <a:cs typeface="NikoshBAN" pitchFamily="2"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2" name="Human Eye[7]">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cstate="print"/>
          <a:stretch>
            <a:fillRect/>
          </a:stretch>
        </p:blipFill>
        <p:spPr>
          <a:xfrm>
            <a:off x="1524000" y="2133600"/>
            <a:ext cx="6096000" cy="3429000"/>
          </a:xfrm>
          <a:prstGeom prst="rect">
            <a:avLst/>
          </a:prstGeom>
        </p:spPr>
      </p:pic>
      <p:sp>
        <p:nvSpPr>
          <p:cNvPr id="4" name="Rectangle 3"/>
          <p:cNvSpPr/>
          <p:nvPr/>
        </p:nvSpPr>
        <p:spPr>
          <a:xfrm>
            <a:off x="0" y="0"/>
            <a:ext cx="9144000" cy="1371600"/>
          </a:xfrm>
          <a:prstGeom prst="rect">
            <a:avLst/>
          </a:prstGeom>
          <a:gradFill flip="none" rotWithShape="1">
            <a:gsLst>
              <a:gs pos="0">
                <a:schemeClr val="bg1">
                  <a:lumMod val="75000"/>
                </a:schemeClr>
              </a:gs>
              <a:gs pos="0">
                <a:schemeClr val="bg1">
                  <a:lumMod val="75000"/>
                </a:schemeClr>
              </a:gs>
              <a:gs pos="100000">
                <a:schemeClr val="accent1">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2514600" y="344269"/>
            <a:ext cx="3692036" cy="830997"/>
          </a:xfrm>
          <a:prstGeom prst="rect">
            <a:avLst/>
          </a:prstGeom>
          <a:noFill/>
        </p:spPr>
        <p:txBody>
          <a:bodyPr wrap="none" rtlCol="0">
            <a:spAutoFit/>
          </a:bodyPr>
          <a:lstStyle/>
          <a:p>
            <a:r>
              <a:rPr lang="bn-BD" sz="4800" dirty="0" smtClean="0">
                <a:latin typeface="NikoshBAN" pitchFamily="2" charset="0"/>
                <a:cs typeface="NikoshBAN" pitchFamily="2" charset="0"/>
              </a:rPr>
              <a:t>একটি ভিডিও দেখি</a:t>
            </a:r>
            <a:endParaRPr lang="en-US" sz="4800" dirty="0">
              <a:latin typeface="NikoshBAN" pitchFamily="2" charset="0"/>
              <a:cs typeface="NikoshBAN" pitchFamily="2" charset="0"/>
            </a:endParaRPr>
          </a:p>
        </p:txBody>
      </p:sp>
    </p:spTree>
    <p:extLst>
      <p:ext uri="{BB962C8B-B14F-4D97-AF65-F5344CB8AC3E}">
        <p14:creationId xmlns:p14="http://schemas.microsoft.com/office/powerpoint/2010/main" val="410833037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yopia_1.png"/>
          <p:cNvPicPr>
            <a:picLocks noChangeAspect="1"/>
          </p:cNvPicPr>
          <p:nvPr/>
        </p:nvPicPr>
        <p:blipFill>
          <a:blip r:embed="rId3" cstate="print"/>
          <a:stretch>
            <a:fillRect/>
          </a:stretch>
        </p:blipFill>
        <p:spPr>
          <a:xfrm>
            <a:off x="3763634" y="1447800"/>
            <a:ext cx="3566092" cy="2971372"/>
          </a:xfrm>
          <a:prstGeom prst="rect">
            <a:avLst/>
          </a:prstGeom>
        </p:spPr>
      </p:pic>
      <p:sp>
        <p:nvSpPr>
          <p:cNvPr id="11" name="Freeform 10"/>
          <p:cNvSpPr/>
          <p:nvPr/>
        </p:nvSpPr>
        <p:spPr>
          <a:xfrm>
            <a:off x="1471774" y="2588455"/>
            <a:ext cx="5050301" cy="787791"/>
          </a:xfrm>
          <a:custGeom>
            <a:avLst/>
            <a:gdLst>
              <a:gd name="connsiteX0" fmla="*/ 0 w 5050301"/>
              <a:gd name="connsiteY0" fmla="*/ 0 h 787791"/>
              <a:gd name="connsiteX1" fmla="*/ 2546252 w 5050301"/>
              <a:gd name="connsiteY1" fmla="*/ 14068 h 787791"/>
              <a:gd name="connsiteX2" fmla="*/ 5050301 w 5050301"/>
              <a:gd name="connsiteY2" fmla="*/ 407963 h 787791"/>
              <a:gd name="connsiteX3" fmla="*/ 2546252 w 5050301"/>
              <a:gd name="connsiteY3" fmla="*/ 787791 h 787791"/>
              <a:gd name="connsiteX4" fmla="*/ 14067 w 5050301"/>
              <a:gd name="connsiteY4" fmla="*/ 773723 h 787791"/>
              <a:gd name="connsiteX5" fmla="*/ 0 w 5050301"/>
              <a:gd name="connsiteY5" fmla="*/ 0 h 787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50301" h="787791">
                <a:moveTo>
                  <a:pt x="0" y="0"/>
                </a:moveTo>
                <a:lnTo>
                  <a:pt x="2546252" y="14068"/>
                </a:lnTo>
                <a:lnTo>
                  <a:pt x="5050301" y="407963"/>
                </a:lnTo>
                <a:lnTo>
                  <a:pt x="2546252" y="787791"/>
                </a:lnTo>
                <a:lnTo>
                  <a:pt x="14067" y="773723"/>
                </a:lnTo>
                <a:lnTo>
                  <a:pt x="0" y="0"/>
                </a:lnTo>
                <a:close/>
              </a:path>
            </a:pathLst>
          </a:custGeom>
          <a:gradFill>
            <a:gsLst>
              <a:gs pos="0">
                <a:schemeClr val="accent2">
                  <a:lumMod val="40000"/>
                  <a:lumOff val="60000"/>
                  <a:alpha val="88000"/>
                </a:schemeClr>
              </a:gs>
              <a:gs pos="69000">
                <a:schemeClr val="bg2">
                  <a:lumMod val="75000"/>
                  <a:alpha val="57000"/>
                </a:schemeClr>
              </a:gs>
              <a:gs pos="100000">
                <a:schemeClr val="accent6">
                  <a:lumMod val="40000"/>
                  <a:lumOff val="60000"/>
                  <a:alpha val="79000"/>
                </a:schemeClr>
              </a:gs>
            </a:gsLst>
            <a:lin ang="5400000" scaled="0"/>
          </a:gra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1219200" y="2577904"/>
            <a:ext cx="822960" cy="822960"/>
          </a:xfrm>
          <a:prstGeom prst="ellipse">
            <a:avLst/>
          </a:prstGeom>
          <a:gradFill>
            <a:gsLst>
              <a:gs pos="0">
                <a:srgbClr val="DDEBCF"/>
              </a:gs>
              <a:gs pos="50000">
                <a:srgbClr val="9CB86E"/>
              </a:gs>
              <a:gs pos="100000">
                <a:srgbClr val="156B13"/>
              </a:gs>
            </a:gsLst>
            <a:lin ang="5400000" scaled="0"/>
          </a:gra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10800000">
            <a:off x="6210242" y="2819400"/>
            <a:ext cx="365760" cy="365760"/>
          </a:xfrm>
          <a:prstGeom prst="ellipse">
            <a:avLst/>
          </a:prstGeom>
          <a:gradFill>
            <a:gsLst>
              <a:gs pos="0">
                <a:srgbClr val="DDEBCF"/>
              </a:gs>
              <a:gs pos="50000">
                <a:srgbClr val="9CB86E"/>
              </a:gs>
              <a:gs pos="100000">
                <a:srgbClr val="156B13"/>
              </a:gs>
            </a:gsLst>
            <a:lin ang="5400000" scaled="0"/>
          </a:gra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ame 6"/>
          <p:cNvSpPr/>
          <p:nvPr/>
        </p:nvSpPr>
        <p:spPr>
          <a:xfrm>
            <a:off x="0" y="0"/>
            <a:ext cx="9144000" cy="6858000"/>
          </a:xfrm>
          <a:prstGeom prst="frame">
            <a:avLst>
              <a:gd name="adj1" fmla="val 3305"/>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7" name="Straight Arrow Connector 16"/>
          <p:cNvCxnSpPr/>
          <p:nvPr/>
        </p:nvCxnSpPr>
        <p:spPr>
          <a:xfrm flipH="1">
            <a:off x="6524299" y="2362200"/>
            <a:ext cx="761999" cy="60960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7100749" y="2057400"/>
            <a:ext cx="990977" cy="584775"/>
          </a:xfrm>
          <a:prstGeom prst="rect">
            <a:avLst/>
          </a:prstGeom>
          <a:solidFill>
            <a:schemeClr val="accent6">
              <a:lumMod val="40000"/>
              <a:lumOff val="60000"/>
            </a:schemeClr>
          </a:solidFill>
        </p:spPr>
        <p:txBody>
          <a:bodyPr wrap="none" rtlCol="0">
            <a:spAutoFit/>
          </a:bodyPr>
          <a:lstStyle/>
          <a:p>
            <a:r>
              <a:rPr lang="bn-BD" sz="3200" dirty="0" smtClean="0">
                <a:latin typeface="NikoshBAN" pitchFamily="2" charset="0"/>
                <a:cs typeface="NikoshBAN" pitchFamily="2" charset="0"/>
              </a:rPr>
              <a:t>রেটিনা</a:t>
            </a:r>
            <a:endParaRPr lang="en-US" sz="3200" dirty="0">
              <a:latin typeface="NikoshBAN" pitchFamily="2" charset="0"/>
              <a:cs typeface="NikoshBAN" pitchFamily="2" charset="0"/>
            </a:endParaRPr>
          </a:p>
        </p:txBody>
      </p:sp>
      <p:sp>
        <p:nvSpPr>
          <p:cNvPr id="19" name="TextBox 18"/>
          <p:cNvSpPr txBox="1"/>
          <p:nvPr/>
        </p:nvSpPr>
        <p:spPr>
          <a:xfrm>
            <a:off x="1463567" y="4495800"/>
            <a:ext cx="6308833" cy="646331"/>
          </a:xfrm>
          <a:prstGeom prst="rect">
            <a:avLst/>
          </a:prstGeom>
          <a:solidFill>
            <a:schemeClr val="accent6">
              <a:lumMod val="40000"/>
              <a:lumOff val="60000"/>
            </a:schemeClr>
          </a:solidFill>
        </p:spPr>
        <p:txBody>
          <a:bodyPr wrap="square" rtlCol="0">
            <a:spAutoFit/>
          </a:bodyPr>
          <a:lstStyle/>
          <a:p>
            <a:r>
              <a:rPr lang="bn-BD" sz="3600" dirty="0" smtClean="0">
                <a:latin typeface="NikoshBAN" pitchFamily="2" charset="0"/>
                <a:cs typeface="NikoshBAN" pitchFamily="2" charset="0"/>
              </a:rPr>
              <a:t>স্বাভাবিক চোখ কোনো বস্তু স্পষ্ট দেখতে পায় </a:t>
            </a:r>
            <a:endParaRPr lang="en-US" sz="36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heckerboard(across)">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20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up)">
                                      <p:cBhvr>
                                        <p:cTn id="22" dur="10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20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checkerboard(across)">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5" grpId="0" animBg="1"/>
      <p:bldP spid="12" grpId="0" animBg="1"/>
      <p:bldP spid="15" grpId="0" animBg="1"/>
      <p:bldP spid="1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grpSp>
        <p:nvGrpSpPr>
          <p:cNvPr id="10" name="Group 9"/>
          <p:cNvGrpSpPr/>
          <p:nvPr/>
        </p:nvGrpSpPr>
        <p:grpSpPr>
          <a:xfrm>
            <a:off x="5562600" y="850789"/>
            <a:ext cx="2209800" cy="2008490"/>
            <a:chOff x="5105400" y="926989"/>
            <a:chExt cx="2209800" cy="2008490"/>
          </a:xfrm>
        </p:grpSpPr>
        <p:pic>
          <p:nvPicPr>
            <p:cNvPr id="4" name="Picture 3" descr="Eye-ball.png"/>
            <p:cNvPicPr>
              <a:picLocks noChangeAspect="1"/>
            </p:cNvPicPr>
            <p:nvPr/>
          </p:nvPicPr>
          <p:blipFill>
            <a:blip r:embed="rId3" cstate="print"/>
            <a:stretch>
              <a:fillRect/>
            </a:stretch>
          </p:blipFill>
          <p:spPr>
            <a:xfrm>
              <a:off x="5105400" y="926989"/>
              <a:ext cx="2209800" cy="2008490"/>
            </a:xfrm>
            <a:prstGeom prst="rect">
              <a:avLst/>
            </a:prstGeom>
          </p:spPr>
        </p:pic>
        <p:pic>
          <p:nvPicPr>
            <p:cNvPr id="6" name="Picture 5" descr="Lens.png"/>
            <p:cNvPicPr>
              <a:picLocks noChangeAspect="1"/>
            </p:cNvPicPr>
            <p:nvPr/>
          </p:nvPicPr>
          <p:blipFill>
            <a:blip r:embed="rId4" cstate="print"/>
            <a:stretch>
              <a:fillRect/>
            </a:stretch>
          </p:blipFill>
          <p:spPr>
            <a:xfrm>
              <a:off x="5402249" y="1597347"/>
              <a:ext cx="152400" cy="680702"/>
            </a:xfrm>
            <a:prstGeom prst="rect">
              <a:avLst/>
            </a:prstGeom>
          </p:spPr>
        </p:pic>
      </p:grpSp>
      <p:sp>
        <p:nvSpPr>
          <p:cNvPr id="7" name="Frame 6"/>
          <p:cNvSpPr/>
          <p:nvPr/>
        </p:nvSpPr>
        <p:spPr>
          <a:xfrm>
            <a:off x="0" y="0"/>
            <a:ext cx="9144000" cy="6858000"/>
          </a:xfrm>
          <a:prstGeom prst="frame">
            <a:avLst>
              <a:gd name="adj1" fmla="val 3305"/>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Freeform 7"/>
          <p:cNvSpPr/>
          <p:nvPr/>
        </p:nvSpPr>
        <p:spPr>
          <a:xfrm>
            <a:off x="1001031" y="1422009"/>
            <a:ext cx="6390369" cy="773723"/>
          </a:xfrm>
          <a:custGeom>
            <a:avLst/>
            <a:gdLst>
              <a:gd name="connsiteX0" fmla="*/ 0 w 5050301"/>
              <a:gd name="connsiteY0" fmla="*/ 0 h 787791"/>
              <a:gd name="connsiteX1" fmla="*/ 2546252 w 5050301"/>
              <a:gd name="connsiteY1" fmla="*/ 14068 h 787791"/>
              <a:gd name="connsiteX2" fmla="*/ 5050301 w 5050301"/>
              <a:gd name="connsiteY2" fmla="*/ 407963 h 787791"/>
              <a:gd name="connsiteX3" fmla="*/ 2546252 w 5050301"/>
              <a:gd name="connsiteY3" fmla="*/ 787791 h 787791"/>
              <a:gd name="connsiteX4" fmla="*/ 14067 w 5050301"/>
              <a:gd name="connsiteY4" fmla="*/ 773723 h 787791"/>
              <a:gd name="connsiteX5" fmla="*/ 0 w 5050301"/>
              <a:gd name="connsiteY5" fmla="*/ 0 h 787791"/>
              <a:gd name="connsiteX0" fmla="*/ 0 w 5050301"/>
              <a:gd name="connsiteY0" fmla="*/ 0 h 773723"/>
              <a:gd name="connsiteX1" fmla="*/ 2546252 w 5050301"/>
              <a:gd name="connsiteY1" fmla="*/ 14068 h 773723"/>
              <a:gd name="connsiteX2" fmla="*/ 5050301 w 5050301"/>
              <a:gd name="connsiteY2" fmla="*/ 407963 h 773723"/>
              <a:gd name="connsiteX3" fmla="*/ 3845886 w 5050301"/>
              <a:gd name="connsiteY3" fmla="*/ 635391 h 773723"/>
              <a:gd name="connsiteX4" fmla="*/ 14067 w 5050301"/>
              <a:gd name="connsiteY4" fmla="*/ 773723 h 773723"/>
              <a:gd name="connsiteX5" fmla="*/ 0 w 5050301"/>
              <a:gd name="connsiteY5" fmla="*/ 0 h 773723"/>
              <a:gd name="connsiteX0" fmla="*/ 0 w 5050301"/>
              <a:gd name="connsiteY0" fmla="*/ 0 h 773723"/>
              <a:gd name="connsiteX1" fmla="*/ 3845886 w 5050301"/>
              <a:gd name="connsiteY1" fmla="*/ 178191 h 773723"/>
              <a:gd name="connsiteX2" fmla="*/ 5050301 w 5050301"/>
              <a:gd name="connsiteY2" fmla="*/ 407963 h 773723"/>
              <a:gd name="connsiteX3" fmla="*/ 3845886 w 5050301"/>
              <a:gd name="connsiteY3" fmla="*/ 635391 h 773723"/>
              <a:gd name="connsiteX4" fmla="*/ 14067 w 5050301"/>
              <a:gd name="connsiteY4" fmla="*/ 773723 h 773723"/>
              <a:gd name="connsiteX5" fmla="*/ 0 w 5050301"/>
              <a:gd name="connsiteY5" fmla="*/ 0 h 773723"/>
              <a:gd name="connsiteX0" fmla="*/ 0 w 5050301"/>
              <a:gd name="connsiteY0" fmla="*/ 0 h 773723"/>
              <a:gd name="connsiteX1" fmla="*/ 3845886 w 5050301"/>
              <a:gd name="connsiteY1" fmla="*/ 178191 h 773723"/>
              <a:gd name="connsiteX2" fmla="*/ 5050301 w 5050301"/>
              <a:gd name="connsiteY2" fmla="*/ 407963 h 773723"/>
              <a:gd name="connsiteX3" fmla="*/ 3845886 w 5050301"/>
              <a:gd name="connsiteY3" fmla="*/ 635391 h 773723"/>
              <a:gd name="connsiteX4" fmla="*/ 14067 w 5050301"/>
              <a:gd name="connsiteY4" fmla="*/ 773723 h 773723"/>
              <a:gd name="connsiteX5" fmla="*/ 0 w 5050301"/>
              <a:gd name="connsiteY5" fmla="*/ 0 h 773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50301" h="773723">
                <a:moveTo>
                  <a:pt x="0" y="0"/>
                </a:moveTo>
                <a:lnTo>
                  <a:pt x="3845886" y="178191"/>
                </a:lnTo>
                <a:lnTo>
                  <a:pt x="5050301" y="407963"/>
                </a:lnTo>
                <a:lnTo>
                  <a:pt x="3845886" y="635391"/>
                </a:lnTo>
                <a:lnTo>
                  <a:pt x="14067" y="773723"/>
                </a:lnTo>
                <a:lnTo>
                  <a:pt x="0" y="0"/>
                </a:lnTo>
                <a:close/>
              </a:path>
            </a:pathLst>
          </a:custGeom>
          <a:gradFill>
            <a:gsLst>
              <a:gs pos="0">
                <a:schemeClr val="accent2">
                  <a:lumMod val="40000"/>
                  <a:lumOff val="60000"/>
                  <a:alpha val="88000"/>
                </a:schemeClr>
              </a:gs>
              <a:gs pos="69000">
                <a:schemeClr val="bg2">
                  <a:lumMod val="75000"/>
                  <a:alpha val="57000"/>
                </a:schemeClr>
              </a:gs>
              <a:gs pos="100000">
                <a:schemeClr val="accent6">
                  <a:lumMod val="40000"/>
                  <a:lumOff val="60000"/>
                  <a:alpha val="79000"/>
                </a:schemeClr>
              </a:gs>
            </a:gsLst>
            <a:lin ang="5400000" scaled="0"/>
          </a:gra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tree_clipart.png"/>
          <p:cNvPicPr>
            <a:picLocks noChangeAspect="1"/>
          </p:cNvPicPr>
          <p:nvPr/>
        </p:nvPicPr>
        <p:blipFill>
          <a:blip r:embed="rId5" cstate="print"/>
          <a:stretch>
            <a:fillRect/>
          </a:stretch>
        </p:blipFill>
        <p:spPr>
          <a:xfrm>
            <a:off x="609600" y="1381634"/>
            <a:ext cx="762000" cy="862346"/>
          </a:xfrm>
          <a:prstGeom prst="rect">
            <a:avLst/>
          </a:prstGeom>
        </p:spPr>
      </p:pic>
      <p:pic>
        <p:nvPicPr>
          <p:cNvPr id="11" name="Picture 10" descr="tree_clipart.png"/>
          <p:cNvPicPr>
            <a:picLocks noChangeAspect="1"/>
          </p:cNvPicPr>
          <p:nvPr/>
        </p:nvPicPr>
        <p:blipFill>
          <a:blip r:embed="rId5" cstate="print"/>
          <a:stretch>
            <a:fillRect/>
          </a:stretch>
        </p:blipFill>
        <p:spPr>
          <a:xfrm rot="10800000">
            <a:off x="7117275" y="1600200"/>
            <a:ext cx="457200" cy="517408"/>
          </a:xfrm>
          <a:prstGeom prst="rect">
            <a:avLst/>
          </a:prstGeom>
          <a:scene3d>
            <a:camera prst="perspectiveContrastingLeftFacing"/>
            <a:lightRig rig="threePt" dir="t"/>
          </a:scene3d>
        </p:spPr>
      </p:pic>
      <p:sp>
        <p:nvSpPr>
          <p:cNvPr id="13" name="Rectangle 12"/>
          <p:cNvSpPr/>
          <p:nvPr/>
        </p:nvSpPr>
        <p:spPr>
          <a:xfrm flipV="1">
            <a:off x="7293592" y="1737970"/>
            <a:ext cx="261258" cy="228600"/>
          </a:xfrm>
          <a:prstGeom prst="rect">
            <a:avLst/>
          </a:prstGeom>
          <a:solidFill>
            <a:schemeClr val="bg1"/>
          </a:solidFill>
          <a:ln>
            <a:noFill/>
          </a:ln>
          <a:scene3d>
            <a:camera prst="isometricOffAxis1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600" dirty="0" smtClean="0">
                <a:solidFill>
                  <a:schemeClr val="tx1"/>
                </a:solidFill>
                <a:latin typeface="NikoshBAN" pitchFamily="2" charset="0"/>
                <a:cs typeface="NikoshBAN" pitchFamily="2" charset="0"/>
              </a:rPr>
              <a:t>ক</a:t>
            </a:r>
            <a:endParaRPr lang="en-US" sz="3600" dirty="0">
              <a:solidFill>
                <a:schemeClr val="tx1"/>
              </a:solidFill>
              <a:latin typeface="NikoshBAN" pitchFamily="2" charset="0"/>
              <a:cs typeface="NikoshBAN" pitchFamily="2" charset="0"/>
            </a:endParaRPr>
          </a:p>
        </p:txBody>
      </p:sp>
      <p:sp>
        <p:nvSpPr>
          <p:cNvPr id="14" name="Freeform 13"/>
          <p:cNvSpPr/>
          <p:nvPr/>
        </p:nvSpPr>
        <p:spPr>
          <a:xfrm>
            <a:off x="4476464" y="1524000"/>
            <a:ext cx="2950191" cy="621322"/>
          </a:xfrm>
          <a:custGeom>
            <a:avLst/>
            <a:gdLst>
              <a:gd name="connsiteX0" fmla="*/ 0 w 5050301"/>
              <a:gd name="connsiteY0" fmla="*/ 0 h 787791"/>
              <a:gd name="connsiteX1" fmla="*/ 2546252 w 5050301"/>
              <a:gd name="connsiteY1" fmla="*/ 14068 h 787791"/>
              <a:gd name="connsiteX2" fmla="*/ 5050301 w 5050301"/>
              <a:gd name="connsiteY2" fmla="*/ 407963 h 787791"/>
              <a:gd name="connsiteX3" fmla="*/ 2546252 w 5050301"/>
              <a:gd name="connsiteY3" fmla="*/ 787791 h 787791"/>
              <a:gd name="connsiteX4" fmla="*/ 14067 w 5050301"/>
              <a:gd name="connsiteY4" fmla="*/ 773723 h 787791"/>
              <a:gd name="connsiteX5" fmla="*/ 0 w 5050301"/>
              <a:gd name="connsiteY5" fmla="*/ 0 h 787791"/>
              <a:gd name="connsiteX0" fmla="*/ 0 w 5050301"/>
              <a:gd name="connsiteY0" fmla="*/ 0 h 773723"/>
              <a:gd name="connsiteX1" fmla="*/ 2546252 w 5050301"/>
              <a:gd name="connsiteY1" fmla="*/ 14068 h 773723"/>
              <a:gd name="connsiteX2" fmla="*/ 5050301 w 5050301"/>
              <a:gd name="connsiteY2" fmla="*/ 407963 h 773723"/>
              <a:gd name="connsiteX3" fmla="*/ 3845886 w 5050301"/>
              <a:gd name="connsiteY3" fmla="*/ 635391 h 773723"/>
              <a:gd name="connsiteX4" fmla="*/ 14067 w 5050301"/>
              <a:gd name="connsiteY4" fmla="*/ 773723 h 773723"/>
              <a:gd name="connsiteX5" fmla="*/ 0 w 5050301"/>
              <a:gd name="connsiteY5" fmla="*/ 0 h 773723"/>
              <a:gd name="connsiteX0" fmla="*/ 0 w 5050301"/>
              <a:gd name="connsiteY0" fmla="*/ 0 h 773723"/>
              <a:gd name="connsiteX1" fmla="*/ 3845886 w 5050301"/>
              <a:gd name="connsiteY1" fmla="*/ 178191 h 773723"/>
              <a:gd name="connsiteX2" fmla="*/ 5050301 w 5050301"/>
              <a:gd name="connsiteY2" fmla="*/ 407963 h 773723"/>
              <a:gd name="connsiteX3" fmla="*/ 3845886 w 5050301"/>
              <a:gd name="connsiteY3" fmla="*/ 635391 h 773723"/>
              <a:gd name="connsiteX4" fmla="*/ 14067 w 5050301"/>
              <a:gd name="connsiteY4" fmla="*/ 773723 h 773723"/>
              <a:gd name="connsiteX5" fmla="*/ 0 w 5050301"/>
              <a:gd name="connsiteY5" fmla="*/ 0 h 773723"/>
              <a:gd name="connsiteX0" fmla="*/ 0 w 5050301"/>
              <a:gd name="connsiteY0" fmla="*/ 0 h 773723"/>
              <a:gd name="connsiteX1" fmla="*/ 3845886 w 5050301"/>
              <a:gd name="connsiteY1" fmla="*/ 178191 h 773723"/>
              <a:gd name="connsiteX2" fmla="*/ 5050301 w 5050301"/>
              <a:gd name="connsiteY2" fmla="*/ 407963 h 773723"/>
              <a:gd name="connsiteX3" fmla="*/ 3845886 w 5050301"/>
              <a:gd name="connsiteY3" fmla="*/ 635391 h 773723"/>
              <a:gd name="connsiteX4" fmla="*/ 14067 w 5050301"/>
              <a:gd name="connsiteY4" fmla="*/ 773723 h 773723"/>
              <a:gd name="connsiteX5" fmla="*/ 0 w 5050301"/>
              <a:gd name="connsiteY5" fmla="*/ 0 h 773723"/>
              <a:gd name="connsiteX0" fmla="*/ 0 w 5050301"/>
              <a:gd name="connsiteY0" fmla="*/ 0 h 773723"/>
              <a:gd name="connsiteX1" fmla="*/ 2564179 w 5050301"/>
              <a:gd name="connsiteY1" fmla="*/ 109488 h 773723"/>
              <a:gd name="connsiteX2" fmla="*/ 5050301 w 5050301"/>
              <a:gd name="connsiteY2" fmla="*/ 407963 h 773723"/>
              <a:gd name="connsiteX3" fmla="*/ 3845886 w 5050301"/>
              <a:gd name="connsiteY3" fmla="*/ 635391 h 773723"/>
              <a:gd name="connsiteX4" fmla="*/ 14067 w 5050301"/>
              <a:gd name="connsiteY4" fmla="*/ 773723 h 773723"/>
              <a:gd name="connsiteX5" fmla="*/ 0 w 5050301"/>
              <a:gd name="connsiteY5" fmla="*/ 0 h 773723"/>
              <a:gd name="connsiteX0" fmla="*/ 0 w 5050301"/>
              <a:gd name="connsiteY0" fmla="*/ 0 h 773723"/>
              <a:gd name="connsiteX1" fmla="*/ 2564179 w 5050301"/>
              <a:gd name="connsiteY1" fmla="*/ 109488 h 773723"/>
              <a:gd name="connsiteX2" fmla="*/ 5050301 w 5050301"/>
              <a:gd name="connsiteY2" fmla="*/ 407963 h 773723"/>
              <a:gd name="connsiteX3" fmla="*/ 2427177 w 5050301"/>
              <a:gd name="connsiteY3" fmla="*/ 678832 h 773723"/>
              <a:gd name="connsiteX4" fmla="*/ 14067 w 5050301"/>
              <a:gd name="connsiteY4" fmla="*/ 773723 h 773723"/>
              <a:gd name="connsiteX5" fmla="*/ 0 w 5050301"/>
              <a:gd name="connsiteY5" fmla="*/ 0 h 773723"/>
              <a:gd name="connsiteX0" fmla="*/ 0 w 5050301"/>
              <a:gd name="connsiteY0" fmla="*/ 0 h 773723"/>
              <a:gd name="connsiteX1" fmla="*/ 2564179 w 5050301"/>
              <a:gd name="connsiteY1" fmla="*/ 109488 h 773723"/>
              <a:gd name="connsiteX2" fmla="*/ 5050301 w 5050301"/>
              <a:gd name="connsiteY2" fmla="*/ 407963 h 773723"/>
              <a:gd name="connsiteX3" fmla="*/ 2427177 w 5050301"/>
              <a:gd name="connsiteY3" fmla="*/ 678832 h 773723"/>
              <a:gd name="connsiteX4" fmla="*/ 14067 w 5050301"/>
              <a:gd name="connsiteY4" fmla="*/ 773723 h 773723"/>
              <a:gd name="connsiteX5" fmla="*/ 0 w 5050301"/>
              <a:gd name="connsiteY5" fmla="*/ 0 h 773723"/>
              <a:gd name="connsiteX0" fmla="*/ 0 w 5050301"/>
              <a:gd name="connsiteY0" fmla="*/ 0 h 773723"/>
              <a:gd name="connsiteX1" fmla="*/ 2564179 w 5050301"/>
              <a:gd name="connsiteY1" fmla="*/ 109488 h 773723"/>
              <a:gd name="connsiteX2" fmla="*/ 5050301 w 5050301"/>
              <a:gd name="connsiteY2" fmla="*/ 407963 h 773723"/>
              <a:gd name="connsiteX3" fmla="*/ 2701180 w 5050301"/>
              <a:gd name="connsiteY3" fmla="*/ 678832 h 773723"/>
              <a:gd name="connsiteX4" fmla="*/ 14067 w 5050301"/>
              <a:gd name="connsiteY4" fmla="*/ 773723 h 773723"/>
              <a:gd name="connsiteX5" fmla="*/ 0 w 5050301"/>
              <a:gd name="connsiteY5" fmla="*/ 0 h 773723"/>
              <a:gd name="connsiteX0" fmla="*/ 0 w 5050301"/>
              <a:gd name="connsiteY0" fmla="*/ 0 h 773723"/>
              <a:gd name="connsiteX1" fmla="*/ 2564179 w 5050301"/>
              <a:gd name="connsiteY1" fmla="*/ 109488 h 773723"/>
              <a:gd name="connsiteX2" fmla="*/ 5050301 w 5050301"/>
              <a:gd name="connsiteY2" fmla="*/ 407963 h 773723"/>
              <a:gd name="connsiteX3" fmla="*/ 2427177 w 5050301"/>
              <a:gd name="connsiteY3" fmla="*/ 678832 h 773723"/>
              <a:gd name="connsiteX4" fmla="*/ 14067 w 5050301"/>
              <a:gd name="connsiteY4" fmla="*/ 773723 h 773723"/>
              <a:gd name="connsiteX5" fmla="*/ 0 w 5050301"/>
              <a:gd name="connsiteY5" fmla="*/ 0 h 773723"/>
              <a:gd name="connsiteX0" fmla="*/ 0 w 5050301"/>
              <a:gd name="connsiteY0" fmla="*/ 0 h 773723"/>
              <a:gd name="connsiteX1" fmla="*/ 2564179 w 5050301"/>
              <a:gd name="connsiteY1" fmla="*/ 109488 h 773723"/>
              <a:gd name="connsiteX2" fmla="*/ 5050301 w 5050301"/>
              <a:gd name="connsiteY2" fmla="*/ 407963 h 773723"/>
              <a:gd name="connsiteX3" fmla="*/ 2564179 w 5050301"/>
              <a:gd name="connsiteY3" fmla="*/ 678832 h 773723"/>
              <a:gd name="connsiteX4" fmla="*/ 14067 w 5050301"/>
              <a:gd name="connsiteY4" fmla="*/ 773723 h 773723"/>
              <a:gd name="connsiteX5" fmla="*/ 0 w 5050301"/>
              <a:gd name="connsiteY5" fmla="*/ 0 h 773723"/>
              <a:gd name="connsiteX0" fmla="*/ 0 w 5304209"/>
              <a:gd name="connsiteY0" fmla="*/ 0 h 773723"/>
              <a:gd name="connsiteX1" fmla="*/ 2564179 w 5304209"/>
              <a:gd name="connsiteY1" fmla="*/ 109488 h 773723"/>
              <a:gd name="connsiteX2" fmla="*/ 5304209 w 5304209"/>
              <a:gd name="connsiteY2" fmla="*/ 489051 h 773723"/>
              <a:gd name="connsiteX3" fmla="*/ 2564179 w 5304209"/>
              <a:gd name="connsiteY3" fmla="*/ 678832 h 773723"/>
              <a:gd name="connsiteX4" fmla="*/ 14067 w 5304209"/>
              <a:gd name="connsiteY4" fmla="*/ 773723 h 773723"/>
              <a:gd name="connsiteX5" fmla="*/ 0 w 5304209"/>
              <a:gd name="connsiteY5" fmla="*/ 0 h 773723"/>
              <a:gd name="connsiteX0" fmla="*/ 0 w 5304207"/>
              <a:gd name="connsiteY0" fmla="*/ 0 h 773723"/>
              <a:gd name="connsiteX1" fmla="*/ 2564179 w 5304207"/>
              <a:gd name="connsiteY1" fmla="*/ 109488 h 773723"/>
              <a:gd name="connsiteX2" fmla="*/ 5304207 w 5304207"/>
              <a:gd name="connsiteY2" fmla="*/ 394160 h 773723"/>
              <a:gd name="connsiteX3" fmla="*/ 2564179 w 5304207"/>
              <a:gd name="connsiteY3" fmla="*/ 678832 h 773723"/>
              <a:gd name="connsiteX4" fmla="*/ 14067 w 5304207"/>
              <a:gd name="connsiteY4" fmla="*/ 773723 h 773723"/>
              <a:gd name="connsiteX5" fmla="*/ 0 w 5304207"/>
              <a:gd name="connsiteY5" fmla="*/ 0 h 773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04207" h="773723">
                <a:moveTo>
                  <a:pt x="0" y="0"/>
                </a:moveTo>
                <a:lnTo>
                  <a:pt x="2564179" y="109488"/>
                </a:lnTo>
                <a:lnTo>
                  <a:pt x="5304207" y="394160"/>
                </a:lnTo>
                <a:lnTo>
                  <a:pt x="2564179" y="678832"/>
                </a:lnTo>
                <a:lnTo>
                  <a:pt x="14067" y="773723"/>
                </a:lnTo>
                <a:lnTo>
                  <a:pt x="0" y="0"/>
                </a:lnTo>
                <a:close/>
              </a:path>
            </a:pathLst>
          </a:custGeom>
          <a:gradFill>
            <a:gsLst>
              <a:gs pos="0">
                <a:schemeClr val="accent2">
                  <a:lumMod val="40000"/>
                  <a:lumOff val="60000"/>
                  <a:alpha val="88000"/>
                </a:schemeClr>
              </a:gs>
              <a:gs pos="69000">
                <a:schemeClr val="bg2">
                  <a:lumMod val="75000"/>
                  <a:alpha val="57000"/>
                </a:schemeClr>
              </a:gs>
              <a:gs pos="100000">
                <a:schemeClr val="accent6">
                  <a:lumMod val="40000"/>
                  <a:lumOff val="60000"/>
                  <a:alpha val="79000"/>
                </a:schemeClr>
              </a:gs>
            </a:gsLst>
            <a:lin ang="5400000" scaled="0"/>
          </a:gra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231944" y="1605888"/>
            <a:ext cx="609600" cy="533400"/>
          </a:xfrm>
          <a:prstGeom prst="rect">
            <a:avLst/>
          </a:prstGeom>
          <a:solidFill>
            <a:schemeClr val="bg1"/>
          </a:solidFill>
          <a:ln>
            <a:noFill/>
          </a:ln>
          <a:scene3d>
            <a:camera prst="isometricOffAxis2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6000" dirty="0" smtClean="0">
                <a:solidFill>
                  <a:schemeClr val="tx1"/>
                </a:solidFill>
                <a:latin typeface="NikoshBAN" pitchFamily="2" charset="0"/>
                <a:cs typeface="NikoshBAN" pitchFamily="2" charset="0"/>
              </a:rPr>
              <a:t>ক</a:t>
            </a:r>
            <a:endParaRPr lang="en-US" sz="6000" dirty="0">
              <a:solidFill>
                <a:schemeClr val="tx1"/>
              </a:solidFill>
              <a:latin typeface="NikoshBAN" pitchFamily="2" charset="0"/>
              <a:cs typeface="NikoshBAN" pitchFamily="2" charset="0"/>
            </a:endParaRPr>
          </a:p>
        </p:txBody>
      </p:sp>
      <p:sp>
        <p:nvSpPr>
          <p:cNvPr id="33" name="TextBox 32"/>
          <p:cNvSpPr txBox="1"/>
          <p:nvPr/>
        </p:nvSpPr>
        <p:spPr>
          <a:xfrm>
            <a:off x="1447800" y="1524000"/>
            <a:ext cx="2852063" cy="646331"/>
          </a:xfrm>
          <a:prstGeom prst="rect">
            <a:avLst/>
          </a:prstGeom>
          <a:solidFill>
            <a:schemeClr val="accent5">
              <a:lumMod val="40000"/>
              <a:lumOff val="60000"/>
            </a:schemeClr>
          </a:solidFill>
        </p:spPr>
        <p:txBody>
          <a:bodyPr wrap="none" rtlCol="0">
            <a:spAutoFit/>
          </a:bodyPr>
          <a:lstStyle/>
          <a:p>
            <a:r>
              <a:rPr lang="bn-BD" sz="3600" dirty="0" smtClean="0">
                <a:latin typeface="NikoshBAN" pitchFamily="2" charset="0"/>
                <a:cs typeface="NikoshBAN" pitchFamily="2" charset="0"/>
              </a:rPr>
              <a:t>এটি স্বাভাবিক চোখ</a:t>
            </a:r>
            <a:endParaRPr lang="en-US" sz="3600" dirty="0">
              <a:latin typeface="NikoshBAN" pitchFamily="2" charset="0"/>
              <a:cs typeface="NikoshBAN" pitchFamily="2" charset="0"/>
            </a:endParaRPr>
          </a:p>
        </p:txBody>
      </p:sp>
      <p:grpSp>
        <p:nvGrpSpPr>
          <p:cNvPr id="20" name="Group 19"/>
          <p:cNvGrpSpPr/>
          <p:nvPr/>
        </p:nvGrpSpPr>
        <p:grpSpPr>
          <a:xfrm>
            <a:off x="3810000" y="2133600"/>
            <a:ext cx="1362874" cy="1219200"/>
            <a:chOff x="4114800" y="3200400"/>
            <a:chExt cx="1362874" cy="1219200"/>
          </a:xfrm>
        </p:grpSpPr>
        <p:cxnSp>
          <p:nvCxnSpPr>
            <p:cNvPr id="19" name="Straight Arrow Connector 18"/>
            <p:cNvCxnSpPr/>
            <p:nvPr/>
          </p:nvCxnSpPr>
          <p:spPr>
            <a:xfrm flipV="1">
              <a:off x="4796237" y="3200400"/>
              <a:ext cx="4363" cy="90422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4114800" y="3896380"/>
              <a:ext cx="1362874" cy="523220"/>
            </a:xfrm>
            <a:prstGeom prst="rect">
              <a:avLst/>
            </a:prstGeom>
            <a:solidFill>
              <a:schemeClr val="accent2">
                <a:lumMod val="60000"/>
                <a:lumOff val="40000"/>
              </a:schemeClr>
            </a:solidFill>
          </p:spPr>
          <p:txBody>
            <a:bodyPr wrap="none" rtlCol="0">
              <a:spAutoFit/>
            </a:bodyPr>
            <a:lstStyle/>
            <a:p>
              <a:r>
                <a:rPr lang="bn-BD" sz="2800" dirty="0" smtClean="0">
                  <a:latin typeface="NikoshBAN" pitchFamily="2" charset="0"/>
                  <a:cs typeface="NikoshBAN" pitchFamily="2" charset="0"/>
                </a:rPr>
                <a:t>নিকট বিন্দু</a:t>
              </a:r>
              <a:endParaRPr lang="en-US" sz="2800" dirty="0">
                <a:latin typeface="NikoshBAN" pitchFamily="2" charset="0"/>
                <a:cs typeface="NikoshBAN" pitchFamily="2" charset="0"/>
              </a:endParaRPr>
            </a:p>
          </p:txBody>
        </p:sp>
      </p:grpSp>
      <p:grpSp>
        <p:nvGrpSpPr>
          <p:cNvPr id="27" name="Group 26"/>
          <p:cNvGrpSpPr/>
          <p:nvPr/>
        </p:nvGrpSpPr>
        <p:grpSpPr>
          <a:xfrm>
            <a:off x="4218213" y="1513116"/>
            <a:ext cx="3352800" cy="621322"/>
            <a:chOff x="4267200" y="4038600"/>
            <a:chExt cx="3352800" cy="621322"/>
          </a:xfrm>
        </p:grpSpPr>
        <p:sp>
          <p:nvSpPr>
            <p:cNvPr id="24" name="Freeform 23"/>
            <p:cNvSpPr/>
            <p:nvPr/>
          </p:nvSpPr>
          <p:spPr>
            <a:xfrm>
              <a:off x="4495800" y="4038600"/>
              <a:ext cx="2950191" cy="621322"/>
            </a:xfrm>
            <a:custGeom>
              <a:avLst/>
              <a:gdLst>
                <a:gd name="connsiteX0" fmla="*/ 0 w 5050301"/>
                <a:gd name="connsiteY0" fmla="*/ 0 h 787791"/>
                <a:gd name="connsiteX1" fmla="*/ 2546252 w 5050301"/>
                <a:gd name="connsiteY1" fmla="*/ 14068 h 787791"/>
                <a:gd name="connsiteX2" fmla="*/ 5050301 w 5050301"/>
                <a:gd name="connsiteY2" fmla="*/ 407963 h 787791"/>
                <a:gd name="connsiteX3" fmla="*/ 2546252 w 5050301"/>
                <a:gd name="connsiteY3" fmla="*/ 787791 h 787791"/>
                <a:gd name="connsiteX4" fmla="*/ 14067 w 5050301"/>
                <a:gd name="connsiteY4" fmla="*/ 773723 h 787791"/>
                <a:gd name="connsiteX5" fmla="*/ 0 w 5050301"/>
                <a:gd name="connsiteY5" fmla="*/ 0 h 787791"/>
                <a:gd name="connsiteX0" fmla="*/ 0 w 5050301"/>
                <a:gd name="connsiteY0" fmla="*/ 0 h 773723"/>
                <a:gd name="connsiteX1" fmla="*/ 2546252 w 5050301"/>
                <a:gd name="connsiteY1" fmla="*/ 14068 h 773723"/>
                <a:gd name="connsiteX2" fmla="*/ 5050301 w 5050301"/>
                <a:gd name="connsiteY2" fmla="*/ 407963 h 773723"/>
                <a:gd name="connsiteX3" fmla="*/ 3845886 w 5050301"/>
                <a:gd name="connsiteY3" fmla="*/ 635391 h 773723"/>
                <a:gd name="connsiteX4" fmla="*/ 14067 w 5050301"/>
                <a:gd name="connsiteY4" fmla="*/ 773723 h 773723"/>
                <a:gd name="connsiteX5" fmla="*/ 0 w 5050301"/>
                <a:gd name="connsiteY5" fmla="*/ 0 h 773723"/>
                <a:gd name="connsiteX0" fmla="*/ 0 w 5050301"/>
                <a:gd name="connsiteY0" fmla="*/ 0 h 773723"/>
                <a:gd name="connsiteX1" fmla="*/ 3845886 w 5050301"/>
                <a:gd name="connsiteY1" fmla="*/ 178191 h 773723"/>
                <a:gd name="connsiteX2" fmla="*/ 5050301 w 5050301"/>
                <a:gd name="connsiteY2" fmla="*/ 407963 h 773723"/>
                <a:gd name="connsiteX3" fmla="*/ 3845886 w 5050301"/>
                <a:gd name="connsiteY3" fmla="*/ 635391 h 773723"/>
                <a:gd name="connsiteX4" fmla="*/ 14067 w 5050301"/>
                <a:gd name="connsiteY4" fmla="*/ 773723 h 773723"/>
                <a:gd name="connsiteX5" fmla="*/ 0 w 5050301"/>
                <a:gd name="connsiteY5" fmla="*/ 0 h 773723"/>
                <a:gd name="connsiteX0" fmla="*/ 0 w 5050301"/>
                <a:gd name="connsiteY0" fmla="*/ 0 h 773723"/>
                <a:gd name="connsiteX1" fmla="*/ 3845886 w 5050301"/>
                <a:gd name="connsiteY1" fmla="*/ 178191 h 773723"/>
                <a:gd name="connsiteX2" fmla="*/ 5050301 w 5050301"/>
                <a:gd name="connsiteY2" fmla="*/ 407963 h 773723"/>
                <a:gd name="connsiteX3" fmla="*/ 3845886 w 5050301"/>
                <a:gd name="connsiteY3" fmla="*/ 635391 h 773723"/>
                <a:gd name="connsiteX4" fmla="*/ 14067 w 5050301"/>
                <a:gd name="connsiteY4" fmla="*/ 773723 h 773723"/>
                <a:gd name="connsiteX5" fmla="*/ 0 w 5050301"/>
                <a:gd name="connsiteY5" fmla="*/ 0 h 773723"/>
                <a:gd name="connsiteX0" fmla="*/ 0 w 5050301"/>
                <a:gd name="connsiteY0" fmla="*/ 0 h 773723"/>
                <a:gd name="connsiteX1" fmla="*/ 2564179 w 5050301"/>
                <a:gd name="connsiteY1" fmla="*/ 109488 h 773723"/>
                <a:gd name="connsiteX2" fmla="*/ 5050301 w 5050301"/>
                <a:gd name="connsiteY2" fmla="*/ 407963 h 773723"/>
                <a:gd name="connsiteX3" fmla="*/ 3845886 w 5050301"/>
                <a:gd name="connsiteY3" fmla="*/ 635391 h 773723"/>
                <a:gd name="connsiteX4" fmla="*/ 14067 w 5050301"/>
                <a:gd name="connsiteY4" fmla="*/ 773723 h 773723"/>
                <a:gd name="connsiteX5" fmla="*/ 0 w 5050301"/>
                <a:gd name="connsiteY5" fmla="*/ 0 h 773723"/>
                <a:gd name="connsiteX0" fmla="*/ 0 w 5050301"/>
                <a:gd name="connsiteY0" fmla="*/ 0 h 773723"/>
                <a:gd name="connsiteX1" fmla="*/ 2564179 w 5050301"/>
                <a:gd name="connsiteY1" fmla="*/ 109488 h 773723"/>
                <a:gd name="connsiteX2" fmla="*/ 5050301 w 5050301"/>
                <a:gd name="connsiteY2" fmla="*/ 407963 h 773723"/>
                <a:gd name="connsiteX3" fmla="*/ 2427177 w 5050301"/>
                <a:gd name="connsiteY3" fmla="*/ 678832 h 773723"/>
                <a:gd name="connsiteX4" fmla="*/ 14067 w 5050301"/>
                <a:gd name="connsiteY4" fmla="*/ 773723 h 773723"/>
                <a:gd name="connsiteX5" fmla="*/ 0 w 5050301"/>
                <a:gd name="connsiteY5" fmla="*/ 0 h 773723"/>
                <a:gd name="connsiteX0" fmla="*/ 0 w 5050301"/>
                <a:gd name="connsiteY0" fmla="*/ 0 h 773723"/>
                <a:gd name="connsiteX1" fmla="*/ 2564179 w 5050301"/>
                <a:gd name="connsiteY1" fmla="*/ 109488 h 773723"/>
                <a:gd name="connsiteX2" fmla="*/ 5050301 w 5050301"/>
                <a:gd name="connsiteY2" fmla="*/ 407963 h 773723"/>
                <a:gd name="connsiteX3" fmla="*/ 2427177 w 5050301"/>
                <a:gd name="connsiteY3" fmla="*/ 678832 h 773723"/>
                <a:gd name="connsiteX4" fmla="*/ 14067 w 5050301"/>
                <a:gd name="connsiteY4" fmla="*/ 773723 h 773723"/>
                <a:gd name="connsiteX5" fmla="*/ 0 w 5050301"/>
                <a:gd name="connsiteY5" fmla="*/ 0 h 773723"/>
                <a:gd name="connsiteX0" fmla="*/ 0 w 5050301"/>
                <a:gd name="connsiteY0" fmla="*/ 0 h 773723"/>
                <a:gd name="connsiteX1" fmla="*/ 2564179 w 5050301"/>
                <a:gd name="connsiteY1" fmla="*/ 109488 h 773723"/>
                <a:gd name="connsiteX2" fmla="*/ 5050301 w 5050301"/>
                <a:gd name="connsiteY2" fmla="*/ 407963 h 773723"/>
                <a:gd name="connsiteX3" fmla="*/ 2701180 w 5050301"/>
                <a:gd name="connsiteY3" fmla="*/ 678832 h 773723"/>
                <a:gd name="connsiteX4" fmla="*/ 14067 w 5050301"/>
                <a:gd name="connsiteY4" fmla="*/ 773723 h 773723"/>
                <a:gd name="connsiteX5" fmla="*/ 0 w 5050301"/>
                <a:gd name="connsiteY5" fmla="*/ 0 h 773723"/>
                <a:gd name="connsiteX0" fmla="*/ 0 w 5050301"/>
                <a:gd name="connsiteY0" fmla="*/ 0 h 773723"/>
                <a:gd name="connsiteX1" fmla="*/ 2564179 w 5050301"/>
                <a:gd name="connsiteY1" fmla="*/ 109488 h 773723"/>
                <a:gd name="connsiteX2" fmla="*/ 5050301 w 5050301"/>
                <a:gd name="connsiteY2" fmla="*/ 407963 h 773723"/>
                <a:gd name="connsiteX3" fmla="*/ 2427177 w 5050301"/>
                <a:gd name="connsiteY3" fmla="*/ 678832 h 773723"/>
                <a:gd name="connsiteX4" fmla="*/ 14067 w 5050301"/>
                <a:gd name="connsiteY4" fmla="*/ 773723 h 773723"/>
                <a:gd name="connsiteX5" fmla="*/ 0 w 5050301"/>
                <a:gd name="connsiteY5" fmla="*/ 0 h 773723"/>
                <a:gd name="connsiteX0" fmla="*/ 0 w 5050301"/>
                <a:gd name="connsiteY0" fmla="*/ 0 h 773723"/>
                <a:gd name="connsiteX1" fmla="*/ 2564179 w 5050301"/>
                <a:gd name="connsiteY1" fmla="*/ 109488 h 773723"/>
                <a:gd name="connsiteX2" fmla="*/ 5050301 w 5050301"/>
                <a:gd name="connsiteY2" fmla="*/ 407963 h 773723"/>
                <a:gd name="connsiteX3" fmla="*/ 2564179 w 5050301"/>
                <a:gd name="connsiteY3" fmla="*/ 678832 h 773723"/>
                <a:gd name="connsiteX4" fmla="*/ 14067 w 5050301"/>
                <a:gd name="connsiteY4" fmla="*/ 773723 h 773723"/>
                <a:gd name="connsiteX5" fmla="*/ 0 w 5050301"/>
                <a:gd name="connsiteY5" fmla="*/ 0 h 773723"/>
                <a:gd name="connsiteX0" fmla="*/ 0 w 5304209"/>
                <a:gd name="connsiteY0" fmla="*/ 0 h 773723"/>
                <a:gd name="connsiteX1" fmla="*/ 2564179 w 5304209"/>
                <a:gd name="connsiteY1" fmla="*/ 109488 h 773723"/>
                <a:gd name="connsiteX2" fmla="*/ 5304209 w 5304209"/>
                <a:gd name="connsiteY2" fmla="*/ 489051 h 773723"/>
                <a:gd name="connsiteX3" fmla="*/ 2564179 w 5304209"/>
                <a:gd name="connsiteY3" fmla="*/ 678832 h 773723"/>
                <a:gd name="connsiteX4" fmla="*/ 14067 w 5304209"/>
                <a:gd name="connsiteY4" fmla="*/ 773723 h 773723"/>
                <a:gd name="connsiteX5" fmla="*/ 0 w 5304209"/>
                <a:gd name="connsiteY5" fmla="*/ 0 h 773723"/>
                <a:gd name="connsiteX0" fmla="*/ 0 w 5304207"/>
                <a:gd name="connsiteY0" fmla="*/ 0 h 773723"/>
                <a:gd name="connsiteX1" fmla="*/ 2564179 w 5304207"/>
                <a:gd name="connsiteY1" fmla="*/ 109488 h 773723"/>
                <a:gd name="connsiteX2" fmla="*/ 5304207 w 5304207"/>
                <a:gd name="connsiteY2" fmla="*/ 394160 h 773723"/>
                <a:gd name="connsiteX3" fmla="*/ 2564179 w 5304207"/>
                <a:gd name="connsiteY3" fmla="*/ 678832 h 773723"/>
                <a:gd name="connsiteX4" fmla="*/ 14067 w 5304207"/>
                <a:gd name="connsiteY4" fmla="*/ 773723 h 773723"/>
                <a:gd name="connsiteX5" fmla="*/ 0 w 5304207"/>
                <a:gd name="connsiteY5" fmla="*/ 0 h 773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04207" h="773723">
                  <a:moveTo>
                    <a:pt x="0" y="0"/>
                  </a:moveTo>
                  <a:lnTo>
                    <a:pt x="2564179" y="109488"/>
                  </a:lnTo>
                  <a:lnTo>
                    <a:pt x="5304207" y="394160"/>
                  </a:lnTo>
                  <a:lnTo>
                    <a:pt x="2564179" y="678832"/>
                  </a:lnTo>
                  <a:lnTo>
                    <a:pt x="14067" y="773723"/>
                  </a:lnTo>
                  <a:lnTo>
                    <a:pt x="0" y="0"/>
                  </a:lnTo>
                  <a:close/>
                </a:path>
              </a:pathLst>
            </a:custGeom>
            <a:gradFill>
              <a:gsLst>
                <a:gs pos="0">
                  <a:schemeClr val="accent2">
                    <a:lumMod val="40000"/>
                    <a:lumOff val="60000"/>
                    <a:alpha val="88000"/>
                  </a:schemeClr>
                </a:gs>
                <a:gs pos="69000">
                  <a:schemeClr val="bg2">
                    <a:lumMod val="75000"/>
                    <a:alpha val="57000"/>
                  </a:schemeClr>
                </a:gs>
                <a:gs pos="100000">
                  <a:schemeClr val="accent6">
                    <a:lumMod val="40000"/>
                    <a:lumOff val="60000"/>
                    <a:alpha val="79000"/>
                  </a:schemeClr>
                </a:gs>
              </a:gsLst>
              <a:lin ang="5400000" scaled="0"/>
            </a:gra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4267200" y="4114800"/>
              <a:ext cx="609600" cy="533400"/>
            </a:xfrm>
            <a:prstGeom prst="rect">
              <a:avLst/>
            </a:prstGeom>
            <a:solidFill>
              <a:schemeClr val="bg1"/>
            </a:solidFill>
            <a:ln>
              <a:noFill/>
            </a:ln>
            <a:scene3d>
              <a:camera prst="isometricOffAxis2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6000" dirty="0" smtClean="0">
                  <a:solidFill>
                    <a:schemeClr val="tx1"/>
                  </a:solidFill>
                  <a:latin typeface="NikoshBAN" pitchFamily="2" charset="0"/>
                  <a:cs typeface="NikoshBAN" pitchFamily="2" charset="0"/>
                </a:rPr>
                <a:t>ক</a:t>
              </a:r>
              <a:endParaRPr lang="en-US" sz="6000" dirty="0">
                <a:solidFill>
                  <a:schemeClr val="tx1"/>
                </a:solidFill>
                <a:latin typeface="NikoshBAN" pitchFamily="2" charset="0"/>
                <a:cs typeface="NikoshBAN" pitchFamily="2" charset="0"/>
              </a:endParaRPr>
            </a:p>
          </p:txBody>
        </p:sp>
        <p:sp>
          <p:nvSpPr>
            <p:cNvPr id="26" name="Rectangle 25"/>
            <p:cNvSpPr/>
            <p:nvPr/>
          </p:nvSpPr>
          <p:spPr>
            <a:xfrm flipV="1">
              <a:off x="7358742" y="4250871"/>
              <a:ext cx="261258" cy="228600"/>
            </a:xfrm>
            <a:prstGeom prst="rect">
              <a:avLst/>
            </a:prstGeom>
            <a:solidFill>
              <a:schemeClr val="bg1"/>
            </a:solidFill>
            <a:ln>
              <a:noFill/>
            </a:ln>
            <a:scene3d>
              <a:camera prst="isometricOffAxis1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600" dirty="0" smtClean="0">
                  <a:solidFill>
                    <a:schemeClr val="tx1"/>
                  </a:solidFill>
                  <a:latin typeface="NikoshBAN" pitchFamily="2" charset="0"/>
                  <a:cs typeface="NikoshBAN" pitchFamily="2" charset="0"/>
                </a:rPr>
                <a:t>ক</a:t>
              </a:r>
              <a:endParaRPr lang="en-US" sz="3600" dirty="0">
                <a:solidFill>
                  <a:schemeClr val="tx1"/>
                </a:solidFill>
                <a:latin typeface="NikoshBAN" pitchFamily="2" charset="0"/>
                <a:cs typeface="NikoshBAN" pitchFamily="2" charset="0"/>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2000"/>
                                        <p:tgtEl>
                                          <p:spTgt spid="8"/>
                                        </p:tgtEl>
                                      </p:cBhvr>
                                    </p:animEffect>
                                  </p:childTnLst>
                                </p:cTn>
                              </p:par>
                            </p:childTnLst>
                          </p:cTn>
                        </p:par>
                        <p:par>
                          <p:cTn id="8" fill="hold">
                            <p:stCondLst>
                              <p:cond delay="2000"/>
                            </p:stCondLst>
                            <p:childTnLst>
                              <p:par>
                                <p:cTn id="9" presetID="5" presetClass="entr" presetSubtype="10" fill="hold" nodeType="afterEffect">
                                  <p:stCondLst>
                                    <p:cond delay="500"/>
                                  </p:stCondLst>
                                  <p:childTnLst>
                                    <p:set>
                                      <p:cBhvr>
                                        <p:cTn id="10" dur="1" fill="hold">
                                          <p:stCondLst>
                                            <p:cond delay="0"/>
                                          </p:stCondLst>
                                        </p:cTn>
                                        <p:tgtEl>
                                          <p:spTgt spid="11"/>
                                        </p:tgtEl>
                                        <p:attrNameLst>
                                          <p:attrName>style.visibility</p:attrName>
                                        </p:attrNameLst>
                                      </p:cBhvr>
                                      <p:to>
                                        <p:strVal val="visible"/>
                                      </p:to>
                                    </p:set>
                                    <p:animEffect transition="in" filter="checkerboard(across)">
                                      <p:cBhvr>
                                        <p:cTn id="11" dur="5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5" presetClass="exit" presetSubtype="10" fill="hold" grpId="1" nodeType="clickEffect">
                                  <p:stCondLst>
                                    <p:cond delay="0"/>
                                  </p:stCondLst>
                                  <p:childTnLst>
                                    <p:animEffect transition="out" filter="checkerboard(across)">
                                      <p:cBhvr>
                                        <p:cTn id="15" dur="500"/>
                                        <p:tgtEl>
                                          <p:spTgt spid="8"/>
                                        </p:tgtEl>
                                      </p:cBhvr>
                                    </p:animEffect>
                                    <p:set>
                                      <p:cBhvr>
                                        <p:cTn id="16" dur="1" fill="hold">
                                          <p:stCondLst>
                                            <p:cond delay="499"/>
                                          </p:stCondLst>
                                        </p:cTn>
                                        <p:tgtEl>
                                          <p:spTgt spid="8"/>
                                        </p:tgtEl>
                                        <p:attrNameLst>
                                          <p:attrName>style.visibility</p:attrName>
                                        </p:attrNameLst>
                                      </p:cBhvr>
                                      <p:to>
                                        <p:strVal val="hidden"/>
                                      </p:to>
                                    </p:set>
                                  </p:childTnLst>
                                </p:cTn>
                              </p:par>
                              <p:par>
                                <p:cTn id="17" presetID="5" presetClass="exit" presetSubtype="10" fill="hold" nodeType="withEffect">
                                  <p:stCondLst>
                                    <p:cond delay="0"/>
                                  </p:stCondLst>
                                  <p:childTnLst>
                                    <p:animEffect transition="out" filter="checkerboard(across)">
                                      <p:cBhvr>
                                        <p:cTn id="18" dur="500"/>
                                        <p:tgtEl>
                                          <p:spTgt spid="11"/>
                                        </p:tgtEl>
                                      </p:cBhvr>
                                    </p:animEffect>
                                    <p:set>
                                      <p:cBhvr>
                                        <p:cTn id="19" dur="1" fill="hold">
                                          <p:stCondLst>
                                            <p:cond delay="499"/>
                                          </p:stCondLst>
                                        </p:cTn>
                                        <p:tgtEl>
                                          <p:spTgt spid="11"/>
                                        </p:tgtEl>
                                        <p:attrNameLst>
                                          <p:attrName>style.visibility</p:attrName>
                                        </p:attrNameLst>
                                      </p:cBhvr>
                                      <p:to>
                                        <p:strVal val="hidden"/>
                                      </p:to>
                                    </p:set>
                                  </p:childTnLst>
                                </p:cTn>
                              </p:par>
                              <p:par>
                                <p:cTn id="20" presetID="5" presetClass="exit" presetSubtype="10" fill="hold" nodeType="withEffect">
                                  <p:stCondLst>
                                    <p:cond delay="0"/>
                                  </p:stCondLst>
                                  <p:childTnLst>
                                    <p:animEffect transition="out" filter="checkerboard(across)">
                                      <p:cBhvr>
                                        <p:cTn id="21" dur="500"/>
                                        <p:tgtEl>
                                          <p:spTgt spid="5"/>
                                        </p:tgtEl>
                                      </p:cBhvr>
                                    </p:animEffect>
                                    <p:set>
                                      <p:cBhvr>
                                        <p:cTn id="22" dur="1" fill="hold">
                                          <p:stCondLst>
                                            <p:cond delay="499"/>
                                          </p:stCondLst>
                                        </p:cTn>
                                        <p:tgtEl>
                                          <p:spTgt spid="5"/>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checkerboard(across)">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left)">
                                      <p:cBhvr>
                                        <p:cTn id="32" dur="2000"/>
                                        <p:tgtEl>
                                          <p:spTgt spid="14"/>
                                        </p:tgtEl>
                                      </p:cBhvr>
                                    </p:animEffect>
                                  </p:childTnLst>
                                </p:cTn>
                              </p:par>
                            </p:childTnLst>
                          </p:cTn>
                        </p:par>
                        <p:par>
                          <p:cTn id="33" fill="hold">
                            <p:stCondLst>
                              <p:cond delay="2000"/>
                            </p:stCondLst>
                            <p:childTnLst>
                              <p:par>
                                <p:cTn id="34" presetID="5" presetClass="entr" presetSubtype="10" fill="hold" grpId="0" nodeType="afterEffect">
                                  <p:stCondLst>
                                    <p:cond delay="500"/>
                                  </p:stCondLst>
                                  <p:childTnLst>
                                    <p:set>
                                      <p:cBhvr>
                                        <p:cTn id="35" dur="1" fill="hold">
                                          <p:stCondLst>
                                            <p:cond delay="0"/>
                                          </p:stCondLst>
                                        </p:cTn>
                                        <p:tgtEl>
                                          <p:spTgt spid="13"/>
                                        </p:tgtEl>
                                        <p:attrNameLst>
                                          <p:attrName>style.visibility</p:attrName>
                                        </p:attrNameLst>
                                      </p:cBhvr>
                                      <p:to>
                                        <p:strVal val="visible"/>
                                      </p:to>
                                    </p:set>
                                    <p:animEffect transition="in" filter="checkerboard(across)">
                                      <p:cBhvr>
                                        <p:cTn id="36" dur="500"/>
                                        <p:tgtEl>
                                          <p:spTgt spid="13"/>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wipe(down)">
                                      <p:cBhvr>
                                        <p:cTn id="41" dur="500"/>
                                        <p:tgtEl>
                                          <p:spTgt spid="20"/>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wipe(left)">
                                      <p:cBhvr>
                                        <p:cTn id="46" dur="1000"/>
                                        <p:tgtEl>
                                          <p:spTgt spid="33"/>
                                        </p:tgtEl>
                                      </p:cBhvr>
                                    </p:animEffec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7"/>
                                        </p:tgtEl>
                                        <p:attrNameLst>
                                          <p:attrName>style.visibility</p:attrName>
                                        </p:attrNameLst>
                                      </p:cBhvr>
                                      <p:to>
                                        <p:strVal val="visible"/>
                                      </p:to>
                                    </p:set>
                                  </p:childTnLst>
                                </p:cTn>
                              </p:par>
                              <p:par>
                                <p:cTn id="51" presetID="1" presetClass="exit" presetSubtype="0" fill="hold" grpId="1" nodeType="withEffect">
                                  <p:stCondLst>
                                    <p:cond delay="0"/>
                                  </p:stCondLst>
                                  <p:childTnLst>
                                    <p:set>
                                      <p:cBhvr>
                                        <p:cTn id="52" dur="1" fill="hold">
                                          <p:stCondLst>
                                            <p:cond delay="0"/>
                                          </p:stCondLst>
                                        </p:cTn>
                                        <p:tgtEl>
                                          <p:spTgt spid="13"/>
                                        </p:tgtEl>
                                        <p:attrNameLst>
                                          <p:attrName>style.visibility</p:attrName>
                                        </p:attrNameLst>
                                      </p:cBhvr>
                                      <p:to>
                                        <p:strVal val="hidden"/>
                                      </p:to>
                                    </p:set>
                                  </p:childTnLst>
                                </p:cTn>
                              </p:par>
                              <p:par>
                                <p:cTn id="53" presetID="1" presetClass="exit" presetSubtype="0" fill="hold" grpId="1" nodeType="withEffect">
                                  <p:stCondLst>
                                    <p:cond delay="0"/>
                                  </p:stCondLst>
                                  <p:childTnLst>
                                    <p:set>
                                      <p:cBhvr>
                                        <p:cTn id="54" dur="1" fill="hold">
                                          <p:stCondLst>
                                            <p:cond delay="0"/>
                                          </p:stCondLst>
                                        </p:cTn>
                                        <p:tgtEl>
                                          <p:spTgt spid="14"/>
                                        </p:tgtEl>
                                        <p:attrNameLst>
                                          <p:attrName>style.visibility</p:attrName>
                                        </p:attrNameLst>
                                      </p:cBhvr>
                                      <p:to>
                                        <p:strVal val="hidden"/>
                                      </p:to>
                                    </p:set>
                                  </p:childTnLst>
                                </p:cTn>
                              </p:par>
                              <p:par>
                                <p:cTn id="55" presetID="1" presetClass="exit" presetSubtype="0" fill="hold" grpId="1" nodeType="withEffect">
                                  <p:stCondLst>
                                    <p:cond delay="0"/>
                                  </p:stCondLst>
                                  <p:childTnLst>
                                    <p:set>
                                      <p:cBhvr>
                                        <p:cTn id="56" dur="1" fill="hold">
                                          <p:stCondLst>
                                            <p:cond delay="0"/>
                                          </p:stCondLst>
                                        </p:cTn>
                                        <p:tgtEl>
                                          <p:spTgt spid="12"/>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0" presetClass="path" presetSubtype="0" accel="50000" decel="50000" fill="hold" nodeType="clickEffect">
                                  <p:stCondLst>
                                    <p:cond delay="0"/>
                                  </p:stCondLst>
                                  <p:childTnLst>
                                    <p:animMotion origin="layout" path="M -5.27778E-6 4.81481E-6 L 0.03333 4.81481E-6 " pathEditMode="relative" ptsTypes="AA">
                                      <p:cBhvr>
                                        <p:cTn id="60" dur="2000" fill="hold"/>
                                        <p:tgtEl>
                                          <p:spTgt spid="27"/>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13" grpId="0" animBg="1"/>
      <p:bldP spid="13" grpId="1" animBg="1"/>
      <p:bldP spid="14" grpId="0" animBg="1"/>
      <p:bldP spid="14" grpId="1" animBg="1"/>
      <p:bldP spid="12" grpId="0" animBg="1"/>
      <p:bldP spid="12" grpId="1" animBg="1"/>
      <p:bldP spid="3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grpSp>
        <p:nvGrpSpPr>
          <p:cNvPr id="2" name="Group 9"/>
          <p:cNvGrpSpPr/>
          <p:nvPr/>
        </p:nvGrpSpPr>
        <p:grpSpPr>
          <a:xfrm>
            <a:off x="5562600" y="850789"/>
            <a:ext cx="2209800" cy="2008490"/>
            <a:chOff x="5105400" y="926989"/>
            <a:chExt cx="2209800" cy="2008490"/>
          </a:xfrm>
        </p:grpSpPr>
        <p:pic>
          <p:nvPicPr>
            <p:cNvPr id="4" name="Picture 3" descr="Eye-ball.png"/>
            <p:cNvPicPr>
              <a:picLocks noChangeAspect="1"/>
            </p:cNvPicPr>
            <p:nvPr/>
          </p:nvPicPr>
          <p:blipFill>
            <a:blip r:embed="rId3" cstate="print"/>
            <a:stretch>
              <a:fillRect/>
            </a:stretch>
          </p:blipFill>
          <p:spPr>
            <a:xfrm>
              <a:off x="5105400" y="926989"/>
              <a:ext cx="2209800" cy="2008490"/>
            </a:xfrm>
            <a:prstGeom prst="rect">
              <a:avLst/>
            </a:prstGeom>
          </p:spPr>
        </p:pic>
        <p:pic>
          <p:nvPicPr>
            <p:cNvPr id="6" name="Picture 5" descr="Lens.png"/>
            <p:cNvPicPr>
              <a:picLocks noChangeAspect="1"/>
            </p:cNvPicPr>
            <p:nvPr/>
          </p:nvPicPr>
          <p:blipFill>
            <a:blip r:embed="rId4" cstate="print"/>
            <a:stretch>
              <a:fillRect/>
            </a:stretch>
          </p:blipFill>
          <p:spPr>
            <a:xfrm>
              <a:off x="5402249" y="1597347"/>
              <a:ext cx="152400" cy="680702"/>
            </a:xfrm>
            <a:prstGeom prst="rect">
              <a:avLst/>
            </a:prstGeom>
          </p:spPr>
        </p:pic>
      </p:grpSp>
      <p:sp>
        <p:nvSpPr>
          <p:cNvPr id="7" name="Frame 6"/>
          <p:cNvSpPr/>
          <p:nvPr/>
        </p:nvSpPr>
        <p:spPr>
          <a:xfrm>
            <a:off x="0" y="0"/>
            <a:ext cx="9144000" cy="6858000"/>
          </a:xfrm>
          <a:prstGeom prst="frame">
            <a:avLst>
              <a:gd name="adj1" fmla="val 3305"/>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0" name="Group 39"/>
          <p:cNvGrpSpPr/>
          <p:nvPr/>
        </p:nvGrpSpPr>
        <p:grpSpPr>
          <a:xfrm>
            <a:off x="5562600" y="2971800"/>
            <a:ext cx="2438400" cy="2100681"/>
            <a:chOff x="5562600" y="2971800"/>
            <a:chExt cx="2438400" cy="2100681"/>
          </a:xfrm>
        </p:grpSpPr>
        <p:pic>
          <p:nvPicPr>
            <p:cNvPr id="31" name="Picture 30" descr="Eye-ball.png"/>
            <p:cNvPicPr>
              <a:picLocks noChangeAspect="1"/>
            </p:cNvPicPr>
            <p:nvPr/>
          </p:nvPicPr>
          <p:blipFill>
            <a:blip r:embed="rId3" cstate="print"/>
            <a:stretch>
              <a:fillRect/>
            </a:stretch>
          </p:blipFill>
          <p:spPr>
            <a:xfrm>
              <a:off x="5562600" y="2971800"/>
              <a:ext cx="2438400" cy="2100681"/>
            </a:xfrm>
            <a:prstGeom prst="rect">
              <a:avLst/>
            </a:prstGeom>
          </p:spPr>
        </p:pic>
        <p:pic>
          <p:nvPicPr>
            <p:cNvPr id="32" name="Picture 31" descr="Lens.png"/>
            <p:cNvPicPr>
              <a:picLocks noChangeAspect="1"/>
            </p:cNvPicPr>
            <p:nvPr/>
          </p:nvPicPr>
          <p:blipFill>
            <a:blip r:embed="rId4" cstate="print"/>
            <a:stretch>
              <a:fillRect/>
            </a:stretch>
          </p:blipFill>
          <p:spPr>
            <a:xfrm>
              <a:off x="5854108" y="3681694"/>
              <a:ext cx="204815" cy="680702"/>
            </a:xfrm>
            <a:prstGeom prst="rect">
              <a:avLst/>
            </a:prstGeom>
          </p:spPr>
        </p:pic>
      </p:grpSp>
      <p:pic>
        <p:nvPicPr>
          <p:cNvPr id="29" name="Picture 28" descr="tree_clipart.png"/>
          <p:cNvPicPr>
            <a:picLocks noChangeAspect="1"/>
          </p:cNvPicPr>
          <p:nvPr/>
        </p:nvPicPr>
        <p:blipFill>
          <a:blip r:embed="rId5" cstate="print"/>
          <a:stretch>
            <a:fillRect/>
          </a:stretch>
        </p:blipFill>
        <p:spPr>
          <a:xfrm>
            <a:off x="609600" y="3535461"/>
            <a:ext cx="762000" cy="862346"/>
          </a:xfrm>
          <a:prstGeom prst="rect">
            <a:avLst/>
          </a:prstGeom>
        </p:spPr>
      </p:pic>
      <p:sp>
        <p:nvSpPr>
          <p:cNvPr id="34" name="TextBox 33"/>
          <p:cNvSpPr txBox="1"/>
          <p:nvPr/>
        </p:nvSpPr>
        <p:spPr>
          <a:xfrm>
            <a:off x="1442433" y="1524000"/>
            <a:ext cx="2852063" cy="646331"/>
          </a:xfrm>
          <a:prstGeom prst="rect">
            <a:avLst/>
          </a:prstGeom>
          <a:solidFill>
            <a:schemeClr val="accent5">
              <a:lumMod val="40000"/>
              <a:lumOff val="60000"/>
            </a:schemeClr>
          </a:solidFill>
        </p:spPr>
        <p:txBody>
          <a:bodyPr wrap="none" rtlCol="0">
            <a:spAutoFit/>
          </a:bodyPr>
          <a:lstStyle/>
          <a:p>
            <a:r>
              <a:rPr lang="bn-BD" sz="3600" dirty="0" smtClean="0">
                <a:latin typeface="NikoshBAN" pitchFamily="2" charset="0"/>
                <a:cs typeface="NikoshBAN" pitchFamily="2" charset="0"/>
              </a:rPr>
              <a:t>এটি স্বাভাবিক চোখ</a:t>
            </a:r>
            <a:endParaRPr lang="en-US" sz="3600" dirty="0">
              <a:latin typeface="NikoshBAN" pitchFamily="2" charset="0"/>
              <a:cs typeface="NikoshBAN" pitchFamily="2" charset="0"/>
            </a:endParaRPr>
          </a:p>
        </p:txBody>
      </p:sp>
      <p:pic>
        <p:nvPicPr>
          <p:cNvPr id="30" name="Picture 29" descr="tree_clipart.png"/>
          <p:cNvPicPr>
            <a:picLocks noChangeAspect="1"/>
          </p:cNvPicPr>
          <p:nvPr/>
        </p:nvPicPr>
        <p:blipFill>
          <a:blip r:embed="rId5" cstate="print"/>
          <a:stretch>
            <a:fillRect/>
          </a:stretch>
        </p:blipFill>
        <p:spPr>
          <a:xfrm rot="10800000">
            <a:off x="7174676" y="3710050"/>
            <a:ext cx="457200" cy="517408"/>
          </a:xfrm>
          <a:prstGeom prst="rect">
            <a:avLst/>
          </a:prstGeom>
          <a:scene3d>
            <a:camera prst="perspectiveContrastingLeftFacing"/>
            <a:lightRig rig="threePt" dir="t"/>
          </a:scene3d>
        </p:spPr>
      </p:pic>
      <p:sp>
        <p:nvSpPr>
          <p:cNvPr id="28" name="Freeform 27"/>
          <p:cNvSpPr/>
          <p:nvPr/>
        </p:nvSpPr>
        <p:spPr>
          <a:xfrm>
            <a:off x="990600" y="3593275"/>
            <a:ext cx="6390369" cy="773723"/>
          </a:xfrm>
          <a:custGeom>
            <a:avLst/>
            <a:gdLst>
              <a:gd name="connsiteX0" fmla="*/ 0 w 5050301"/>
              <a:gd name="connsiteY0" fmla="*/ 0 h 787791"/>
              <a:gd name="connsiteX1" fmla="*/ 2546252 w 5050301"/>
              <a:gd name="connsiteY1" fmla="*/ 14068 h 787791"/>
              <a:gd name="connsiteX2" fmla="*/ 5050301 w 5050301"/>
              <a:gd name="connsiteY2" fmla="*/ 407963 h 787791"/>
              <a:gd name="connsiteX3" fmla="*/ 2546252 w 5050301"/>
              <a:gd name="connsiteY3" fmla="*/ 787791 h 787791"/>
              <a:gd name="connsiteX4" fmla="*/ 14067 w 5050301"/>
              <a:gd name="connsiteY4" fmla="*/ 773723 h 787791"/>
              <a:gd name="connsiteX5" fmla="*/ 0 w 5050301"/>
              <a:gd name="connsiteY5" fmla="*/ 0 h 787791"/>
              <a:gd name="connsiteX0" fmla="*/ 0 w 5050301"/>
              <a:gd name="connsiteY0" fmla="*/ 0 h 773723"/>
              <a:gd name="connsiteX1" fmla="*/ 2546252 w 5050301"/>
              <a:gd name="connsiteY1" fmla="*/ 14068 h 773723"/>
              <a:gd name="connsiteX2" fmla="*/ 5050301 w 5050301"/>
              <a:gd name="connsiteY2" fmla="*/ 407963 h 773723"/>
              <a:gd name="connsiteX3" fmla="*/ 3845886 w 5050301"/>
              <a:gd name="connsiteY3" fmla="*/ 635391 h 773723"/>
              <a:gd name="connsiteX4" fmla="*/ 14067 w 5050301"/>
              <a:gd name="connsiteY4" fmla="*/ 773723 h 773723"/>
              <a:gd name="connsiteX5" fmla="*/ 0 w 5050301"/>
              <a:gd name="connsiteY5" fmla="*/ 0 h 773723"/>
              <a:gd name="connsiteX0" fmla="*/ 0 w 5050301"/>
              <a:gd name="connsiteY0" fmla="*/ 0 h 773723"/>
              <a:gd name="connsiteX1" fmla="*/ 3845886 w 5050301"/>
              <a:gd name="connsiteY1" fmla="*/ 178191 h 773723"/>
              <a:gd name="connsiteX2" fmla="*/ 5050301 w 5050301"/>
              <a:gd name="connsiteY2" fmla="*/ 407963 h 773723"/>
              <a:gd name="connsiteX3" fmla="*/ 3845886 w 5050301"/>
              <a:gd name="connsiteY3" fmla="*/ 635391 h 773723"/>
              <a:gd name="connsiteX4" fmla="*/ 14067 w 5050301"/>
              <a:gd name="connsiteY4" fmla="*/ 773723 h 773723"/>
              <a:gd name="connsiteX5" fmla="*/ 0 w 5050301"/>
              <a:gd name="connsiteY5" fmla="*/ 0 h 773723"/>
              <a:gd name="connsiteX0" fmla="*/ 0 w 5050301"/>
              <a:gd name="connsiteY0" fmla="*/ 0 h 773723"/>
              <a:gd name="connsiteX1" fmla="*/ 3845886 w 5050301"/>
              <a:gd name="connsiteY1" fmla="*/ 178191 h 773723"/>
              <a:gd name="connsiteX2" fmla="*/ 5050301 w 5050301"/>
              <a:gd name="connsiteY2" fmla="*/ 407963 h 773723"/>
              <a:gd name="connsiteX3" fmla="*/ 3845886 w 5050301"/>
              <a:gd name="connsiteY3" fmla="*/ 635391 h 773723"/>
              <a:gd name="connsiteX4" fmla="*/ 14067 w 5050301"/>
              <a:gd name="connsiteY4" fmla="*/ 773723 h 773723"/>
              <a:gd name="connsiteX5" fmla="*/ 0 w 5050301"/>
              <a:gd name="connsiteY5" fmla="*/ 0 h 773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50301" h="773723">
                <a:moveTo>
                  <a:pt x="0" y="0"/>
                </a:moveTo>
                <a:lnTo>
                  <a:pt x="3845886" y="178191"/>
                </a:lnTo>
                <a:lnTo>
                  <a:pt x="5050301" y="407963"/>
                </a:lnTo>
                <a:lnTo>
                  <a:pt x="3845886" y="635391"/>
                </a:lnTo>
                <a:lnTo>
                  <a:pt x="14067" y="773723"/>
                </a:lnTo>
                <a:lnTo>
                  <a:pt x="0" y="0"/>
                </a:lnTo>
                <a:close/>
              </a:path>
            </a:pathLst>
          </a:custGeom>
          <a:gradFill>
            <a:gsLst>
              <a:gs pos="0">
                <a:schemeClr val="accent2">
                  <a:lumMod val="40000"/>
                  <a:lumOff val="60000"/>
                  <a:alpha val="88000"/>
                </a:schemeClr>
              </a:gs>
              <a:gs pos="69000">
                <a:schemeClr val="bg2">
                  <a:lumMod val="75000"/>
                  <a:alpha val="57000"/>
                </a:schemeClr>
              </a:gs>
              <a:gs pos="100000">
                <a:schemeClr val="accent6">
                  <a:lumMod val="40000"/>
                  <a:lumOff val="60000"/>
                  <a:alpha val="79000"/>
                </a:schemeClr>
              </a:gs>
            </a:gsLst>
            <a:lin ang="5400000" scaled="0"/>
          </a:gra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4580286" y="3671248"/>
            <a:ext cx="3143210" cy="621322"/>
            <a:chOff x="2389496" y="5257800"/>
            <a:chExt cx="3143210" cy="621322"/>
          </a:xfrm>
        </p:grpSpPr>
        <p:sp>
          <p:nvSpPr>
            <p:cNvPr id="18" name="Rectangle 17"/>
            <p:cNvSpPr/>
            <p:nvPr/>
          </p:nvSpPr>
          <p:spPr>
            <a:xfrm flipV="1">
              <a:off x="5271448" y="5471770"/>
              <a:ext cx="261258" cy="228600"/>
            </a:xfrm>
            <a:prstGeom prst="rect">
              <a:avLst/>
            </a:prstGeom>
            <a:solidFill>
              <a:schemeClr val="bg1"/>
            </a:solidFill>
            <a:ln>
              <a:noFill/>
            </a:ln>
            <a:scene3d>
              <a:camera prst="isometricOffAxis1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600" dirty="0" smtClean="0">
                  <a:solidFill>
                    <a:schemeClr val="tx1"/>
                  </a:solidFill>
                  <a:latin typeface="NikoshBAN" pitchFamily="2" charset="0"/>
                  <a:cs typeface="NikoshBAN" pitchFamily="2" charset="0"/>
                </a:rPr>
                <a:t>ক</a:t>
              </a:r>
              <a:endParaRPr lang="en-US" sz="3600" dirty="0">
                <a:solidFill>
                  <a:schemeClr val="tx1"/>
                </a:solidFill>
                <a:latin typeface="NikoshBAN" pitchFamily="2" charset="0"/>
                <a:cs typeface="NikoshBAN" pitchFamily="2" charset="0"/>
              </a:endParaRPr>
            </a:p>
          </p:txBody>
        </p:sp>
        <p:sp>
          <p:nvSpPr>
            <p:cNvPr id="19" name="Freeform 18"/>
            <p:cNvSpPr/>
            <p:nvPr/>
          </p:nvSpPr>
          <p:spPr>
            <a:xfrm>
              <a:off x="2667000" y="5257800"/>
              <a:ext cx="2737511" cy="621322"/>
            </a:xfrm>
            <a:custGeom>
              <a:avLst/>
              <a:gdLst>
                <a:gd name="connsiteX0" fmla="*/ 0 w 5050301"/>
                <a:gd name="connsiteY0" fmla="*/ 0 h 787791"/>
                <a:gd name="connsiteX1" fmla="*/ 2546252 w 5050301"/>
                <a:gd name="connsiteY1" fmla="*/ 14068 h 787791"/>
                <a:gd name="connsiteX2" fmla="*/ 5050301 w 5050301"/>
                <a:gd name="connsiteY2" fmla="*/ 407963 h 787791"/>
                <a:gd name="connsiteX3" fmla="*/ 2546252 w 5050301"/>
                <a:gd name="connsiteY3" fmla="*/ 787791 h 787791"/>
                <a:gd name="connsiteX4" fmla="*/ 14067 w 5050301"/>
                <a:gd name="connsiteY4" fmla="*/ 773723 h 787791"/>
                <a:gd name="connsiteX5" fmla="*/ 0 w 5050301"/>
                <a:gd name="connsiteY5" fmla="*/ 0 h 787791"/>
                <a:gd name="connsiteX0" fmla="*/ 0 w 5050301"/>
                <a:gd name="connsiteY0" fmla="*/ 0 h 773723"/>
                <a:gd name="connsiteX1" fmla="*/ 2546252 w 5050301"/>
                <a:gd name="connsiteY1" fmla="*/ 14068 h 773723"/>
                <a:gd name="connsiteX2" fmla="*/ 5050301 w 5050301"/>
                <a:gd name="connsiteY2" fmla="*/ 407963 h 773723"/>
                <a:gd name="connsiteX3" fmla="*/ 3845886 w 5050301"/>
                <a:gd name="connsiteY3" fmla="*/ 635391 h 773723"/>
                <a:gd name="connsiteX4" fmla="*/ 14067 w 5050301"/>
                <a:gd name="connsiteY4" fmla="*/ 773723 h 773723"/>
                <a:gd name="connsiteX5" fmla="*/ 0 w 5050301"/>
                <a:gd name="connsiteY5" fmla="*/ 0 h 773723"/>
                <a:gd name="connsiteX0" fmla="*/ 0 w 5050301"/>
                <a:gd name="connsiteY0" fmla="*/ 0 h 773723"/>
                <a:gd name="connsiteX1" fmla="*/ 3845886 w 5050301"/>
                <a:gd name="connsiteY1" fmla="*/ 178191 h 773723"/>
                <a:gd name="connsiteX2" fmla="*/ 5050301 w 5050301"/>
                <a:gd name="connsiteY2" fmla="*/ 407963 h 773723"/>
                <a:gd name="connsiteX3" fmla="*/ 3845886 w 5050301"/>
                <a:gd name="connsiteY3" fmla="*/ 635391 h 773723"/>
                <a:gd name="connsiteX4" fmla="*/ 14067 w 5050301"/>
                <a:gd name="connsiteY4" fmla="*/ 773723 h 773723"/>
                <a:gd name="connsiteX5" fmla="*/ 0 w 5050301"/>
                <a:gd name="connsiteY5" fmla="*/ 0 h 773723"/>
                <a:gd name="connsiteX0" fmla="*/ 0 w 5050301"/>
                <a:gd name="connsiteY0" fmla="*/ 0 h 773723"/>
                <a:gd name="connsiteX1" fmla="*/ 3845886 w 5050301"/>
                <a:gd name="connsiteY1" fmla="*/ 178191 h 773723"/>
                <a:gd name="connsiteX2" fmla="*/ 5050301 w 5050301"/>
                <a:gd name="connsiteY2" fmla="*/ 407963 h 773723"/>
                <a:gd name="connsiteX3" fmla="*/ 3845886 w 5050301"/>
                <a:gd name="connsiteY3" fmla="*/ 635391 h 773723"/>
                <a:gd name="connsiteX4" fmla="*/ 14067 w 5050301"/>
                <a:gd name="connsiteY4" fmla="*/ 773723 h 773723"/>
                <a:gd name="connsiteX5" fmla="*/ 0 w 5050301"/>
                <a:gd name="connsiteY5" fmla="*/ 0 h 773723"/>
                <a:gd name="connsiteX0" fmla="*/ 0 w 5050301"/>
                <a:gd name="connsiteY0" fmla="*/ 0 h 773723"/>
                <a:gd name="connsiteX1" fmla="*/ 2564179 w 5050301"/>
                <a:gd name="connsiteY1" fmla="*/ 109488 h 773723"/>
                <a:gd name="connsiteX2" fmla="*/ 5050301 w 5050301"/>
                <a:gd name="connsiteY2" fmla="*/ 407963 h 773723"/>
                <a:gd name="connsiteX3" fmla="*/ 3845886 w 5050301"/>
                <a:gd name="connsiteY3" fmla="*/ 635391 h 773723"/>
                <a:gd name="connsiteX4" fmla="*/ 14067 w 5050301"/>
                <a:gd name="connsiteY4" fmla="*/ 773723 h 773723"/>
                <a:gd name="connsiteX5" fmla="*/ 0 w 5050301"/>
                <a:gd name="connsiteY5" fmla="*/ 0 h 773723"/>
                <a:gd name="connsiteX0" fmla="*/ 0 w 5050301"/>
                <a:gd name="connsiteY0" fmla="*/ 0 h 773723"/>
                <a:gd name="connsiteX1" fmla="*/ 2564179 w 5050301"/>
                <a:gd name="connsiteY1" fmla="*/ 109488 h 773723"/>
                <a:gd name="connsiteX2" fmla="*/ 5050301 w 5050301"/>
                <a:gd name="connsiteY2" fmla="*/ 407963 h 773723"/>
                <a:gd name="connsiteX3" fmla="*/ 2427177 w 5050301"/>
                <a:gd name="connsiteY3" fmla="*/ 678832 h 773723"/>
                <a:gd name="connsiteX4" fmla="*/ 14067 w 5050301"/>
                <a:gd name="connsiteY4" fmla="*/ 773723 h 773723"/>
                <a:gd name="connsiteX5" fmla="*/ 0 w 5050301"/>
                <a:gd name="connsiteY5" fmla="*/ 0 h 773723"/>
                <a:gd name="connsiteX0" fmla="*/ 0 w 5050301"/>
                <a:gd name="connsiteY0" fmla="*/ 0 h 773723"/>
                <a:gd name="connsiteX1" fmla="*/ 2564179 w 5050301"/>
                <a:gd name="connsiteY1" fmla="*/ 109488 h 773723"/>
                <a:gd name="connsiteX2" fmla="*/ 5050301 w 5050301"/>
                <a:gd name="connsiteY2" fmla="*/ 407963 h 773723"/>
                <a:gd name="connsiteX3" fmla="*/ 2427177 w 5050301"/>
                <a:gd name="connsiteY3" fmla="*/ 678832 h 773723"/>
                <a:gd name="connsiteX4" fmla="*/ 14067 w 5050301"/>
                <a:gd name="connsiteY4" fmla="*/ 773723 h 773723"/>
                <a:gd name="connsiteX5" fmla="*/ 0 w 5050301"/>
                <a:gd name="connsiteY5" fmla="*/ 0 h 773723"/>
                <a:gd name="connsiteX0" fmla="*/ 0 w 5050301"/>
                <a:gd name="connsiteY0" fmla="*/ 0 h 773723"/>
                <a:gd name="connsiteX1" fmla="*/ 2564179 w 5050301"/>
                <a:gd name="connsiteY1" fmla="*/ 109488 h 773723"/>
                <a:gd name="connsiteX2" fmla="*/ 5050301 w 5050301"/>
                <a:gd name="connsiteY2" fmla="*/ 407963 h 773723"/>
                <a:gd name="connsiteX3" fmla="*/ 2701180 w 5050301"/>
                <a:gd name="connsiteY3" fmla="*/ 678832 h 773723"/>
                <a:gd name="connsiteX4" fmla="*/ 14067 w 5050301"/>
                <a:gd name="connsiteY4" fmla="*/ 773723 h 773723"/>
                <a:gd name="connsiteX5" fmla="*/ 0 w 5050301"/>
                <a:gd name="connsiteY5" fmla="*/ 0 h 773723"/>
                <a:gd name="connsiteX0" fmla="*/ 0 w 5050301"/>
                <a:gd name="connsiteY0" fmla="*/ 0 h 773723"/>
                <a:gd name="connsiteX1" fmla="*/ 2564179 w 5050301"/>
                <a:gd name="connsiteY1" fmla="*/ 109488 h 773723"/>
                <a:gd name="connsiteX2" fmla="*/ 5050301 w 5050301"/>
                <a:gd name="connsiteY2" fmla="*/ 407963 h 773723"/>
                <a:gd name="connsiteX3" fmla="*/ 2427177 w 5050301"/>
                <a:gd name="connsiteY3" fmla="*/ 678832 h 773723"/>
                <a:gd name="connsiteX4" fmla="*/ 14067 w 5050301"/>
                <a:gd name="connsiteY4" fmla="*/ 773723 h 773723"/>
                <a:gd name="connsiteX5" fmla="*/ 0 w 5050301"/>
                <a:gd name="connsiteY5" fmla="*/ 0 h 773723"/>
                <a:gd name="connsiteX0" fmla="*/ 0 w 5050301"/>
                <a:gd name="connsiteY0" fmla="*/ 0 h 773723"/>
                <a:gd name="connsiteX1" fmla="*/ 2564179 w 5050301"/>
                <a:gd name="connsiteY1" fmla="*/ 109488 h 773723"/>
                <a:gd name="connsiteX2" fmla="*/ 5050301 w 5050301"/>
                <a:gd name="connsiteY2" fmla="*/ 407963 h 773723"/>
                <a:gd name="connsiteX3" fmla="*/ 2564179 w 5050301"/>
                <a:gd name="connsiteY3" fmla="*/ 678832 h 773723"/>
                <a:gd name="connsiteX4" fmla="*/ 14067 w 5050301"/>
                <a:gd name="connsiteY4" fmla="*/ 773723 h 773723"/>
                <a:gd name="connsiteX5" fmla="*/ 0 w 5050301"/>
                <a:gd name="connsiteY5" fmla="*/ 0 h 773723"/>
                <a:gd name="connsiteX0" fmla="*/ 0 w 5304209"/>
                <a:gd name="connsiteY0" fmla="*/ 0 h 773723"/>
                <a:gd name="connsiteX1" fmla="*/ 2564179 w 5304209"/>
                <a:gd name="connsiteY1" fmla="*/ 109488 h 773723"/>
                <a:gd name="connsiteX2" fmla="*/ 5304209 w 5304209"/>
                <a:gd name="connsiteY2" fmla="*/ 489051 h 773723"/>
                <a:gd name="connsiteX3" fmla="*/ 2564179 w 5304209"/>
                <a:gd name="connsiteY3" fmla="*/ 678832 h 773723"/>
                <a:gd name="connsiteX4" fmla="*/ 14067 w 5304209"/>
                <a:gd name="connsiteY4" fmla="*/ 773723 h 773723"/>
                <a:gd name="connsiteX5" fmla="*/ 0 w 5304209"/>
                <a:gd name="connsiteY5" fmla="*/ 0 h 773723"/>
                <a:gd name="connsiteX0" fmla="*/ 0 w 5304207"/>
                <a:gd name="connsiteY0" fmla="*/ 0 h 773723"/>
                <a:gd name="connsiteX1" fmla="*/ 2564179 w 5304207"/>
                <a:gd name="connsiteY1" fmla="*/ 109488 h 773723"/>
                <a:gd name="connsiteX2" fmla="*/ 5304207 w 5304207"/>
                <a:gd name="connsiteY2" fmla="*/ 394160 h 773723"/>
                <a:gd name="connsiteX3" fmla="*/ 2564179 w 5304207"/>
                <a:gd name="connsiteY3" fmla="*/ 678832 h 773723"/>
                <a:gd name="connsiteX4" fmla="*/ 14067 w 5304207"/>
                <a:gd name="connsiteY4" fmla="*/ 773723 h 773723"/>
                <a:gd name="connsiteX5" fmla="*/ 0 w 5304207"/>
                <a:gd name="connsiteY5" fmla="*/ 0 h 773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04207" h="773723">
                  <a:moveTo>
                    <a:pt x="0" y="0"/>
                  </a:moveTo>
                  <a:lnTo>
                    <a:pt x="2564179" y="109488"/>
                  </a:lnTo>
                  <a:lnTo>
                    <a:pt x="5304207" y="394160"/>
                  </a:lnTo>
                  <a:lnTo>
                    <a:pt x="2564179" y="678832"/>
                  </a:lnTo>
                  <a:lnTo>
                    <a:pt x="14067" y="773723"/>
                  </a:lnTo>
                  <a:lnTo>
                    <a:pt x="0" y="0"/>
                  </a:lnTo>
                  <a:close/>
                </a:path>
              </a:pathLst>
            </a:custGeom>
            <a:gradFill>
              <a:gsLst>
                <a:gs pos="0">
                  <a:schemeClr val="accent2">
                    <a:lumMod val="40000"/>
                    <a:lumOff val="60000"/>
                    <a:alpha val="88000"/>
                  </a:schemeClr>
                </a:gs>
                <a:gs pos="69000">
                  <a:schemeClr val="bg2">
                    <a:lumMod val="75000"/>
                    <a:alpha val="57000"/>
                  </a:schemeClr>
                </a:gs>
                <a:gs pos="100000">
                  <a:schemeClr val="accent6">
                    <a:lumMod val="40000"/>
                    <a:lumOff val="60000"/>
                    <a:alpha val="79000"/>
                  </a:schemeClr>
                </a:gs>
              </a:gsLst>
              <a:lin ang="5400000" scaled="0"/>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2389496" y="5339688"/>
              <a:ext cx="609600" cy="533400"/>
            </a:xfrm>
            <a:prstGeom prst="rect">
              <a:avLst/>
            </a:prstGeom>
            <a:solidFill>
              <a:schemeClr val="bg1"/>
            </a:solidFill>
            <a:ln>
              <a:noFill/>
            </a:ln>
            <a:scene3d>
              <a:camera prst="isometricOffAxis2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6000" dirty="0" smtClean="0">
                  <a:solidFill>
                    <a:schemeClr val="tx1"/>
                  </a:solidFill>
                  <a:latin typeface="NikoshBAN" pitchFamily="2" charset="0"/>
                  <a:cs typeface="NikoshBAN" pitchFamily="2" charset="0"/>
                </a:rPr>
                <a:t>ক</a:t>
              </a:r>
              <a:endParaRPr lang="en-US" sz="6000" dirty="0">
                <a:solidFill>
                  <a:schemeClr val="tx1"/>
                </a:solidFill>
                <a:latin typeface="NikoshBAN" pitchFamily="2" charset="0"/>
                <a:cs typeface="NikoshBAN" pitchFamily="2" charset="0"/>
              </a:endParaRPr>
            </a:p>
          </p:txBody>
        </p:sp>
      </p:grpSp>
      <p:sp>
        <p:nvSpPr>
          <p:cNvPr id="43" name="TextBox 42"/>
          <p:cNvSpPr txBox="1"/>
          <p:nvPr/>
        </p:nvSpPr>
        <p:spPr>
          <a:xfrm>
            <a:off x="914400" y="685800"/>
            <a:ext cx="2965877" cy="584775"/>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bn-BD" sz="3200" dirty="0" smtClean="0">
                <a:latin typeface="NikoshBAN" pitchFamily="2" charset="0"/>
                <a:cs typeface="NikoshBAN" pitchFamily="2" charset="0"/>
              </a:rPr>
              <a:t>এ ধরনের ত্রুটি হ্রস্ব দৃষ্টি</a:t>
            </a:r>
            <a:endParaRPr lang="en-US" sz="3200" dirty="0">
              <a:latin typeface="NikoshBAN" pitchFamily="2" charset="0"/>
              <a:cs typeface="NikoshBAN" pitchFamily="2" charset="0"/>
            </a:endParaRPr>
          </a:p>
        </p:txBody>
      </p:sp>
      <p:cxnSp>
        <p:nvCxnSpPr>
          <p:cNvPr id="44" name="Straight Connector 43"/>
          <p:cNvCxnSpPr/>
          <p:nvPr/>
        </p:nvCxnSpPr>
        <p:spPr>
          <a:xfrm>
            <a:off x="5916304" y="838200"/>
            <a:ext cx="27296" cy="403860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4558352" y="838200"/>
            <a:ext cx="13648" cy="396240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4582633" y="2667000"/>
            <a:ext cx="1295400" cy="0"/>
          </a:xfrm>
          <a:prstGeom prst="straightConnector1">
            <a:avLst/>
          </a:prstGeom>
          <a:ln w="19050">
            <a:solidFill>
              <a:srgbClr val="C0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685800" y="4572000"/>
            <a:ext cx="3797835" cy="584775"/>
          </a:xfrm>
          <a:prstGeom prst="rect">
            <a:avLst/>
          </a:prstGeom>
          <a:solidFill>
            <a:schemeClr val="accent3">
              <a:lumMod val="60000"/>
              <a:lumOff val="40000"/>
            </a:schemeClr>
          </a:solidFill>
        </p:spPr>
        <p:txBody>
          <a:bodyPr wrap="none" rtlCol="0">
            <a:spAutoFit/>
          </a:bodyPr>
          <a:lstStyle/>
          <a:p>
            <a:r>
              <a:rPr lang="bn-BD" sz="3200" dirty="0" smtClean="0">
                <a:latin typeface="NikoshBAN" pitchFamily="2" charset="0"/>
                <a:cs typeface="NikoshBAN" pitchFamily="2" charset="0"/>
              </a:rPr>
              <a:t>নিকট বিন্দুর দূরত্ব কমে গেছে</a:t>
            </a:r>
            <a:endParaRPr lang="en-US" sz="3200" dirty="0">
              <a:latin typeface="NikoshBAN" pitchFamily="2" charset="0"/>
              <a:cs typeface="NikoshBAN" pitchFamily="2" charset="0"/>
            </a:endParaRPr>
          </a:p>
        </p:txBody>
      </p:sp>
      <p:sp>
        <p:nvSpPr>
          <p:cNvPr id="41" name="TextBox 40"/>
          <p:cNvSpPr txBox="1"/>
          <p:nvPr/>
        </p:nvSpPr>
        <p:spPr>
          <a:xfrm>
            <a:off x="4648200" y="2743200"/>
            <a:ext cx="1071127" cy="523220"/>
          </a:xfrm>
          <a:prstGeom prst="rect">
            <a:avLst/>
          </a:prstGeom>
          <a:noFill/>
        </p:spPr>
        <p:txBody>
          <a:bodyPr wrap="none" rtlCol="0">
            <a:spAutoFit/>
          </a:bodyPr>
          <a:lstStyle/>
          <a:p>
            <a:r>
              <a:rPr lang="en-US" sz="2800" dirty="0" smtClean="0">
                <a:latin typeface="Times New Roman" pitchFamily="18" charset="0"/>
                <a:cs typeface="Times New Roman" pitchFamily="18" charset="0"/>
              </a:rPr>
              <a:t>25 cm</a:t>
            </a:r>
            <a:endParaRPr lang="en-US" sz="2800" dirty="0">
              <a:latin typeface="Times New Roman" pitchFamily="18" charset="0"/>
              <a:cs typeface="Times New Roman" pitchFamily="18" charset="0"/>
            </a:endParaRPr>
          </a:p>
        </p:txBody>
      </p:sp>
      <p:sp>
        <p:nvSpPr>
          <p:cNvPr id="47" name="TextBox 46"/>
          <p:cNvSpPr txBox="1"/>
          <p:nvPr/>
        </p:nvSpPr>
        <p:spPr>
          <a:xfrm>
            <a:off x="4535842" y="2057400"/>
            <a:ext cx="1354858" cy="523220"/>
          </a:xfrm>
          <a:prstGeom prst="rect">
            <a:avLst/>
          </a:prstGeom>
          <a:solidFill>
            <a:schemeClr val="accent5">
              <a:lumMod val="40000"/>
              <a:lumOff val="60000"/>
            </a:schemeClr>
          </a:solidFill>
        </p:spPr>
        <p:txBody>
          <a:bodyPr wrap="none" rtlCol="0">
            <a:spAutoFit/>
          </a:bodyPr>
          <a:lstStyle/>
          <a:p>
            <a:r>
              <a:rPr lang="bn-BD" sz="2800" dirty="0" smtClean="0">
                <a:latin typeface="NikoshBAN" pitchFamily="2" charset="0"/>
                <a:cs typeface="NikoshBAN" pitchFamily="2" charset="0"/>
              </a:rPr>
              <a:t>নিকট বিন্দু</a:t>
            </a:r>
            <a:endParaRPr lang="en-US" sz="28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xit" presetSubtype="10" fill="hold" grpId="0" nodeType="clickEffect">
                                  <p:stCondLst>
                                    <p:cond delay="0"/>
                                  </p:stCondLst>
                                  <p:childTnLst>
                                    <p:animEffect transition="out" filter="checkerboard(across)">
                                      <p:cBhvr>
                                        <p:cTn id="6" dur="500"/>
                                        <p:tgtEl>
                                          <p:spTgt spid="34"/>
                                        </p:tgtEl>
                                      </p:cBhvr>
                                    </p:animEffect>
                                    <p:set>
                                      <p:cBhvr>
                                        <p:cTn id="7" dur="1" fill="hold">
                                          <p:stCondLst>
                                            <p:cond delay="499"/>
                                          </p:stCondLst>
                                        </p:cTn>
                                        <p:tgtEl>
                                          <p:spTgt spid="3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checkerboard(across)">
                                      <p:cBhvr>
                                        <p:cTn id="12" dur="500"/>
                                        <p:tgtEl>
                                          <p:spTgt spid="40"/>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checkerboard(across)">
                                      <p:cBhvr>
                                        <p:cTn id="17" dur="10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left)">
                                      <p:cBhvr>
                                        <p:cTn id="22" dur="2000"/>
                                        <p:tgtEl>
                                          <p:spTgt spid="28"/>
                                        </p:tgtEl>
                                      </p:cBhvr>
                                    </p:animEffect>
                                  </p:childTnLst>
                                </p:cTn>
                              </p:par>
                            </p:childTnLst>
                          </p:cTn>
                        </p:par>
                        <p:par>
                          <p:cTn id="23" fill="hold">
                            <p:stCondLst>
                              <p:cond delay="2000"/>
                            </p:stCondLst>
                            <p:childTnLst>
                              <p:par>
                                <p:cTn id="24" presetID="5" presetClass="entr" presetSubtype="10" fill="hold" nodeType="afterEffect">
                                  <p:stCondLst>
                                    <p:cond delay="500"/>
                                  </p:stCondLst>
                                  <p:childTnLst>
                                    <p:set>
                                      <p:cBhvr>
                                        <p:cTn id="25" dur="1" fill="hold">
                                          <p:stCondLst>
                                            <p:cond delay="0"/>
                                          </p:stCondLst>
                                        </p:cTn>
                                        <p:tgtEl>
                                          <p:spTgt spid="30"/>
                                        </p:tgtEl>
                                        <p:attrNameLst>
                                          <p:attrName>style.visibility</p:attrName>
                                        </p:attrNameLst>
                                      </p:cBhvr>
                                      <p:to>
                                        <p:strVal val="visible"/>
                                      </p:to>
                                    </p:set>
                                    <p:animEffect transition="in" filter="checkerboard(across)">
                                      <p:cBhvr>
                                        <p:cTn id="26" dur="1000"/>
                                        <p:tgtEl>
                                          <p:spTgt spid="30"/>
                                        </p:tgtEl>
                                      </p:cBhvr>
                                    </p:animEffect>
                                  </p:childTnLst>
                                </p:cTn>
                              </p:par>
                            </p:childTnLst>
                          </p:cTn>
                        </p:par>
                      </p:childTnLst>
                    </p:cTn>
                  </p:par>
                  <p:par>
                    <p:cTn id="27" fill="hold">
                      <p:stCondLst>
                        <p:cond delay="indefinite"/>
                      </p:stCondLst>
                      <p:childTnLst>
                        <p:par>
                          <p:cTn id="28" fill="hold">
                            <p:stCondLst>
                              <p:cond delay="0"/>
                            </p:stCondLst>
                            <p:childTnLst>
                              <p:par>
                                <p:cTn id="29" presetID="5" presetClass="exit" presetSubtype="10" fill="hold" nodeType="clickEffect">
                                  <p:stCondLst>
                                    <p:cond delay="0"/>
                                  </p:stCondLst>
                                  <p:childTnLst>
                                    <p:animEffect transition="out" filter="checkerboard(across)">
                                      <p:cBhvr>
                                        <p:cTn id="30" dur="500"/>
                                        <p:tgtEl>
                                          <p:spTgt spid="30"/>
                                        </p:tgtEl>
                                      </p:cBhvr>
                                    </p:animEffect>
                                    <p:set>
                                      <p:cBhvr>
                                        <p:cTn id="31" dur="1" fill="hold">
                                          <p:stCondLst>
                                            <p:cond delay="499"/>
                                          </p:stCondLst>
                                        </p:cTn>
                                        <p:tgtEl>
                                          <p:spTgt spid="30"/>
                                        </p:tgtEl>
                                        <p:attrNameLst>
                                          <p:attrName>style.visibility</p:attrName>
                                        </p:attrNameLst>
                                      </p:cBhvr>
                                      <p:to>
                                        <p:strVal val="hidden"/>
                                      </p:to>
                                    </p:set>
                                  </p:childTnLst>
                                </p:cTn>
                              </p:par>
                              <p:par>
                                <p:cTn id="32" presetID="5" presetClass="exit" presetSubtype="10" fill="hold" grpId="1" nodeType="withEffect">
                                  <p:stCondLst>
                                    <p:cond delay="0"/>
                                  </p:stCondLst>
                                  <p:childTnLst>
                                    <p:animEffect transition="out" filter="checkerboard(across)">
                                      <p:cBhvr>
                                        <p:cTn id="33" dur="500"/>
                                        <p:tgtEl>
                                          <p:spTgt spid="28"/>
                                        </p:tgtEl>
                                      </p:cBhvr>
                                    </p:animEffect>
                                    <p:set>
                                      <p:cBhvr>
                                        <p:cTn id="34" dur="1" fill="hold">
                                          <p:stCondLst>
                                            <p:cond delay="499"/>
                                          </p:stCondLst>
                                        </p:cTn>
                                        <p:tgtEl>
                                          <p:spTgt spid="28"/>
                                        </p:tgtEl>
                                        <p:attrNameLst>
                                          <p:attrName>style.visibility</p:attrName>
                                        </p:attrNameLst>
                                      </p:cBhvr>
                                      <p:to>
                                        <p:strVal val="hidden"/>
                                      </p:to>
                                    </p:set>
                                  </p:childTnLst>
                                </p:cTn>
                              </p:par>
                              <p:par>
                                <p:cTn id="35" presetID="5" presetClass="exit" presetSubtype="10" fill="hold" nodeType="withEffect">
                                  <p:stCondLst>
                                    <p:cond delay="0"/>
                                  </p:stCondLst>
                                  <p:childTnLst>
                                    <p:animEffect transition="out" filter="checkerboard(across)">
                                      <p:cBhvr>
                                        <p:cTn id="36" dur="500"/>
                                        <p:tgtEl>
                                          <p:spTgt spid="29"/>
                                        </p:tgtEl>
                                      </p:cBhvr>
                                    </p:animEffect>
                                    <p:set>
                                      <p:cBhvr>
                                        <p:cTn id="37" dur="1" fill="hold">
                                          <p:stCondLst>
                                            <p:cond delay="499"/>
                                          </p:stCondLst>
                                        </p:cTn>
                                        <p:tgtEl>
                                          <p:spTgt spid="29"/>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42"/>
                                        </p:tgtEl>
                                        <p:attrNameLst>
                                          <p:attrName>style.visibility</p:attrName>
                                        </p:attrNameLst>
                                      </p:cBhvr>
                                      <p:to>
                                        <p:strVal val="visible"/>
                                      </p:to>
                                    </p:set>
                                    <p:animEffect transition="in" filter="wipe(left)">
                                      <p:cBhvr>
                                        <p:cTn id="42" dur="2000"/>
                                        <p:tgtEl>
                                          <p:spTgt spid="42"/>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up)">
                                      <p:cBhvr>
                                        <p:cTn id="47" dur="1000"/>
                                        <p:tgtEl>
                                          <p:spTgt spid="44"/>
                                        </p:tgtEl>
                                      </p:cBhvr>
                                    </p:animEffect>
                                  </p:childTnLst>
                                </p:cTn>
                              </p:par>
                              <p:par>
                                <p:cTn id="48" presetID="22" presetClass="entr" presetSubtype="1" fill="hold" nodeType="withEffect">
                                  <p:stCondLst>
                                    <p:cond delay="0"/>
                                  </p:stCondLst>
                                  <p:childTnLst>
                                    <p:set>
                                      <p:cBhvr>
                                        <p:cTn id="49" dur="1" fill="hold">
                                          <p:stCondLst>
                                            <p:cond delay="0"/>
                                          </p:stCondLst>
                                        </p:cTn>
                                        <p:tgtEl>
                                          <p:spTgt spid="45"/>
                                        </p:tgtEl>
                                        <p:attrNameLst>
                                          <p:attrName>style.visibility</p:attrName>
                                        </p:attrNameLst>
                                      </p:cBhvr>
                                      <p:to>
                                        <p:strVal val="visible"/>
                                      </p:to>
                                    </p:set>
                                    <p:animEffect transition="in" filter="wipe(up)">
                                      <p:cBhvr>
                                        <p:cTn id="50" dur="1000"/>
                                        <p:tgtEl>
                                          <p:spTgt spid="45"/>
                                        </p:tgtEl>
                                      </p:cBhvr>
                                    </p:animEffect>
                                  </p:childTnLst>
                                </p:cTn>
                              </p:par>
                              <p:par>
                                <p:cTn id="51" presetID="17" presetClass="entr" presetSubtype="10" fill="hold" nodeType="withEffect">
                                  <p:stCondLst>
                                    <p:cond delay="0"/>
                                  </p:stCondLst>
                                  <p:childTnLst>
                                    <p:set>
                                      <p:cBhvr>
                                        <p:cTn id="52" dur="1" fill="hold">
                                          <p:stCondLst>
                                            <p:cond delay="0"/>
                                          </p:stCondLst>
                                        </p:cTn>
                                        <p:tgtEl>
                                          <p:spTgt spid="46"/>
                                        </p:tgtEl>
                                        <p:attrNameLst>
                                          <p:attrName>style.visibility</p:attrName>
                                        </p:attrNameLst>
                                      </p:cBhvr>
                                      <p:to>
                                        <p:strVal val="visible"/>
                                      </p:to>
                                    </p:set>
                                    <p:anim calcmode="lin" valueType="num">
                                      <p:cBhvr>
                                        <p:cTn id="53" dur="1000" fill="hold"/>
                                        <p:tgtEl>
                                          <p:spTgt spid="46"/>
                                        </p:tgtEl>
                                        <p:attrNameLst>
                                          <p:attrName>ppt_w</p:attrName>
                                        </p:attrNameLst>
                                      </p:cBhvr>
                                      <p:tavLst>
                                        <p:tav tm="0">
                                          <p:val>
                                            <p:fltVal val="0"/>
                                          </p:val>
                                        </p:tav>
                                        <p:tav tm="100000">
                                          <p:val>
                                            <p:strVal val="#ppt_w"/>
                                          </p:val>
                                        </p:tav>
                                      </p:tavLst>
                                    </p:anim>
                                    <p:anim calcmode="lin" valueType="num">
                                      <p:cBhvr>
                                        <p:cTn id="54" dur="1000" fill="hold"/>
                                        <p:tgtEl>
                                          <p:spTgt spid="46"/>
                                        </p:tgtEl>
                                        <p:attrNameLst>
                                          <p:attrName>ppt_h</p:attrName>
                                        </p:attrNameLst>
                                      </p:cBhvr>
                                      <p:tavLst>
                                        <p:tav tm="0">
                                          <p:val>
                                            <p:strVal val="#ppt_h"/>
                                          </p:val>
                                        </p:tav>
                                        <p:tav tm="100000">
                                          <p:val>
                                            <p:strVal val="#ppt_h"/>
                                          </p:val>
                                        </p:tav>
                                      </p:tavLst>
                                    </p:anim>
                                  </p:childTnLst>
                                </p:cTn>
                              </p:par>
                            </p:childTnLst>
                          </p:cTn>
                        </p:par>
                        <p:par>
                          <p:cTn id="55" fill="hold">
                            <p:stCondLst>
                              <p:cond delay="1000"/>
                            </p:stCondLst>
                            <p:childTnLst>
                              <p:par>
                                <p:cTn id="56" presetID="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childTnLst>
                                </p:cTn>
                              </p:par>
                              <p:par>
                                <p:cTn id="58" presetID="22" presetClass="entr" presetSubtype="8" fill="hold" grpId="0" nodeType="with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left)">
                                      <p:cBhvr>
                                        <p:cTn id="60" dur="1000"/>
                                        <p:tgtEl>
                                          <p:spTgt spid="47"/>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57"/>
                                        </p:tgtEl>
                                        <p:attrNameLst>
                                          <p:attrName>style.visibility</p:attrName>
                                        </p:attrNameLst>
                                      </p:cBhvr>
                                      <p:to>
                                        <p:strVal val="visible"/>
                                      </p:to>
                                    </p:set>
                                    <p:animEffect transition="in" filter="wipe(left)">
                                      <p:cBhvr>
                                        <p:cTn id="65" dur="1000"/>
                                        <p:tgtEl>
                                          <p:spTgt spid="57"/>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grpId="0" nodeType="clickEffect">
                                  <p:stCondLst>
                                    <p:cond delay="0"/>
                                  </p:stCondLst>
                                  <p:childTnLst>
                                    <p:set>
                                      <p:cBhvr>
                                        <p:cTn id="69" dur="1" fill="hold">
                                          <p:stCondLst>
                                            <p:cond delay="0"/>
                                          </p:stCondLst>
                                        </p:cTn>
                                        <p:tgtEl>
                                          <p:spTgt spid="43"/>
                                        </p:tgtEl>
                                        <p:attrNameLst>
                                          <p:attrName>style.visibility</p:attrName>
                                        </p:attrNameLst>
                                      </p:cBhvr>
                                      <p:to>
                                        <p:strVal val="visible"/>
                                      </p:to>
                                    </p:set>
                                    <p:animEffect transition="in" filter="wipe(left)">
                                      <p:cBhvr>
                                        <p:cTn id="70"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28" grpId="0" animBg="1"/>
      <p:bldP spid="28" grpId="1" animBg="1"/>
      <p:bldP spid="43" grpId="0" animBg="1"/>
      <p:bldP spid="57" grpId="0" animBg="1"/>
      <p:bldP spid="41" grpId="0"/>
      <p:bldP spid="4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grpSp>
        <p:nvGrpSpPr>
          <p:cNvPr id="2" name="Group 9"/>
          <p:cNvGrpSpPr/>
          <p:nvPr/>
        </p:nvGrpSpPr>
        <p:grpSpPr>
          <a:xfrm>
            <a:off x="5562600" y="850789"/>
            <a:ext cx="2209800" cy="2008490"/>
            <a:chOff x="5105400" y="926989"/>
            <a:chExt cx="2209800" cy="2008490"/>
          </a:xfrm>
        </p:grpSpPr>
        <p:pic>
          <p:nvPicPr>
            <p:cNvPr id="4" name="Picture 3" descr="Eye-ball.png"/>
            <p:cNvPicPr>
              <a:picLocks noChangeAspect="1"/>
            </p:cNvPicPr>
            <p:nvPr/>
          </p:nvPicPr>
          <p:blipFill>
            <a:blip r:embed="rId3" cstate="print"/>
            <a:stretch>
              <a:fillRect/>
            </a:stretch>
          </p:blipFill>
          <p:spPr>
            <a:xfrm>
              <a:off x="5105400" y="926989"/>
              <a:ext cx="2209800" cy="2008490"/>
            </a:xfrm>
            <a:prstGeom prst="rect">
              <a:avLst/>
            </a:prstGeom>
          </p:spPr>
        </p:pic>
        <p:pic>
          <p:nvPicPr>
            <p:cNvPr id="6" name="Picture 5" descr="Lens.png"/>
            <p:cNvPicPr>
              <a:picLocks noChangeAspect="1"/>
            </p:cNvPicPr>
            <p:nvPr/>
          </p:nvPicPr>
          <p:blipFill>
            <a:blip r:embed="rId4" cstate="print"/>
            <a:stretch>
              <a:fillRect/>
            </a:stretch>
          </p:blipFill>
          <p:spPr>
            <a:xfrm>
              <a:off x="5402249" y="1597347"/>
              <a:ext cx="152400" cy="680702"/>
            </a:xfrm>
            <a:prstGeom prst="rect">
              <a:avLst/>
            </a:prstGeom>
          </p:spPr>
        </p:pic>
      </p:grpSp>
      <p:sp>
        <p:nvSpPr>
          <p:cNvPr id="7" name="Frame 6"/>
          <p:cNvSpPr/>
          <p:nvPr/>
        </p:nvSpPr>
        <p:spPr>
          <a:xfrm>
            <a:off x="0" y="0"/>
            <a:ext cx="9144000" cy="6858000"/>
          </a:xfrm>
          <a:prstGeom prst="frame">
            <a:avLst>
              <a:gd name="adj1" fmla="val 3305"/>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 name="Group 39"/>
          <p:cNvGrpSpPr/>
          <p:nvPr/>
        </p:nvGrpSpPr>
        <p:grpSpPr>
          <a:xfrm>
            <a:off x="5562600" y="2971800"/>
            <a:ext cx="2438400" cy="2100681"/>
            <a:chOff x="5562600" y="2971800"/>
            <a:chExt cx="2438400" cy="2100681"/>
          </a:xfrm>
        </p:grpSpPr>
        <p:pic>
          <p:nvPicPr>
            <p:cNvPr id="31" name="Picture 30" descr="Eye-ball.png"/>
            <p:cNvPicPr>
              <a:picLocks noChangeAspect="1"/>
            </p:cNvPicPr>
            <p:nvPr/>
          </p:nvPicPr>
          <p:blipFill>
            <a:blip r:embed="rId3" cstate="print"/>
            <a:stretch>
              <a:fillRect/>
            </a:stretch>
          </p:blipFill>
          <p:spPr>
            <a:xfrm>
              <a:off x="5562600" y="2971800"/>
              <a:ext cx="2438400" cy="2100681"/>
            </a:xfrm>
            <a:prstGeom prst="rect">
              <a:avLst/>
            </a:prstGeom>
          </p:spPr>
        </p:pic>
        <p:pic>
          <p:nvPicPr>
            <p:cNvPr id="32" name="Picture 31" descr="Lens.png"/>
            <p:cNvPicPr>
              <a:picLocks noChangeAspect="1"/>
            </p:cNvPicPr>
            <p:nvPr/>
          </p:nvPicPr>
          <p:blipFill>
            <a:blip r:embed="rId4" cstate="print"/>
            <a:stretch>
              <a:fillRect/>
            </a:stretch>
          </p:blipFill>
          <p:spPr>
            <a:xfrm>
              <a:off x="5854108" y="3681694"/>
              <a:ext cx="204815" cy="680702"/>
            </a:xfrm>
            <a:prstGeom prst="rect">
              <a:avLst/>
            </a:prstGeom>
          </p:spPr>
        </p:pic>
      </p:grpSp>
      <p:cxnSp>
        <p:nvCxnSpPr>
          <p:cNvPr id="36" name="Straight Connector 35"/>
          <p:cNvCxnSpPr/>
          <p:nvPr/>
        </p:nvCxnSpPr>
        <p:spPr>
          <a:xfrm>
            <a:off x="5562600" y="762000"/>
            <a:ext cx="0" cy="4343400"/>
          </a:xfrm>
          <a:prstGeom prst="line">
            <a:avLst/>
          </a:prstGeom>
          <a:ln w="28575">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467600" y="762000"/>
            <a:ext cx="0" cy="4343400"/>
          </a:xfrm>
          <a:prstGeom prst="line">
            <a:avLst/>
          </a:prstGeom>
          <a:ln w="28575">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41" name="Arc 40"/>
          <p:cNvSpPr/>
          <p:nvPr/>
        </p:nvSpPr>
        <p:spPr>
          <a:xfrm rot="4976043">
            <a:off x="5760564" y="1008709"/>
            <a:ext cx="1628696" cy="1684669"/>
          </a:xfrm>
          <a:prstGeom prst="arc">
            <a:avLst>
              <a:gd name="adj1" fmla="val 12559820"/>
              <a:gd name="adj2" fmla="val 20983902"/>
            </a:avLst>
          </a:prstGeom>
          <a:ln w="38100">
            <a:solidFill>
              <a:srgbClr val="FFFF00"/>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5" name="Group 41"/>
          <p:cNvGrpSpPr/>
          <p:nvPr/>
        </p:nvGrpSpPr>
        <p:grpSpPr>
          <a:xfrm>
            <a:off x="4580286" y="3671248"/>
            <a:ext cx="3143210" cy="621322"/>
            <a:chOff x="2389496" y="5257800"/>
            <a:chExt cx="3143210" cy="621322"/>
          </a:xfrm>
        </p:grpSpPr>
        <p:sp>
          <p:nvSpPr>
            <p:cNvPr id="18" name="Rectangle 17"/>
            <p:cNvSpPr/>
            <p:nvPr/>
          </p:nvSpPr>
          <p:spPr>
            <a:xfrm flipV="1">
              <a:off x="5271448" y="5471770"/>
              <a:ext cx="261258" cy="228600"/>
            </a:xfrm>
            <a:prstGeom prst="rect">
              <a:avLst/>
            </a:prstGeom>
            <a:solidFill>
              <a:schemeClr val="bg1"/>
            </a:solidFill>
            <a:ln>
              <a:noFill/>
            </a:ln>
            <a:scene3d>
              <a:camera prst="isometricOffAxis1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600" dirty="0" smtClean="0">
                  <a:solidFill>
                    <a:schemeClr val="tx1"/>
                  </a:solidFill>
                  <a:latin typeface="NikoshBAN" pitchFamily="2" charset="0"/>
                  <a:cs typeface="NikoshBAN" pitchFamily="2" charset="0"/>
                </a:rPr>
                <a:t>ক</a:t>
              </a:r>
              <a:endParaRPr lang="en-US" sz="3600" dirty="0">
                <a:solidFill>
                  <a:schemeClr val="tx1"/>
                </a:solidFill>
                <a:latin typeface="NikoshBAN" pitchFamily="2" charset="0"/>
                <a:cs typeface="NikoshBAN" pitchFamily="2" charset="0"/>
              </a:endParaRPr>
            </a:p>
          </p:txBody>
        </p:sp>
        <p:sp>
          <p:nvSpPr>
            <p:cNvPr id="19" name="Freeform 18"/>
            <p:cNvSpPr/>
            <p:nvPr/>
          </p:nvSpPr>
          <p:spPr>
            <a:xfrm>
              <a:off x="2667000" y="5257800"/>
              <a:ext cx="2737511" cy="621322"/>
            </a:xfrm>
            <a:custGeom>
              <a:avLst/>
              <a:gdLst>
                <a:gd name="connsiteX0" fmla="*/ 0 w 5050301"/>
                <a:gd name="connsiteY0" fmla="*/ 0 h 787791"/>
                <a:gd name="connsiteX1" fmla="*/ 2546252 w 5050301"/>
                <a:gd name="connsiteY1" fmla="*/ 14068 h 787791"/>
                <a:gd name="connsiteX2" fmla="*/ 5050301 w 5050301"/>
                <a:gd name="connsiteY2" fmla="*/ 407963 h 787791"/>
                <a:gd name="connsiteX3" fmla="*/ 2546252 w 5050301"/>
                <a:gd name="connsiteY3" fmla="*/ 787791 h 787791"/>
                <a:gd name="connsiteX4" fmla="*/ 14067 w 5050301"/>
                <a:gd name="connsiteY4" fmla="*/ 773723 h 787791"/>
                <a:gd name="connsiteX5" fmla="*/ 0 w 5050301"/>
                <a:gd name="connsiteY5" fmla="*/ 0 h 787791"/>
                <a:gd name="connsiteX0" fmla="*/ 0 w 5050301"/>
                <a:gd name="connsiteY0" fmla="*/ 0 h 773723"/>
                <a:gd name="connsiteX1" fmla="*/ 2546252 w 5050301"/>
                <a:gd name="connsiteY1" fmla="*/ 14068 h 773723"/>
                <a:gd name="connsiteX2" fmla="*/ 5050301 w 5050301"/>
                <a:gd name="connsiteY2" fmla="*/ 407963 h 773723"/>
                <a:gd name="connsiteX3" fmla="*/ 3845886 w 5050301"/>
                <a:gd name="connsiteY3" fmla="*/ 635391 h 773723"/>
                <a:gd name="connsiteX4" fmla="*/ 14067 w 5050301"/>
                <a:gd name="connsiteY4" fmla="*/ 773723 h 773723"/>
                <a:gd name="connsiteX5" fmla="*/ 0 w 5050301"/>
                <a:gd name="connsiteY5" fmla="*/ 0 h 773723"/>
                <a:gd name="connsiteX0" fmla="*/ 0 w 5050301"/>
                <a:gd name="connsiteY0" fmla="*/ 0 h 773723"/>
                <a:gd name="connsiteX1" fmla="*/ 3845886 w 5050301"/>
                <a:gd name="connsiteY1" fmla="*/ 178191 h 773723"/>
                <a:gd name="connsiteX2" fmla="*/ 5050301 w 5050301"/>
                <a:gd name="connsiteY2" fmla="*/ 407963 h 773723"/>
                <a:gd name="connsiteX3" fmla="*/ 3845886 w 5050301"/>
                <a:gd name="connsiteY3" fmla="*/ 635391 h 773723"/>
                <a:gd name="connsiteX4" fmla="*/ 14067 w 5050301"/>
                <a:gd name="connsiteY4" fmla="*/ 773723 h 773723"/>
                <a:gd name="connsiteX5" fmla="*/ 0 w 5050301"/>
                <a:gd name="connsiteY5" fmla="*/ 0 h 773723"/>
                <a:gd name="connsiteX0" fmla="*/ 0 w 5050301"/>
                <a:gd name="connsiteY0" fmla="*/ 0 h 773723"/>
                <a:gd name="connsiteX1" fmla="*/ 3845886 w 5050301"/>
                <a:gd name="connsiteY1" fmla="*/ 178191 h 773723"/>
                <a:gd name="connsiteX2" fmla="*/ 5050301 w 5050301"/>
                <a:gd name="connsiteY2" fmla="*/ 407963 h 773723"/>
                <a:gd name="connsiteX3" fmla="*/ 3845886 w 5050301"/>
                <a:gd name="connsiteY3" fmla="*/ 635391 h 773723"/>
                <a:gd name="connsiteX4" fmla="*/ 14067 w 5050301"/>
                <a:gd name="connsiteY4" fmla="*/ 773723 h 773723"/>
                <a:gd name="connsiteX5" fmla="*/ 0 w 5050301"/>
                <a:gd name="connsiteY5" fmla="*/ 0 h 773723"/>
                <a:gd name="connsiteX0" fmla="*/ 0 w 5050301"/>
                <a:gd name="connsiteY0" fmla="*/ 0 h 773723"/>
                <a:gd name="connsiteX1" fmla="*/ 2564179 w 5050301"/>
                <a:gd name="connsiteY1" fmla="*/ 109488 h 773723"/>
                <a:gd name="connsiteX2" fmla="*/ 5050301 w 5050301"/>
                <a:gd name="connsiteY2" fmla="*/ 407963 h 773723"/>
                <a:gd name="connsiteX3" fmla="*/ 3845886 w 5050301"/>
                <a:gd name="connsiteY3" fmla="*/ 635391 h 773723"/>
                <a:gd name="connsiteX4" fmla="*/ 14067 w 5050301"/>
                <a:gd name="connsiteY4" fmla="*/ 773723 h 773723"/>
                <a:gd name="connsiteX5" fmla="*/ 0 w 5050301"/>
                <a:gd name="connsiteY5" fmla="*/ 0 h 773723"/>
                <a:gd name="connsiteX0" fmla="*/ 0 w 5050301"/>
                <a:gd name="connsiteY0" fmla="*/ 0 h 773723"/>
                <a:gd name="connsiteX1" fmla="*/ 2564179 w 5050301"/>
                <a:gd name="connsiteY1" fmla="*/ 109488 h 773723"/>
                <a:gd name="connsiteX2" fmla="*/ 5050301 w 5050301"/>
                <a:gd name="connsiteY2" fmla="*/ 407963 h 773723"/>
                <a:gd name="connsiteX3" fmla="*/ 2427177 w 5050301"/>
                <a:gd name="connsiteY3" fmla="*/ 678832 h 773723"/>
                <a:gd name="connsiteX4" fmla="*/ 14067 w 5050301"/>
                <a:gd name="connsiteY4" fmla="*/ 773723 h 773723"/>
                <a:gd name="connsiteX5" fmla="*/ 0 w 5050301"/>
                <a:gd name="connsiteY5" fmla="*/ 0 h 773723"/>
                <a:gd name="connsiteX0" fmla="*/ 0 w 5050301"/>
                <a:gd name="connsiteY0" fmla="*/ 0 h 773723"/>
                <a:gd name="connsiteX1" fmla="*/ 2564179 w 5050301"/>
                <a:gd name="connsiteY1" fmla="*/ 109488 h 773723"/>
                <a:gd name="connsiteX2" fmla="*/ 5050301 w 5050301"/>
                <a:gd name="connsiteY2" fmla="*/ 407963 h 773723"/>
                <a:gd name="connsiteX3" fmla="*/ 2427177 w 5050301"/>
                <a:gd name="connsiteY3" fmla="*/ 678832 h 773723"/>
                <a:gd name="connsiteX4" fmla="*/ 14067 w 5050301"/>
                <a:gd name="connsiteY4" fmla="*/ 773723 h 773723"/>
                <a:gd name="connsiteX5" fmla="*/ 0 w 5050301"/>
                <a:gd name="connsiteY5" fmla="*/ 0 h 773723"/>
                <a:gd name="connsiteX0" fmla="*/ 0 w 5050301"/>
                <a:gd name="connsiteY0" fmla="*/ 0 h 773723"/>
                <a:gd name="connsiteX1" fmla="*/ 2564179 w 5050301"/>
                <a:gd name="connsiteY1" fmla="*/ 109488 h 773723"/>
                <a:gd name="connsiteX2" fmla="*/ 5050301 w 5050301"/>
                <a:gd name="connsiteY2" fmla="*/ 407963 h 773723"/>
                <a:gd name="connsiteX3" fmla="*/ 2701180 w 5050301"/>
                <a:gd name="connsiteY3" fmla="*/ 678832 h 773723"/>
                <a:gd name="connsiteX4" fmla="*/ 14067 w 5050301"/>
                <a:gd name="connsiteY4" fmla="*/ 773723 h 773723"/>
                <a:gd name="connsiteX5" fmla="*/ 0 w 5050301"/>
                <a:gd name="connsiteY5" fmla="*/ 0 h 773723"/>
                <a:gd name="connsiteX0" fmla="*/ 0 w 5050301"/>
                <a:gd name="connsiteY0" fmla="*/ 0 h 773723"/>
                <a:gd name="connsiteX1" fmla="*/ 2564179 w 5050301"/>
                <a:gd name="connsiteY1" fmla="*/ 109488 h 773723"/>
                <a:gd name="connsiteX2" fmla="*/ 5050301 w 5050301"/>
                <a:gd name="connsiteY2" fmla="*/ 407963 h 773723"/>
                <a:gd name="connsiteX3" fmla="*/ 2427177 w 5050301"/>
                <a:gd name="connsiteY3" fmla="*/ 678832 h 773723"/>
                <a:gd name="connsiteX4" fmla="*/ 14067 w 5050301"/>
                <a:gd name="connsiteY4" fmla="*/ 773723 h 773723"/>
                <a:gd name="connsiteX5" fmla="*/ 0 w 5050301"/>
                <a:gd name="connsiteY5" fmla="*/ 0 h 773723"/>
                <a:gd name="connsiteX0" fmla="*/ 0 w 5050301"/>
                <a:gd name="connsiteY0" fmla="*/ 0 h 773723"/>
                <a:gd name="connsiteX1" fmla="*/ 2564179 w 5050301"/>
                <a:gd name="connsiteY1" fmla="*/ 109488 h 773723"/>
                <a:gd name="connsiteX2" fmla="*/ 5050301 w 5050301"/>
                <a:gd name="connsiteY2" fmla="*/ 407963 h 773723"/>
                <a:gd name="connsiteX3" fmla="*/ 2564179 w 5050301"/>
                <a:gd name="connsiteY3" fmla="*/ 678832 h 773723"/>
                <a:gd name="connsiteX4" fmla="*/ 14067 w 5050301"/>
                <a:gd name="connsiteY4" fmla="*/ 773723 h 773723"/>
                <a:gd name="connsiteX5" fmla="*/ 0 w 5050301"/>
                <a:gd name="connsiteY5" fmla="*/ 0 h 773723"/>
                <a:gd name="connsiteX0" fmla="*/ 0 w 5304209"/>
                <a:gd name="connsiteY0" fmla="*/ 0 h 773723"/>
                <a:gd name="connsiteX1" fmla="*/ 2564179 w 5304209"/>
                <a:gd name="connsiteY1" fmla="*/ 109488 h 773723"/>
                <a:gd name="connsiteX2" fmla="*/ 5304209 w 5304209"/>
                <a:gd name="connsiteY2" fmla="*/ 489051 h 773723"/>
                <a:gd name="connsiteX3" fmla="*/ 2564179 w 5304209"/>
                <a:gd name="connsiteY3" fmla="*/ 678832 h 773723"/>
                <a:gd name="connsiteX4" fmla="*/ 14067 w 5304209"/>
                <a:gd name="connsiteY4" fmla="*/ 773723 h 773723"/>
                <a:gd name="connsiteX5" fmla="*/ 0 w 5304209"/>
                <a:gd name="connsiteY5" fmla="*/ 0 h 773723"/>
                <a:gd name="connsiteX0" fmla="*/ 0 w 5304207"/>
                <a:gd name="connsiteY0" fmla="*/ 0 h 773723"/>
                <a:gd name="connsiteX1" fmla="*/ 2564179 w 5304207"/>
                <a:gd name="connsiteY1" fmla="*/ 109488 h 773723"/>
                <a:gd name="connsiteX2" fmla="*/ 5304207 w 5304207"/>
                <a:gd name="connsiteY2" fmla="*/ 394160 h 773723"/>
                <a:gd name="connsiteX3" fmla="*/ 2564179 w 5304207"/>
                <a:gd name="connsiteY3" fmla="*/ 678832 h 773723"/>
                <a:gd name="connsiteX4" fmla="*/ 14067 w 5304207"/>
                <a:gd name="connsiteY4" fmla="*/ 773723 h 773723"/>
                <a:gd name="connsiteX5" fmla="*/ 0 w 5304207"/>
                <a:gd name="connsiteY5" fmla="*/ 0 h 773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04207" h="773723">
                  <a:moveTo>
                    <a:pt x="0" y="0"/>
                  </a:moveTo>
                  <a:lnTo>
                    <a:pt x="2564179" y="109488"/>
                  </a:lnTo>
                  <a:lnTo>
                    <a:pt x="5304207" y="394160"/>
                  </a:lnTo>
                  <a:lnTo>
                    <a:pt x="2564179" y="678832"/>
                  </a:lnTo>
                  <a:lnTo>
                    <a:pt x="14067" y="773723"/>
                  </a:lnTo>
                  <a:lnTo>
                    <a:pt x="0" y="0"/>
                  </a:lnTo>
                  <a:close/>
                </a:path>
              </a:pathLst>
            </a:custGeom>
            <a:gradFill>
              <a:gsLst>
                <a:gs pos="0">
                  <a:schemeClr val="accent2">
                    <a:lumMod val="40000"/>
                    <a:lumOff val="60000"/>
                    <a:alpha val="88000"/>
                  </a:schemeClr>
                </a:gs>
                <a:gs pos="69000">
                  <a:schemeClr val="bg2">
                    <a:lumMod val="75000"/>
                    <a:alpha val="57000"/>
                  </a:schemeClr>
                </a:gs>
                <a:gs pos="100000">
                  <a:schemeClr val="accent6">
                    <a:lumMod val="40000"/>
                    <a:lumOff val="60000"/>
                    <a:alpha val="79000"/>
                  </a:schemeClr>
                </a:gs>
              </a:gsLst>
              <a:lin ang="5400000" scaled="0"/>
            </a:gra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2389496" y="5339688"/>
              <a:ext cx="609600" cy="533400"/>
            </a:xfrm>
            <a:prstGeom prst="rect">
              <a:avLst/>
            </a:prstGeom>
            <a:solidFill>
              <a:schemeClr val="bg1"/>
            </a:solidFill>
            <a:ln>
              <a:noFill/>
            </a:ln>
            <a:scene3d>
              <a:camera prst="isometricOffAxis2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6000" dirty="0" smtClean="0">
                  <a:solidFill>
                    <a:schemeClr val="tx1"/>
                  </a:solidFill>
                  <a:latin typeface="NikoshBAN" pitchFamily="2" charset="0"/>
                  <a:cs typeface="NikoshBAN" pitchFamily="2" charset="0"/>
                </a:rPr>
                <a:t>ক</a:t>
              </a:r>
              <a:endParaRPr lang="en-US" sz="6000" dirty="0">
                <a:solidFill>
                  <a:schemeClr val="tx1"/>
                </a:solidFill>
                <a:latin typeface="NikoshBAN" pitchFamily="2" charset="0"/>
                <a:cs typeface="NikoshBAN" pitchFamily="2" charset="0"/>
              </a:endParaRPr>
            </a:p>
          </p:txBody>
        </p:sp>
      </p:grpSp>
      <p:cxnSp>
        <p:nvCxnSpPr>
          <p:cNvPr id="44" name="Straight Connector 43"/>
          <p:cNvCxnSpPr/>
          <p:nvPr/>
        </p:nvCxnSpPr>
        <p:spPr>
          <a:xfrm>
            <a:off x="5916304" y="838200"/>
            <a:ext cx="27296" cy="403860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4558352" y="838200"/>
            <a:ext cx="13648" cy="396240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4582633" y="2895600"/>
            <a:ext cx="1295400" cy="0"/>
          </a:xfrm>
          <a:prstGeom prst="straightConnector1">
            <a:avLst/>
          </a:prstGeom>
          <a:ln w="19050">
            <a:solidFill>
              <a:srgbClr val="C0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914400" y="609600"/>
            <a:ext cx="3286477" cy="707886"/>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bn-BD" sz="4000" dirty="0" smtClean="0">
                <a:latin typeface="NikoshBAN" pitchFamily="2" charset="0"/>
                <a:cs typeface="NikoshBAN" pitchFamily="2" charset="0"/>
              </a:rPr>
              <a:t>হ্রস্ব দৃষ্টি ত্রুটির কারণ</a:t>
            </a:r>
            <a:endParaRPr lang="en-US" sz="40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1" fill="hold" nodeType="clickEffect">
                                  <p:stCondLst>
                                    <p:cond delay="0"/>
                                  </p:stCondLst>
                                  <p:childTnLst>
                                    <p:anim calcmode="lin" valueType="num">
                                      <p:cBhvr additive="base">
                                        <p:cTn id="6" dur="500"/>
                                        <p:tgtEl>
                                          <p:spTgt spid="45"/>
                                        </p:tgtEl>
                                        <p:attrNameLst>
                                          <p:attrName>ppt_x</p:attrName>
                                        </p:attrNameLst>
                                      </p:cBhvr>
                                      <p:tavLst>
                                        <p:tav tm="0">
                                          <p:val>
                                            <p:strVal val="ppt_x"/>
                                          </p:val>
                                        </p:tav>
                                        <p:tav tm="100000">
                                          <p:val>
                                            <p:strVal val="ppt_x"/>
                                          </p:val>
                                        </p:tav>
                                      </p:tavLst>
                                    </p:anim>
                                    <p:anim calcmode="lin" valueType="num">
                                      <p:cBhvr additive="base">
                                        <p:cTn id="7" dur="500"/>
                                        <p:tgtEl>
                                          <p:spTgt spid="45"/>
                                        </p:tgtEl>
                                        <p:attrNameLst>
                                          <p:attrName>ppt_y</p:attrName>
                                        </p:attrNameLst>
                                      </p:cBhvr>
                                      <p:tavLst>
                                        <p:tav tm="0">
                                          <p:val>
                                            <p:strVal val="ppt_y"/>
                                          </p:val>
                                        </p:tav>
                                        <p:tav tm="100000">
                                          <p:val>
                                            <p:strVal val="0-ppt_h/2"/>
                                          </p:val>
                                        </p:tav>
                                      </p:tavLst>
                                    </p:anim>
                                    <p:set>
                                      <p:cBhvr>
                                        <p:cTn id="8" dur="1" fill="hold">
                                          <p:stCondLst>
                                            <p:cond delay="499"/>
                                          </p:stCondLst>
                                        </p:cTn>
                                        <p:tgtEl>
                                          <p:spTgt spid="45"/>
                                        </p:tgtEl>
                                        <p:attrNameLst>
                                          <p:attrName>style.visibility</p:attrName>
                                        </p:attrNameLst>
                                      </p:cBhvr>
                                      <p:to>
                                        <p:strVal val="hidden"/>
                                      </p:to>
                                    </p:set>
                                  </p:childTnLst>
                                </p:cTn>
                              </p:par>
                              <p:par>
                                <p:cTn id="9" presetID="2" presetClass="exit" presetSubtype="1" fill="hold" nodeType="withEffect">
                                  <p:stCondLst>
                                    <p:cond delay="0"/>
                                  </p:stCondLst>
                                  <p:childTnLst>
                                    <p:anim calcmode="lin" valueType="num">
                                      <p:cBhvr additive="base">
                                        <p:cTn id="10" dur="500"/>
                                        <p:tgtEl>
                                          <p:spTgt spid="46"/>
                                        </p:tgtEl>
                                        <p:attrNameLst>
                                          <p:attrName>ppt_x</p:attrName>
                                        </p:attrNameLst>
                                      </p:cBhvr>
                                      <p:tavLst>
                                        <p:tav tm="0">
                                          <p:val>
                                            <p:strVal val="ppt_x"/>
                                          </p:val>
                                        </p:tav>
                                        <p:tav tm="100000">
                                          <p:val>
                                            <p:strVal val="ppt_x"/>
                                          </p:val>
                                        </p:tav>
                                      </p:tavLst>
                                    </p:anim>
                                    <p:anim calcmode="lin" valueType="num">
                                      <p:cBhvr additive="base">
                                        <p:cTn id="11" dur="500"/>
                                        <p:tgtEl>
                                          <p:spTgt spid="46"/>
                                        </p:tgtEl>
                                        <p:attrNameLst>
                                          <p:attrName>ppt_y</p:attrName>
                                        </p:attrNameLst>
                                      </p:cBhvr>
                                      <p:tavLst>
                                        <p:tav tm="0">
                                          <p:val>
                                            <p:strVal val="ppt_y"/>
                                          </p:val>
                                        </p:tav>
                                        <p:tav tm="100000">
                                          <p:val>
                                            <p:strVal val="0-ppt_h/2"/>
                                          </p:val>
                                        </p:tav>
                                      </p:tavLst>
                                    </p:anim>
                                    <p:set>
                                      <p:cBhvr>
                                        <p:cTn id="12" dur="1" fill="hold">
                                          <p:stCondLst>
                                            <p:cond delay="499"/>
                                          </p:stCondLst>
                                        </p:cTn>
                                        <p:tgtEl>
                                          <p:spTgt spid="46"/>
                                        </p:tgtEl>
                                        <p:attrNameLst>
                                          <p:attrName>style.visibility</p:attrName>
                                        </p:attrNameLst>
                                      </p:cBhvr>
                                      <p:to>
                                        <p:strVal val="hidden"/>
                                      </p:to>
                                    </p:set>
                                  </p:childTnLst>
                                </p:cTn>
                              </p:par>
                              <p:par>
                                <p:cTn id="13" presetID="2" presetClass="exit" presetSubtype="1" fill="hold" nodeType="withEffect">
                                  <p:stCondLst>
                                    <p:cond delay="0"/>
                                  </p:stCondLst>
                                  <p:childTnLst>
                                    <p:anim calcmode="lin" valueType="num">
                                      <p:cBhvr additive="base">
                                        <p:cTn id="14" dur="500"/>
                                        <p:tgtEl>
                                          <p:spTgt spid="44"/>
                                        </p:tgtEl>
                                        <p:attrNameLst>
                                          <p:attrName>ppt_x</p:attrName>
                                        </p:attrNameLst>
                                      </p:cBhvr>
                                      <p:tavLst>
                                        <p:tav tm="0">
                                          <p:val>
                                            <p:strVal val="ppt_x"/>
                                          </p:val>
                                        </p:tav>
                                        <p:tav tm="100000">
                                          <p:val>
                                            <p:strVal val="ppt_x"/>
                                          </p:val>
                                        </p:tav>
                                      </p:tavLst>
                                    </p:anim>
                                    <p:anim calcmode="lin" valueType="num">
                                      <p:cBhvr additive="base">
                                        <p:cTn id="15" dur="500"/>
                                        <p:tgtEl>
                                          <p:spTgt spid="44"/>
                                        </p:tgtEl>
                                        <p:attrNameLst>
                                          <p:attrName>ppt_y</p:attrName>
                                        </p:attrNameLst>
                                      </p:cBhvr>
                                      <p:tavLst>
                                        <p:tav tm="0">
                                          <p:val>
                                            <p:strVal val="ppt_y"/>
                                          </p:val>
                                        </p:tav>
                                        <p:tav tm="100000">
                                          <p:val>
                                            <p:strVal val="0-ppt_h/2"/>
                                          </p:val>
                                        </p:tav>
                                      </p:tavLst>
                                    </p:anim>
                                    <p:set>
                                      <p:cBhvr>
                                        <p:cTn id="16" dur="1" fill="hold">
                                          <p:stCondLst>
                                            <p:cond delay="499"/>
                                          </p:stCondLst>
                                        </p:cTn>
                                        <p:tgtEl>
                                          <p:spTgt spid="44"/>
                                        </p:tgtEl>
                                        <p:attrNameLst>
                                          <p:attrName>style.visibility</p:attrName>
                                        </p:attrNameLst>
                                      </p:cBhvr>
                                      <p:to>
                                        <p:strVal val="hidden"/>
                                      </p:to>
                                    </p:set>
                                  </p:childTnLst>
                                </p:cTn>
                              </p:par>
                            </p:childTnLst>
                          </p:cTn>
                        </p:par>
                        <p:par>
                          <p:cTn id="17" fill="hold">
                            <p:stCondLst>
                              <p:cond delay="500"/>
                            </p:stCondLst>
                            <p:childTnLst>
                              <p:par>
                                <p:cTn id="18" presetID="5" presetClass="exit" presetSubtype="10" fill="hold" nodeType="afterEffect">
                                  <p:stCondLst>
                                    <p:cond delay="0"/>
                                  </p:stCondLst>
                                  <p:childTnLst>
                                    <p:animEffect transition="out" filter="checkerboard(across)">
                                      <p:cBhvr>
                                        <p:cTn id="19" dur="1000"/>
                                        <p:tgtEl>
                                          <p:spTgt spid="5"/>
                                        </p:tgtEl>
                                      </p:cBhvr>
                                    </p:animEffect>
                                    <p:set>
                                      <p:cBhvr>
                                        <p:cTn id="20" dur="1" fill="hold">
                                          <p:stCondLst>
                                            <p:cond delay="999"/>
                                          </p:stCondLst>
                                        </p:cTn>
                                        <p:tgtEl>
                                          <p:spTgt spid="5"/>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wipe(up)">
                                      <p:cBhvr>
                                        <p:cTn id="25" dur="1000"/>
                                        <p:tgtEl>
                                          <p:spTgt spid="36"/>
                                        </p:tgtEl>
                                      </p:cBhvr>
                                    </p:animEffect>
                                  </p:childTnLst>
                                </p:cTn>
                              </p:par>
                              <p:par>
                                <p:cTn id="26" presetID="22" presetClass="entr" presetSubtype="1" fill="hold" nodeType="with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wipe(up)">
                                      <p:cBhvr>
                                        <p:cTn id="28" dur="1000"/>
                                        <p:tgtEl>
                                          <p:spTgt spid="39"/>
                                        </p:tgtEl>
                                      </p:cBhvr>
                                    </p:animEffect>
                                  </p:childTnLst>
                                </p:cTn>
                              </p:par>
                            </p:childTnLst>
                          </p:cTn>
                        </p:par>
                      </p:childTnLst>
                    </p:cTn>
                  </p:par>
                  <p:par>
                    <p:cTn id="29" fill="hold">
                      <p:stCondLst>
                        <p:cond delay="indefinite"/>
                      </p:stCondLst>
                      <p:childTnLst>
                        <p:par>
                          <p:cTn id="30" fill="hold">
                            <p:stCondLst>
                              <p:cond delay="0"/>
                            </p:stCondLst>
                            <p:childTnLst>
                              <p:par>
                                <p:cTn id="31" presetID="18" presetClass="entr" presetSubtype="12" fill="hold" grpId="0" nodeType="clickEffect">
                                  <p:stCondLst>
                                    <p:cond delay="0"/>
                                  </p:stCondLst>
                                  <p:childTnLst>
                                    <p:set>
                                      <p:cBhvr>
                                        <p:cTn id="32" dur="1" fill="hold">
                                          <p:stCondLst>
                                            <p:cond delay="0"/>
                                          </p:stCondLst>
                                        </p:cTn>
                                        <p:tgtEl>
                                          <p:spTgt spid="41"/>
                                        </p:tgtEl>
                                        <p:attrNameLst>
                                          <p:attrName>style.visibility</p:attrName>
                                        </p:attrNameLst>
                                      </p:cBhvr>
                                      <p:to>
                                        <p:strVal val="visible"/>
                                      </p:to>
                                    </p:set>
                                    <p:animEffect transition="in" filter="strips(downLeft)">
                                      <p:cBhvr>
                                        <p:cTn id="33" dur="1000"/>
                                        <p:tgtEl>
                                          <p:spTgt spid="41"/>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path" presetSubtype="0" accel="50000" decel="50000" fill="hold" grpId="1" nodeType="clickEffect">
                                  <p:stCondLst>
                                    <p:cond delay="0"/>
                                  </p:stCondLst>
                                  <p:childTnLst>
                                    <p:animMotion origin="layout" path="M 2.77778E-6 2.27567E-6 L -0.00243 0.31868 " pathEditMode="relative" rAng="0" ptsTypes="AA">
                                      <p:cBhvr>
                                        <p:cTn id="37" dur="2000" fill="hold"/>
                                        <p:tgtEl>
                                          <p:spTgt spid="41"/>
                                        </p:tgtEl>
                                        <p:attrNameLst>
                                          <p:attrName>ppt_x</p:attrName>
                                          <p:attrName>ppt_y</p:attrName>
                                        </p:attrNameLst>
                                      </p:cBhvr>
                                      <p:rCtr x="-100" y="159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1" grpId="1" animBg="1"/>
    </p:bld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1178</TotalTime>
  <Words>718</Words>
  <Application>Microsoft Office PowerPoint</Application>
  <PresentationFormat>On-screen Show (4:3)</PresentationFormat>
  <Paragraphs>109</Paragraphs>
  <Slides>18</Slides>
  <Notes>15</Notes>
  <HiddenSlides>0</HiddenSlides>
  <MMClips>1</MMClips>
  <ScaleCrop>false</ScaleCrop>
  <HeadingPairs>
    <vt:vector size="4" baseType="variant">
      <vt:variant>
        <vt:lpstr>Theme</vt:lpstr>
      </vt:variant>
      <vt:variant>
        <vt:i4>2</vt:i4>
      </vt:variant>
      <vt:variant>
        <vt:lpstr>Slide Titles</vt:lpstr>
      </vt:variant>
      <vt:variant>
        <vt:i4>18</vt:i4>
      </vt:variant>
    </vt:vector>
  </HeadingPairs>
  <TitlesOfParts>
    <vt:vector size="20" baseType="lpstr">
      <vt:lpstr>3_Office Theme</vt:lpstr>
      <vt:lpstr>Opulent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Doel</dc:creator>
  <cp:lastModifiedBy>Windows User</cp:lastModifiedBy>
  <cp:revision>328</cp:revision>
  <dcterms:created xsi:type="dcterms:W3CDTF">2006-08-16T00:00:00Z</dcterms:created>
  <dcterms:modified xsi:type="dcterms:W3CDTF">2020-07-28T17:51:36Z</dcterms:modified>
</cp:coreProperties>
</file>