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74" r:id="rId6"/>
    <p:sldId id="264" r:id="rId7"/>
    <p:sldId id="276" r:id="rId8"/>
    <p:sldId id="262" r:id="rId9"/>
    <p:sldId id="263" r:id="rId10"/>
    <p:sldId id="277" r:id="rId11"/>
    <p:sldId id="278" r:id="rId12"/>
    <p:sldId id="265" r:id="rId13"/>
    <p:sldId id="266" r:id="rId14"/>
    <p:sldId id="269"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67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96399-B244-47CD-9086-3B13FBDD174F}"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9FD2A-8B63-44F7-A02B-2FAE050B6A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7849FD2A-8B63-44F7-A02B-2FAE050B6A98}"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3273C7-31CA-457E-B112-72AF5726D426}"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3273C7-31CA-457E-B112-72AF5726D426}"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3273C7-31CA-457E-B112-72AF5726D426}"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3273C7-31CA-457E-B112-72AF5726D426}" type="datetimeFigureOut">
              <a:rPr lang="en-US" smtClean="0"/>
              <a:pPr/>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3273C7-31CA-457E-B112-72AF5726D426}" type="datetimeFigureOut">
              <a:rPr lang="en-US" smtClean="0"/>
              <a:pPr/>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273C7-31CA-457E-B112-72AF5726D426}" type="datetimeFigureOut">
              <a:rPr lang="en-US" smtClean="0"/>
              <a:pPr/>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273C7-31CA-457E-B112-72AF5726D426}"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3273C7-31CA-457E-B112-72AF5726D426}"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C4373-3687-49C4-B875-A49C160A30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273C7-31CA-457E-B112-72AF5726D426}" type="datetimeFigureOut">
              <a:rPr lang="en-US" smtClean="0"/>
              <a:pPr/>
              <a:t>7/30/2020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C4373-3687-49C4-B875-A49C160A30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zizabidpur@gmail.com"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hutan-scene-e1499950288287.jpg"/>
          <p:cNvPicPr>
            <a:picLocks noChangeAspect="1"/>
          </p:cNvPicPr>
          <p:nvPr/>
        </p:nvPicPr>
        <p:blipFill>
          <a:blip r:embed="rId2"/>
          <a:stretch>
            <a:fillRect/>
          </a:stretch>
        </p:blipFill>
        <p:spPr>
          <a:xfrm>
            <a:off x="91190" y="1295400"/>
            <a:ext cx="8915400" cy="5410200"/>
          </a:xfrm>
          <a:prstGeom prst="rect">
            <a:avLst/>
          </a:prstGeom>
        </p:spPr>
      </p:pic>
      <p:sp>
        <p:nvSpPr>
          <p:cNvPr id="2" name="Title 1"/>
          <p:cNvSpPr>
            <a:spLocks noGrp="1"/>
          </p:cNvSpPr>
          <p:nvPr>
            <p:ph type="ctrTitle"/>
          </p:nvPr>
        </p:nvSpPr>
        <p:spPr>
          <a:xfrm>
            <a:off x="533400" y="381000"/>
            <a:ext cx="7772400" cy="609600"/>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11500" b="1" dirty="0" smtClean="0">
                <a:ln w="38100">
                  <a:solidFill>
                    <a:srgbClr val="FF0000"/>
                  </a:solidFill>
                </a:ln>
                <a:solidFill>
                  <a:srgbClr val="00B050"/>
                </a:solidFill>
                <a:effectLst>
                  <a:innerShdw blurRad="69850" dist="43180" dir="5400000">
                    <a:srgbClr val="000000">
                      <a:alpha val="65000"/>
                    </a:srgbClr>
                  </a:innerShdw>
                </a:effectLst>
              </a:rPr>
              <a:t>Welcome</a:t>
            </a:r>
            <a:endParaRPr lang="en-US" sz="11500" b="1" dirty="0">
              <a:ln w="38100">
                <a:solidFill>
                  <a:srgbClr val="FF0000"/>
                </a:solidFill>
              </a:ln>
              <a:solidFill>
                <a:srgbClr val="00B050"/>
              </a:solidFill>
              <a:effectLst>
                <a:innerShdw blurRad="69850" dist="43180" dir="5400000">
                  <a:srgbClr val="000000">
                    <a:alpha val="65000"/>
                  </a:srgbClr>
                </a:innerShdw>
              </a:effectLst>
            </a:endParaRPr>
          </a:p>
        </p:txBody>
      </p:sp>
      <p:sp>
        <p:nvSpPr>
          <p:cNvPr id="6" name="Rectangle 5"/>
          <p:cNvSpPr/>
          <p:nvPr/>
        </p:nvSpPr>
        <p:spPr>
          <a:xfrm>
            <a:off x="0" y="0"/>
            <a:ext cx="9144000" cy="6858000"/>
          </a:xfrm>
          <a:prstGeom prst="rect">
            <a:avLst/>
          </a:prstGeom>
          <a:noFill/>
          <a:ln w="228600">
            <a:solidFill>
              <a:schemeClr val="accent2">
                <a:lumMod val="60000"/>
                <a:lumOff val="4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2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733800"/>
            <a:ext cx="84582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err="1" smtClean="0"/>
              <a:t>Bhutaneese</a:t>
            </a:r>
            <a:r>
              <a:rPr lang="en-US" sz="2400" dirty="0" smtClean="0"/>
              <a:t> houses are built from mud and stone, with wooden shingle roof. The Bhutanese never use iron nails in their buildings. Usually, the Bhutanese build each other’s houses by exchanging </a:t>
            </a:r>
            <a:r>
              <a:rPr lang="en-US" sz="2400" dirty="0" err="1" smtClean="0"/>
              <a:t>labour</a:t>
            </a:r>
            <a:r>
              <a:rPr lang="en-US" sz="2400" dirty="0" smtClean="0"/>
              <a:t> within the community. Different Festivals are celebrated all year round in Bhutan. Colorful masks are used in the festivals which reflect the rich Bhutanese culture. Dances are performed by the Buddhist monks protect the valleys and ward off evil spirits. </a:t>
            </a:r>
            <a:endParaRPr lang="en-US" sz="2400" dirty="0"/>
          </a:p>
        </p:txBody>
      </p:sp>
      <p:sp>
        <p:nvSpPr>
          <p:cNvPr id="7" name="Rectangle 6"/>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hutanese_house,_Paro.jpg"/>
          <p:cNvPicPr>
            <a:picLocks noChangeAspect="1"/>
          </p:cNvPicPr>
          <p:nvPr/>
        </p:nvPicPr>
        <p:blipFill>
          <a:blip r:embed="rId2" cstate="print"/>
          <a:stretch>
            <a:fillRect/>
          </a:stretch>
        </p:blipFill>
        <p:spPr>
          <a:xfrm>
            <a:off x="206183" y="228600"/>
            <a:ext cx="8495607" cy="3448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657600"/>
            <a:ext cx="84582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smtClean="0"/>
              <a:t>The main religious festival is called </a:t>
            </a:r>
            <a:r>
              <a:rPr lang="en-US" sz="2400" dirty="0" err="1" smtClean="0"/>
              <a:t>Tshechus</a:t>
            </a:r>
            <a:r>
              <a:rPr lang="en-US" sz="2400" dirty="0" smtClean="0"/>
              <a:t>. The teachings of lord Buddha are enacted through mask dances for three to five days in the country yard of the monasteries. People attend these events in their best clothes, carrying picnic baskets. Another major festival is called Losar. It is celebrated on Lunar New Year. People cook special dishes and wear new clothes. It is a time for family get-together. Men play archery or darts while women sing and dance. </a:t>
            </a:r>
            <a:endParaRPr lang="en-US" sz="2400" dirty="0"/>
          </a:p>
        </p:txBody>
      </p:sp>
      <p:sp>
        <p:nvSpPr>
          <p:cNvPr id="7" name="Rectangle 6"/>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mages.jpg"/>
          <p:cNvPicPr>
            <a:picLocks noChangeAspect="1"/>
          </p:cNvPicPr>
          <p:nvPr/>
        </p:nvPicPr>
        <p:blipFill>
          <a:blip r:embed="rId2"/>
          <a:stretch>
            <a:fillRect/>
          </a:stretch>
        </p:blipFill>
        <p:spPr>
          <a:xfrm>
            <a:off x="381000" y="457200"/>
            <a:ext cx="3733800" cy="2895600"/>
          </a:xfrm>
          <a:prstGeom prst="rect">
            <a:avLst/>
          </a:prstGeom>
        </p:spPr>
      </p:pic>
      <p:pic>
        <p:nvPicPr>
          <p:cNvPr id="10" name="Picture 9" descr="Awesome-Festivals-in-Bhutan-paro.jpg"/>
          <p:cNvPicPr>
            <a:picLocks noChangeAspect="1"/>
          </p:cNvPicPr>
          <p:nvPr/>
        </p:nvPicPr>
        <p:blipFill>
          <a:blip r:embed="rId3"/>
          <a:stretch>
            <a:fillRect/>
          </a:stretch>
        </p:blipFill>
        <p:spPr>
          <a:xfrm>
            <a:off x="4495800" y="457200"/>
            <a:ext cx="4076700" cy="2836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2895600" cy="103663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effectLst>
                  <a:outerShdw blurRad="38100" dist="38100" dir="2700000" algn="tl">
                    <a:srgbClr val="000000">
                      <a:alpha val="43137"/>
                    </a:srgbClr>
                  </a:outerShdw>
                </a:effectLst>
              </a:rPr>
              <a:t>Group Work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286000"/>
            <a:ext cx="8229600" cy="4221163"/>
          </a:xfrm>
        </p:spPr>
        <p:style>
          <a:lnRef idx="2">
            <a:schemeClr val="accent2"/>
          </a:lnRef>
          <a:fillRef idx="1">
            <a:schemeClr val="lt1"/>
          </a:fillRef>
          <a:effectRef idx="0">
            <a:schemeClr val="accent2"/>
          </a:effectRef>
          <a:fontRef idx="minor">
            <a:schemeClr val="dk1"/>
          </a:fontRef>
        </p:style>
        <p:txBody>
          <a:bodyPr>
            <a:normAutofit/>
          </a:bodyPr>
          <a:lstStyle/>
          <a:p>
            <a:pPr marL="514350" indent="-514350">
              <a:buAutoNum type="arabicPeriod"/>
            </a:pPr>
            <a:r>
              <a:rPr lang="en-US" sz="2800" dirty="0" smtClean="0"/>
              <a:t>The word ‘Jewel’ means_____</a:t>
            </a:r>
          </a:p>
          <a:p>
            <a:pPr marL="514350" indent="-514350">
              <a:buAutoNum type="alphaLcParenR"/>
            </a:pPr>
            <a:r>
              <a:rPr lang="en-US" sz="2800" dirty="0" smtClean="0"/>
              <a:t>Pearl   b)  gemstone  c) paragon  d) masterpiece </a:t>
            </a:r>
          </a:p>
          <a:p>
            <a:pPr marL="514350" indent="-514350">
              <a:buNone/>
            </a:pPr>
            <a:r>
              <a:rPr lang="en-US" sz="2800" dirty="0" smtClean="0"/>
              <a:t>2. The word ‘reflect’  means_____</a:t>
            </a:r>
          </a:p>
          <a:p>
            <a:pPr marL="514350" indent="-514350">
              <a:buNone/>
            </a:pPr>
            <a:r>
              <a:rPr lang="en-US" sz="2800" dirty="0" smtClean="0"/>
              <a:t>a) To ride   b)  to mirror  c) to wave  d) to stretch </a:t>
            </a:r>
          </a:p>
          <a:p>
            <a:pPr marL="514350" indent="-514350">
              <a:buNone/>
            </a:pPr>
            <a:r>
              <a:rPr lang="en-US" sz="2800" dirty="0" smtClean="0"/>
              <a:t>3. The word ‘darts’ means_____</a:t>
            </a:r>
          </a:p>
          <a:p>
            <a:pPr marL="514350" indent="-514350">
              <a:buNone/>
            </a:pPr>
            <a:r>
              <a:rPr lang="en-US" sz="2800" dirty="0" smtClean="0"/>
              <a:t>a) mingling   b)  mixing  c) throwing  d) floating </a:t>
            </a:r>
          </a:p>
          <a:p>
            <a:pPr marL="514350" indent="-514350">
              <a:buNone/>
            </a:pPr>
            <a:r>
              <a:rPr lang="en-US" sz="2800" dirty="0" smtClean="0"/>
              <a:t>4. The word ‘earned’ means_____</a:t>
            </a:r>
          </a:p>
          <a:p>
            <a:pPr marL="514350" indent="-514350">
              <a:buNone/>
            </a:pPr>
            <a:r>
              <a:rPr lang="en-US" sz="2800" dirty="0" smtClean="0"/>
              <a:t>a) brought  b)  netted  c) reaped d) obtained </a:t>
            </a:r>
          </a:p>
          <a:p>
            <a:pPr marL="514350" indent="-514350">
              <a:buNone/>
            </a:pPr>
            <a:endParaRPr lang="en-US" sz="2800" dirty="0" smtClean="0"/>
          </a:p>
        </p:txBody>
      </p:sp>
      <p:pic>
        <p:nvPicPr>
          <p:cNvPr id="4" name="Picture 3" descr="group work.jpg"/>
          <p:cNvPicPr>
            <a:picLocks noChangeAspect="1"/>
          </p:cNvPicPr>
          <p:nvPr/>
        </p:nvPicPr>
        <p:blipFill>
          <a:blip r:embed="rId2" cstate="print"/>
          <a:stretch>
            <a:fillRect/>
          </a:stretch>
        </p:blipFill>
        <p:spPr>
          <a:xfrm>
            <a:off x="6708648" y="0"/>
            <a:ext cx="2282952" cy="1520624"/>
          </a:xfrm>
          <a:prstGeom prst="rect">
            <a:avLst/>
          </a:prstGeom>
        </p:spPr>
      </p:pic>
      <p:sp>
        <p:nvSpPr>
          <p:cNvPr id="5" name="TextBox 4"/>
          <p:cNvSpPr txBox="1"/>
          <p:nvPr/>
        </p:nvSpPr>
        <p:spPr>
          <a:xfrm>
            <a:off x="455950" y="1492770"/>
            <a:ext cx="746885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effectLst>
                  <a:outerShdw blurRad="38100" dist="38100" dir="2700000" algn="tl">
                    <a:srgbClr val="000000">
                      <a:alpha val="43137"/>
                    </a:srgbClr>
                  </a:outerShdw>
                </a:effectLst>
              </a:rPr>
              <a:t>Choose the correct answer from the alternatives</a:t>
            </a:r>
            <a:endParaRPr lang="en-US" sz="2800" b="1" dirty="0">
              <a:effectLst>
                <a:outerShdw blurRad="38100" dist="38100" dir="2700000" algn="tl">
                  <a:srgbClr val="000000">
                    <a:alpha val="43137"/>
                  </a:srgbClr>
                </a:outerShdw>
              </a:effectLst>
            </a:endParaRPr>
          </a:p>
        </p:txBody>
      </p:sp>
      <p:sp>
        <p:nvSpPr>
          <p:cNvPr id="6" name="Rectangle 5"/>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829800" y="495300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124200" y="3581400"/>
            <a:ext cx="304800" cy="472275"/>
            <a:chOff x="7772400" y="4497586"/>
            <a:chExt cx="576111" cy="548475"/>
          </a:xfrm>
        </p:grpSpPr>
        <p:cxnSp>
          <p:nvCxnSpPr>
            <p:cNvPr id="8" name="Straight Connector 7"/>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rot="6930975">
              <a:off x="7987723" y="4685274"/>
              <a:ext cx="548475" cy="17310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17" name="Group 16"/>
          <p:cNvGrpSpPr/>
          <p:nvPr/>
        </p:nvGrpSpPr>
        <p:grpSpPr>
          <a:xfrm>
            <a:off x="4800600" y="4648200"/>
            <a:ext cx="304800" cy="472275"/>
            <a:chOff x="7772400" y="4497586"/>
            <a:chExt cx="576111" cy="548475"/>
          </a:xfrm>
        </p:grpSpPr>
        <p:cxnSp>
          <p:nvCxnSpPr>
            <p:cNvPr id="18" name="Straight Connector 17"/>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Straight Connector 18"/>
            <p:cNvCxnSpPr/>
            <p:nvPr/>
          </p:nvCxnSpPr>
          <p:spPr>
            <a:xfrm rot="6930975">
              <a:off x="7987723" y="4685274"/>
              <a:ext cx="548475" cy="17310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0" name="Group 19"/>
          <p:cNvGrpSpPr/>
          <p:nvPr/>
        </p:nvGrpSpPr>
        <p:grpSpPr>
          <a:xfrm>
            <a:off x="6400800" y="5638800"/>
            <a:ext cx="304800" cy="472275"/>
            <a:chOff x="7772400" y="4497586"/>
            <a:chExt cx="576111" cy="548475"/>
          </a:xfrm>
        </p:grpSpPr>
        <p:cxnSp>
          <p:nvCxnSpPr>
            <p:cNvPr id="21" name="Straight Connector 20"/>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Straight Connector 21"/>
            <p:cNvCxnSpPr/>
            <p:nvPr/>
          </p:nvCxnSpPr>
          <p:spPr>
            <a:xfrm rot="6930975">
              <a:off x="7987723" y="4685274"/>
              <a:ext cx="548475" cy="17310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27" name="Group 26"/>
          <p:cNvGrpSpPr/>
          <p:nvPr/>
        </p:nvGrpSpPr>
        <p:grpSpPr>
          <a:xfrm>
            <a:off x="838200" y="2590800"/>
            <a:ext cx="304800" cy="472275"/>
            <a:chOff x="7772400" y="4497586"/>
            <a:chExt cx="576111" cy="548475"/>
          </a:xfrm>
        </p:grpSpPr>
        <p:cxnSp>
          <p:nvCxnSpPr>
            <p:cNvPr id="28" name="Straight Connector 27"/>
            <p:cNvCxnSpPr/>
            <p:nvPr/>
          </p:nvCxnSpPr>
          <p:spPr>
            <a:xfrm>
              <a:off x="7772400" y="4724400"/>
              <a:ext cx="310525" cy="247782"/>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Straight Connector 28"/>
            <p:cNvCxnSpPr/>
            <p:nvPr/>
          </p:nvCxnSpPr>
          <p:spPr>
            <a:xfrm rot="6930975">
              <a:off x="7987723" y="4685274"/>
              <a:ext cx="548475" cy="173100"/>
            </a:xfrm>
            <a:prstGeom prst="line">
              <a:avLst/>
            </a:prstGeom>
          </p:spPr>
          <p:style>
            <a:lnRef idx="2">
              <a:schemeClr val="accent3"/>
            </a:lnRef>
            <a:fillRef idx="0">
              <a:schemeClr val="accent3"/>
            </a:fillRef>
            <a:effectRef idx="1">
              <a:schemeClr val="accent3"/>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800" decel="100000"/>
                                        <p:tgtEl>
                                          <p:spTgt spid="27"/>
                                        </p:tgtEl>
                                      </p:cBhvr>
                                    </p:animEffect>
                                    <p:anim calcmode="lin" valueType="num">
                                      <p:cBhvr>
                                        <p:cTn id="20" dur="800" decel="100000" fill="hold"/>
                                        <p:tgtEl>
                                          <p:spTgt spid="27"/>
                                        </p:tgtEl>
                                        <p:attrNameLst>
                                          <p:attrName>style.rotation</p:attrName>
                                        </p:attrNameLst>
                                      </p:cBhvr>
                                      <p:tavLst>
                                        <p:tav tm="0">
                                          <p:val>
                                            <p:fltVal val="-90"/>
                                          </p:val>
                                        </p:tav>
                                        <p:tav tm="100000">
                                          <p:val>
                                            <p:fltVal val="0"/>
                                          </p:val>
                                        </p:tav>
                                      </p:tavLst>
                                    </p:anim>
                                    <p:anim calcmode="lin" valueType="num">
                                      <p:cBhvr>
                                        <p:cTn id="21" dur="800" decel="100000" fill="hold"/>
                                        <p:tgtEl>
                                          <p:spTgt spid="27"/>
                                        </p:tgtEl>
                                        <p:attrNameLst>
                                          <p:attrName>ppt_x</p:attrName>
                                        </p:attrNameLst>
                                      </p:cBhvr>
                                      <p:tavLst>
                                        <p:tav tm="0">
                                          <p:val>
                                            <p:strVal val="#ppt_x+0.4"/>
                                          </p:val>
                                        </p:tav>
                                        <p:tav tm="100000">
                                          <p:val>
                                            <p:strVal val="#ppt_x-0.05"/>
                                          </p:val>
                                        </p:tav>
                                      </p:tavLst>
                                    </p:anim>
                                    <p:anim calcmode="lin" valueType="num">
                                      <p:cBhvr>
                                        <p:cTn id="22" dur="800" decel="100000" fill="hold"/>
                                        <p:tgtEl>
                                          <p:spTgt spid="27"/>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800" decel="100000"/>
                                        <p:tgtEl>
                                          <p:spTgt spid="16"/>
                                        </p:tgtEl>
                                      </p:cBhvr>
                                    </p:animEffect>
                                    <p:anim calcmode="lin" valueType="num">
                                      <p:cBhvr>
                                        <p:cTn id="40" dur="800" decel="100000" fill="hold"/>
                                        <p:tgtEl>
                                          <p:spTgt spid="16"/>
                                        </p:tgtEl>
                                        <p:attrNameLst>
                                          <p:attrName>style.rotation</p:attrName>
                                        </p:attrNameLst>
                                      </p:cBhvr>
                                      <p:tavLst>
                                        <p:tav tm="0">
                                          <p:val>
                                            <p:fltVal val="-90"/>
                                          </p:val>
                                        </p:tav>
                                        <p:tav tm="100000">
                                          <p:val>
                                            <p:fltVal val="0"/>
                                          </p:val>
                                        </p:tav>
                                      </p:tavLst>
                                    </p:anim>
                                    <p:anim calcmode="lin" valueType="num">
                                      <p:cBhvr>
                                        <p:cTn id="41" dur="800" decel="100000" fill="hold"/>
                                        <p:tgtEl>
                                          <p:spTgt spid="16"/>
                                        </p:tgtEl>
                                        <p:attrNameLst>
                                          <p:attrName>ppt_x</p:attrName>
                                        </p:attrNameLst>
                                      </p:cBhvr>
                                      <p:tavLst>
                                        <p:tav tm="0">
                                          <p:val>
                                            <p:strVal val="#ppt_x+0.4"/>
                                          </p:val>
                                        </p:tav>
                                        <p:tav tm="100000">
                                          <p:val>
                                            <p:strVal val="#ppt_x-0.05"/>
                                          </p:val>
                                        </p:tav>
                                      </p:tavLst>
                                    </p:anim>
                                    <p:anim calcmode="lin" valueType="num">
                                      <p:cBhvr>
                                        <p:cTn id="42" dur="800" decel="100000" fill="hold"/>
                                        <p:tgtEl>
                                          <p:spTgt spid="16"/>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ox(in)">
                                      <p:cBhvr>
                                        <p:cTn id="49" dur="500"/>
                                        <p:tgtEl>
                                          <p:spTgt spid="3">
                                            <p:txEl>
                                              <p:pRg st="4" end="4"/>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ox(in)">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800" decel="100000"/>
                                        <p:tgtEl>
                                          <p:spTgt spid="17"/>
                                        </p:tgtEl>
                                      </p:cBhvr>
                                    </p:animEffect>
                                    <p:anim calcmode="lin" valueType="num">
                                      <p:cBhvr>
                                        <p:cTn id="58" dur="800" decel="100000" fill="hold"/>
                                        <p:tgtEl>
                                          <p:spTgt spid="17"/>
                                        </p:tgtEl>
                                        <p:attrNameLst>
                                          <p:attrName>style.rotation</p:attrName>
                                        </p:attrNameLst>
                                      </p:cBhvr>
                                      <p:tavLst>
                                        <p:tav tm="0">
                                          <p:val>
                                            <p:fltVal val="-90"/>
                                          </p:val>
                                        </p:tav>
                                        <p:tav tm="100000">
                                          <p:val>
                                            <p:fltVal val="0"/>
                                          </p:val>
                                        </p:tav>
                                      </p:tavLst>
                                    </p:anim>
                                    <p:anim calcmode="lin" valueType="num">
                                      <p:cBhvr>
                                        <p:cTn id="59" dur="800" decel="100000" fill="hold"/>
                                        <p:tgtEl>
                                          <p:spTgt spid="17"/>
                                        </p:tgtEl>
                                        <p:attrNameLst>
                                          <p:attrName>ppt_x</p:attrName>
                                        </p:attrNameLst>
                                      </p:cBhvr>
                                      <p:tavLst>
                                        <p:tav tm="0">
                                          <p:val>
                                            <p:strVal val="#ppt_x+0.4"/>
                                          </p:val>
                                        </p:tav>
                                        <p:tav tm="100000">
                                          <p:val>
                                            <p:strVal val="#ppt_x-0.05"/>
                                          </p:val>
                                        </p:tav>
                                      </p:tavLst>
                                    </p:anim>
                                    <p:anim calcmode="lin" valueType="num">
                                      <p:cBhvr>
                                        <p:cTn id="60" dur="800" decel="100000" fill="hold"/>
                                        <p:tgtEl>
                                          <p:spTgt spid="17"/>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2000"/>
                                        <p:tgtEl>
                                          <p:spTgt spid="3">
                                            <p:txEl>
                                              <p:pRg st="6" end="6"/>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2000"/>
                                        <p:tgtEl>
                                          <p:spTgt spid="3">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0"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800" decel="100000"/>
                                        <p:tgtEl>
                                          <p:spTgt spid="20"/>
                                        </p:tgtEl>
                                      </p:cBhvr>
                                    </p:animEffect>
                                    <p:anim calcmode="lin" valueType="num">
                                      <p:cBhvr>
                                        <p:cTn id="76" dur="800" decel="100000" fill="hold"/>
                                        <p:tgtEl>
                                          <p:spTgt spid="20"/>
                                        </p:tgtEl>
                                        <p:attrNameLst>
                                          <p:attrName>style.rotation</p:attrName>
                                        </p:attrNameLst>
                                      </p:cBhvr>
                                      <p:tavLst>
                                        <p:tav tm="0">
                                          <p:val>
                                            <p:fltVal val="-90"/>
                                          </p:val>
                                        </p:tav>
                                        <p:tav tm="100000">
                                          <p:val>
                                            <p:fltVal val="0"/>
                                          </p:val>
                                        </p:tav>
                                      </p:tavLst>
                                    </p:anim>
                                    <p:anim calcmode="lin" valueType="num">
                                      <p:cBhvr>
                                        <p:cTn id="77" dur="800" decel="100000" fill="hold"/>
                                        <p:tgtEl>
                                          <p:spTgt spid="20"/>
                                        </p:tgtEl>
                                        <p:attrNameLst>
                                          <p:attrName>ppt_x</p:attrName>
                                        </p:attrNameLst>
                                      </p:cBhvr>
                                      <p:tavLst>
                                        <p:tav tm="0">
                                          <p:val>
                                            <p:strVal val="#ppt_x+0.4"/>
                                          </p:val>
                                        </p:tav>
                                        <p:tav tm="100000">
                                          <p:val>
                                            <p:strVal val="#ppt_x-0.05"/>
                                          </p:val>
                                        </p:tav>
                                      </p:tavLst>
                                    </p:anim>
                                    <p:anim calcmode="lin" valueType="num">
                                      <p:cBhvr>
                                        <p:cTn id="78" dur="800" decel="100000" fill="hold"/>
                                        <p:tgtEl>
                                          <p:spTgt spid="20"/>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algn="l"/>
            <a:r>
              <a:rPr lang="en-US" sz="4800" b="1" dirty="0" smtClean="0">
                <a:effectLst>
                  <a:outerShdw blurRad="38100" dist="38100" dir="2700000" algn="tl">
                    <a:srgbClr val="000000">
                      <a:alpha val="43137"/>
                    </a:srgbClr>
                  </a:outerShdw>
                </a:effectLst>
              </a:rPr>
              <a:t>Individual Work</a:t>
            </a:r>
            <a:endParaRPr lang="en-US" sz="4800" b="1" dirty="0">
              <a:effectLst>
                <a:outerShdw blurRad="38100" dist="38100" dir="2700000" algn="tl">
                  <a:srgbClr val="000000">
                    <a:alpha val="43137"/>
                  </a:srgbClr>
                </a:outerShdw>
              </a:effectLst>
            </a:endParaRPr>
          </a:p>
        </p:txBody>
      </p:sp>
      <p:sp>
        <p:nvSpPr>
          <p:cNvPr id="5" name="TextBox 4"/>
          <p:cNvSpPr txBox="1"/>
          <p:nvPr/>
        </p:nvSpPr>
        <p:spPr>
          <a:xfrm>
            <a:off x="381000" y="1828800"/>
            <a:ext cx="701948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Write short answer to the following questions</a:t>
            </a:r>
            <a:endParaRPr lang="en-US" sz="2800" b="1" dirty="0">
              <a:solidFill>
                <a:srgbClr val="FF0000"/>
              </a:solidFill>
              <a:effectLst>
                <a:outerShdw blurRad="38100" dist="38100" dir="2700000" algn="tl">
                  <a:srgbClr val="000000">
                    <a:alpha val="43137"/>
                  </a:srgbClr>
                </a:outerShdw>
              </a:effectLst>
            </a:endParaRPr>
          </a:p>
        </p:txBody>
      </p:sp>
      <p:pic>
        <p:nvPicPr>
          <p:cNvPr id="12" name="Picture 11" descr="fdjkdfjdlfjdaskf.jpg"/>
          <p:cNvPicPr>
            <a:picLocks noChangeAspect="1"/>
          </p:cNvPicPr>
          <p:nvPr/>
        </p:nvPicPr>
        <p:blipFill>
          <a:blip r:embed="rId2"/>
          <a:stretch>
            <a:fillRect/>
          </a:stretch>
        </p:blipFill>
        <p:spPr>
          <a:xfrm>
            <a:off x="6172200" y="0"/>
            <a:ext cx="2219325" cy="1755733"/>
          </a:xfrm>
          <a:prstGeom prst="rect">
            <a:avLst/>
          </a:prstGeom>
        </p:spPr>
      </p:pic>
      <p:sp>
        <p:nvSpPr>
          <p:cNvPr id="13" name="Rectangle 12"/>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 y="2514600"/>
            <a:ext cx="5648021"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rPr>
              <a:t>What is the main religion of Bhutan?</a:t>
            </a:r>
            <a:endParaRPr lang="en-US" sz="2800" b="1" dirty="0">
              <a:solidFill>
                <a:srgbClr val="0070C0"/>
              </a:solidFill>
              <a:effectLst>
                <a:outerShdw blurRad="38100" dist="38100" dir="2700000" algn="tl">
                  <a:srgbClr val="000000">
                    <a:alpha val="43137"/>
                  </a:srgbClr>
                </a:outerShdw>
              </a:effectLst>
            </a:endParaRPr>
          </a:p>
        </p:txBody>
      </p:sp>
      <p:sp>
        <p:nvSpPr>
          <p:cNvPr id="15" name="TextBox 14"/>
          <p:cNvSpPr txBox="1"/>
          <p:nvPr/>
        </p:nvSpPr>
        <p:spPr>
          <a:xfrm>
            <a:off x="381000" y="3200400"/>
            <a:ext cx="6388737"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rPr>
              <a:t> The main religion of Bhutan is Buddhism.</a:t>
            </a:r>
            <a:endParaRPr lang="en-US" sz="2800" b="1" dirty="0">
              <a:solidFill>
                <a:srgbClr val="002060"/>
              </a:solidFill>
              <a:effectLst>
                <a:outerShdw blurRad="38100" dist="38100" dir="2700000" algn="tl">
                  <a:srgbClr val="000000">
                    <a:alpha val="43137"/>
                  </a:srgbClr>
                </a:outerShdw>
              </a:effectLst>
            </a:endParaRPr>
          </a:p>
        </p:txBody>
      </p:sp>
      <p:sp>
        <p:nvSpPr>
          <p:cNvPr id="16" name="TextBox 15"/>
          <p:cNvSpPr txBox="1"/>
          <p:nvPr/>
        </p:nvSpPr>
        <p:spPr>
          <a:xfrm>
            <a:off x="381000" y="3962400"/>
            <a:ext cx="5676554"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rPr>
              <a:t>What is the main festival of Bhutan? </a:t>
            </a:r>
            <a:endParaRPr lang="en-US" sz="2800" b="1" dirty="0">
              <a:solidFill>
                <a:srgbClr val="0070C0"/>
              </a:solidFill>
              <a:effectLst>
                <a:outerShdw blurRad="38100" dist="38100" dir="2700000" algn="tl">
                  <a:srgbClr val="000000">
                    <a:alpha val="43137"/>
                  </a:srgbClr>
                </a:outerShdw>
              </a:effectLst>
            </a:endParaRPr>
          </a:p>
        </p:txBody>
      </p:sp>
      <p:sp>
        <p:nvSpPr>
          <p:cNvPr id="17" name="TextBox 16"/>
          <p:cNvSpPr txBox="1"/>
          <p:nvPr/>
        </p:nvSpPr>
        <p:spPr>
          <a:xfrm>
            <a:off x="381000" y="4724400"/>
            <a:ext cx="6108082"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rPr>
              <a:t>The main festival of Bhutan is </a:t>
            </a:r>
            <a:r>
              <a:rPr lang="en-US" sz="2800" b="1" dirty="0" err="1" smtClean="0">
                <a:solidFill>
                  <a:srgbClr val="002060"/>
                </a:solidFill>
                <a:effectLst>
                  <a:outerShdw blurRad="38100" dist="38100" dir="2700000" algn="tl">
                    <a:srgbClr val="000000">
                      <a:alpha val="43137"/>
                    </a:srgbClr>
                  </a:outerShdw>
                </a:effectLst>
              </a:rPr>
              <a:t>Tshechus</a:t>
            </a:r>
            <a:r>
              <a:rPr lang="en-US" sz="2800" b="1" dirty="0" smtClean="0">
                <a:solidFill>
                  <a:srgbClr val="002060"/>
                </a:solidFill>
                <a:effectLst>
                  <a:outerShdw blurRad="38100" dist="38100" dir="2700000" algn="tl">
                    <a:srgbClr val="000000">
                      <a:alpha val="43137"/>
                    </a:srgbClr>
                  </a:outerShdw>
                </a:effectLst>
              </a:rPr>
              <a:t>.</a:t>
            </a:r>
            <a:endParaRPr lang="en-US" sz="2800" b="1" dirty="0">
              <a:solidFill>
                <a:srgbClr val="002060"/>
              </a:solidFill>
              <a:effectLst>
                <a:outerShdw blurRad="38100" dist="38100" dir="2700000" algn="tl">
                  <a:srgbClr val="000000">
                    <a:alpha val="43137"/>
                  </a:srgbClr>
                </a:outerShdw>
              </a:effectLst>
            </a:endParaRPr>
          </a:p>
        </p:txBody>
      </p:sp>
      <p:sp>
        <p:nvSpPr>
          <p:cNvPr id="18" name="TextBox 17"/>
          <p:cNvSpPr txBox="1"/>
          <p:nvPr/>
        </p:nvSpPr>
        <p:spPr>
          <a:xfrm>
            <a:off x="381000" y="5410200"/>
            <a:ext cx="4176593" cy="523220"/>
          </a:xfrm>
          <a:prstGeom prst="rect">
            <a:avLst/>
          </a:prstGeom>
          <a:noFill/>
        </p:spPr>
        <p:txBody>
          <a:bodyPr wrap="none" rtlCol="0">
            <a:spAutoFit/>
          </a:bodyPr>
          <a:lstStyle/>
          <a:p>
            <a:r>
              <a:rPr lang="en-US" sz="2800" b="1" dirty="0" smtClean="0">
                <a:solidFill>
                  <a:srgbClr val="0070C0"/>
                </a:solidFill>
                <a:effectLst>
                  <a:outerShdw blurRad="38100" dist="38100" dir="2700000" algn="tl">
                    <a:srgbClr val="000000">
                      <a:alpha val="43137"/>
                    </a:srgbClr>
                  </a:outerShdw>
                </a:effectLst>
              </a:rPr>
              <a:t>When is Losar celebrated? </a:t>
            </a:r>
            <a:endParaRPr lang="en-US" sz="2800" b="1" dirty="0">
              <a:solidFill>
                <a:srgbClr val="0070C0"/>
              </a:solidFill>
              <a:effectLst>
                <a:outerShdw blurRad="38100" dist="38100" dir="2700000" algn="tl">
                  <a:srgbClr val="000000">
                    <a:alpha val="43137"/>
                  </a:srgbClr>
                </a:outerShdw>
              </a:effectLst>
            </a:endParaRPr>
          </a:p>
        </p:txBody>
      </p:sp>
      <p:sp>
        <p:nvSpPr>
          <p:cNvPr id="19" name="TextBox 18"/>
          <p:cNvSpPr txBox="1"/>
          <p:nvPr/>
        </p:nvSpPr>
        <p:spPr>
          <a:xfrm>
            <a:off x="381000" y="6096000"/>
            <a:ext cx="5985293" cy="523220"/>
          </a:xfrm>
          <a:prstGeom prst="rect">
            <a:avLst/>
          </a:prstGeom>
          <a:noFill/>
        </p:spPr>
        <p:txBody>
          <a:bodyPr wrap="none" rtlCol="0">
            <a:spAutoFit/>
          </a:bodyPr>
          <a:lstStyle/>
          <a:p>
            <a:r>
              <a:rPr lang="en-US" sz="2800" b="1" dirty="0" smtClean="0">
                <a:solidFill>
                  <a:srgbClr val="002060"/>
                </a:solidFill>
                <a:effectLst>
                  <a:outerShdw blurRad="38100" dist="38100" dir="2700000" algn="tl">
                    <a:srgbClr val="000000">
                      <a:alpha val="43137"/>
                    </a:srgbClr>
                  </a:outerShdw>
                </a:effectLst>
              </a:rPr>
              <a:t>Losar is celebrated on Lunar New Year. </a:t>
            </a:r>
            <a:endParaRPr lang="en-US" sz="28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effectLst>
                  <a:outerShdw blurRad="38100" dist="38100" dir="2700000" algn="tl">
                    <a:srgbClr val="000000">
                      <a:alpha val="43137"/>
                    </a:srgbClr>
                  </a:outerShdw>
                </a:effectLst>
              </a:rPr>
              <a:t>Individual Work</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2590800"/>
            <a:ext cx="8229600" cy="25146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r>
              <a:rPr lang="en-US" dirty="0" err="1" smtClean="0"/>
              <a:t>Druk-yul</a:t>
            </a:r>
            <a:r>
              <a:rPr lang="en-US" dirty="0" smtClean="0"/>
              <a:t> is the a) _____ name of Bhutan. It is called the b)_____ of the Eastern </a:t>
            </a:r>
            <a:r>
              <a:rPr lang="en-US" dirty="0" err="1" smtClean="0"/>
              <a:t>Himalays</a:t>
            </a:r>
            <a:r>
              <a:rPr lang="en-US" dirty="0" smtClean="0"/>
              <a:t>. People of Bhutan follow c)________. They build wood houses d)______ using iron nails. They observe different festivals all the year round. </a:t>
            </a:r>
            <a:r>
              <a:rPr lang="en-US" dirty="0" err="1" smtClean="0"/>
              <a:t>Tschechus</a:t>
            </a:r>
            <a:r>
              <a:rPr lang="en-US" dirty="0" smtClean="0"/>
              <a:t> is their e)_________ religious festival. </a:t>
            </a:r>
            <a:endParaRPr lang="en-US" dirty="0"/>
          </a:p>
        </p:txBody>
      </p:sp>
      <p:pic>
        <p:nvPicPr>
          <p:cNvPr id="11" name="Picture 10" descr="fdjkdfjdlfjdaskf.jpg"/>
          <p:cNvPicPr>
            <a:picLocks noChangeAspect="1"/>
          </p:cNvPicPr>
          <p:nvPr/>
        </p:nvPicPr>
        <p:blipFill>
          <a:blip r:embed="rId2"/>
          <a:stretch>
            <a:fillRect/>
          </a:stretch>
        </p:blipFill>
        <p:spPr>
          <a:xfrm>
            <a:off x="7000875" y="0"/>
            <a:ext cx="2143125" cy="1695450"/>
          </a:xfrm>
          <a:prstGeom prst="rect">
            <a:avLst/>
          </a:prstGeom>
        </p:spPr>
      </p:pic>
      <p:sp>
        <p:nvSpPr>
          <p:cNvPr id="12" name="Rectangle 11"/>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962400" y="2498360"/>
            <a:ext cx="1157368" cy="523220"/>
          </a:xfrm>
          <a:prstGeom prst="rect">
            <a:avLst/>
          </a:prstGeom>
          <a:noFill/>
        </p:spPr>
        <p:txBody>
          <a:bodyPr wrap="none" rtlCol="0">
            <a:spAutoFit/>
          </a:bodyPr>
          <a:lstStyle/>
          <a:p>
            <a:r>
              <a:rPr lang="en-US" sz="2800" dirty="0" smtClean="0">
                <a:solidFill>
                  <a:srgbClr val="FF0000"/>
                </a:solidFill>
              </a:rPr>
              <a:t>official</a:t>
            </a:r>
            <a:endParaRPr lang="en-US" sz="2800" dirty="0">
              <a:solidFill>
                <a:srgbClr val="FF0000"/>
              </a:solidFill>
            </a:endParaRPr>
          </a:p>
        </p:txBody>
      </p:sp>
      <p:sp>
        <p:nvSpPr>
          <p:cNvPr id="14" name="TextBox 13"/>
          <p:cNvSpPr txBox="1"/>
          <p:nvPr/>
        </p:nvSpPr>
        <p:spPr>
          <a:xfrm>
            <a:off x="3200400" y="2819400"/>
            <a:ext cx="987706" cy="523220"/>
          </a:xfrm>
          <a:prstGeom prst="rect">
            <a:avLst/>
          </a:prstGeom>
          <a:noFill/>
        </p:spPr>
        <p:txBody>
          <a:bodyPr wrap="none" rtlCol="0">
            <a:spAutoFit/>
          </a:bodyPr>
          <a:lstStyle/>
          <a:p>
            <a:pPr algn="r"/>
            <a:r>
              <a:rPr lang="en-US" sz="2800" dirty="0" smtClean="0">
                <a:solidFill>
                  <a:srgbClr val="FF0000"/>
                </a:solidFill>
              </a:rPr>
              <a:t>Jewel</a:t>
            </a:r>
            <a:endParaRPr lang="en-US" sz="2800" dirty="0">
              <a:solidFill>
                <a:srgbClr val="FF0000"/>
              </a:solidFill>
            </a:endParaRPr>
          </a:p>
        </p:txBody>
      </p:sp>
      <p:sp>
        <p:nvSpPr>
          <p:cNvPr id="15" name="TextBox 14"/>
          <p:cNvSpPr txBox="1"/>
          <p:nvPr/>
        </p:nvSpPr>
        <p:spPr>
          <a:xfrm>
            <a:off x="5211395" y="3200400"/>
            <a:ext cx="1646605" cy="523220"/>
          </a:xfrm>
          <a:prstGeom prst="rect">
            <a:avLst/>
          </a:prstGeom>
          <a:noFill/>
        </p:spPr>
        <p:txBody>
          <a:bodyPr wrap="none" rtlCol="0">
            <a:spAutoFit/>
          </a:bodyPr>
          <a:lstStyle/>
          <a:p>
            <a:pPr algn="r"/>
            <a:r>
              <a:rPr lang="en-US" sz="2800" dirty="0" smtClean="0">
                <a:solidFill>
                  <a:srgbClr val="FF0000"/>
                </a:solidFill>
              </a:rPr>
              <a:t>Buddhism</a:t>
            </a:r>
            <a:endParaRPr lang="en-US" sz="2800" dirty="0">
              <a:solidFill>
                <a:srgbClr val="FF0000"/>
              </a:solidFill>
            </a:endParaRPr>
          </a:p>
        </p:txBody>
      </p:sp>
      <p:sp>
        <p:nvSpPr>
          <p:cNvPr id="16" name="TextBox 15"/>
          <p:cNvSpPr txBox="1"/>
          <p:nvPr/>
        </p:nvSpPr>
        <p:spPr>
          <a:xfrm>
            <a:off x="3962400" y="3581400"/>
            <a:ext cx="615746" cy="523220"/>
          </a:xfrm>
          <a:prstGeom prst="rect">
            <a:avLst/>
          </a:prstGeom>
          <a:noFill/>
        </p:spPr>
        <p:txBody>
          <a:bodyPr wrap="none" rtlCol="0">
            <a:spAutoFit/>
          </a:bodyPr>
          <a:lstStyle/>
          <a:p>
            <a:pPr algn="r"/>
            <a:r>
              <a:rPr lang="en-US" sz="2800" dirty="0" smtClean="0">
                <a:solidFill>
                  <a:srgbClr val="FF0000"/>
                </a:solidFill>
              </a:rPr>
              <a:t>by </a:t>
            </a:r>
            <a:endParaRPr lang="en-US" sz="2800" dirty="0">
              <a:solidFill>
                <a:srgbClr val="FF0000"/>
              </a:solidFill>
            </a:endParaRPr>
          </a:p>
        </p:txBody>
      </p:sp>
      <p:sp>
        <p:nvSpPr>
          <p:cNvPr id="17" name="TextBox 16"/>
          <p:cNvSpPr txBox="1"/>
          <p:nvPr/>
        </p:nvSpPr>
        <p:spPr>
          <a:xfrm>
            <a:off x="4191962" y="4343400"/>
            <a:ext cx="995785" cy="523220"/>
          </a:xfrm>
          <a:prstGeom prst="rect">
            <a:avLst/>
          </a:prstGeom>
          <a:noFill/>
        </p:spPr>
        <p:txBody>
          <a:bodyPr wrap="none" rtlCol="0">
            <a:spAutoFit/>
          </a:bodyPr>
          <a:lstStyle/>
          <a:p>
            <a:pPr algn="r"/>
            <a:r>
              <a:rPr lang="en-US" sz="2800" dirty="0" smtClean="0">
                <a:solidFill>
                  <a:srgbClr val="FF0000"/>
                </a:solidFill>
              </a:rPr>
              <a:t>main </a:t>
            </a:r>
            <a:endParaRPr lang="en-US" sz="2800" dirty="0">
              <a:solidFill>
                <a:srgbClr val="FF0000"/>
              </a:solidFill>
            </a:endParaRPr>
          </a:p>
        </p:txBody>
      </p:sp>
      <p:sp>
        <p:nvSpPr>
          <p:cNvPr id="18" name="TextBox 17"/>
          <p:cNvSpPr txBox="1"/>
          <p:nvPr/>
        </p:nvSpPr>
        <p:spPr>
          <a:xfrm>
            <a:off x="457200" y="1828800"/>
            <a:ext cx="4958409" cy="584775"/>
          </a:xfrm>
          <a:prstGeom prst="rect">
            <a:avLst/>
          </a:prstGeom>
          <a:noFill/>
        </p:spPr>
        <p:txBody>
          <a:bodyPr wrap="none" rtlCol="0">
            <a:spAutoFit/>
          </a:bodyPr>
          <a:lstStyle/>
          <a:p>
            <a:r>
              <a:rPr lang="en-US" sz="3200" dirty="0" smtClean="0"/>
              <a:t>Fill in the gaps from the text.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86200"/>
            <a:ext cx="8382000" cy="2514600"/>
          </a:xfrm>
        </p:spPr>
        <p:txBody>
          <a:bodyPr>
            <a:normAutofit/>
          </a:bodyPr>
          <a:lstStyle/>
          <a:p>
            <a:pPr marL="514350" indent="-514350">
              <a:buAutoNum type="arabicPeriod"/>
            </a:pPr>
            <a:r>
              <a:rPr lang="en-US" dirty="0" smtClean="0">
                <a:effectLst>
                  <a:outerShdw blurRad="38100" dist="38100" dir="2700000" algn="tl">
                    <a:srgbClr val="000000">
                      <a:alpha val="43137"/>
                    </a:srgbClr>
                  </a:outerShdw>
                </a:effectLst>
              </a:rPr>
              <a:t>Bhutan is called the jewel of Eastern </a:t>
            </a:r>
            <a:r>
              <a:rPr lang="en-US" dirty="0" err="1" smtClean="0">
                <a:effectLst>
                  <a:outerShdw blurRad="38100" dist="38100" dir="2700000" algn="tl">
                    <a:srgbClr val="000000">
                      <a:alpha val="43137"/>
                    </a:srgbClr>
                  </a:outerShdw>
                </a:effectLst>
              </a:rPr>
              <a:t>Himalays</a:t>
            </a:r>
            <a:endParaRPr lang="en-US" dirty="0" smtClean="0">
              <a:effectLst>
                <a:outerShdw blurRad="38100" dist="38100" dir="2700000" algn="tl">
                  <a:srgbClr val="000000">
                    <a:alpha val="43137"/>
                  </a:srgbClr>
                </a:outerShdw>
              </a:effectLst>
            </a:endParaRPr>
          </a:p>
          <a:p>
            <a:pPr marL="514350" indent="-514350">
              <a:buAutoNum type="arabicPeriod"/>
            </a:pPr>
            <a:r>
              <a:rPr lang="en-US" dirty="0" smtClean="0">
                <a:effectLst>
                  <a:outerShdw blurRad="38100" dist="38100" dir="2700000" algn="tl">
                    <a:srgbClr val="000000">
                      <a:alpha val="43137"/>
                    </a:srgbClr>
                  </a:outerShdw>
                </a:effectLst>
              </a:rPr>
              <a:t>Losar is the major festival of Bhutan.</a:t>
            </a:r>
          </a:p>
          <a:p>
            <a:pPr marL="514350" indent="-514350">
              <a:buAutoNum type="arabicPeriod"/>
            </a:pPr>
            <a:r>
              <a:rPr lang="en-US" dirty="0" smtClean="0">
                <a:effectLst>
                  <a:outerShdw blurRad="38100" dist="38100" dir="2700000" algn="tl">
                    <a:srgbClr val="000000">
                      <a:alpha val="43137"/>
                    </a:srgbClr>
                  </a:outerShdw>
                </a:effectLst>
              </a:rPr>
              <a:t>The land area of Bhutan is 38,396 sq.km. </a:t>
            </a:r>
            <a:endParaRPr lang="en-US" dirty="0">
              <a:effectLst>
                <a:outerShdw blurRad="38100" dist="38100" dir="2700000" algn="tl">
                  <a:srgbClr val="000000">
                    <a:alpha val="43137"/>
                  </a:srgbClr>
                </a:outerShdw>
              </a:effectLst>
            </a:endParaRPr>
          </a:p>
        </p:txBody>
      </p:sp>
      <p:sp>
        <p:nvSpPr>
          <p:cNvPr id="4" name="Content Placeholder 2"/>
          <p:cNvSpPr txBox="1">
            <a:spLocks/>
          </p:cNvSpPr>
          <p:nvPr/>
        </p:nvSpPr>
        <p:spPr>
          <a:xfrm>
            <a:off x="381000" y="1905000"/>
            <a:ext cx="8458200" cy="19812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What is called</a:t>
            </a:r>
            <a:r>
              <a:rPr kumimoji="0" lang="en-US" sz="3200" b="0" i="0" u="none" strike="noStrike" kern="1200" cap="none" spc="0" normalizeH="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 the Jewel of Eastern </a:t>
            </a:r>
            <a:r>
              <a:rPr kumimoji="0" lang="en-US" sz="3200" b="0" i="0" u="none" strike="noStrike" kern="1200" cap="none" spc="0" normalizeH="0" noProof="0" dirty="0" err="1" smtClean="0">
                <a:ln>
                  <a:noFill/>
                </a:ln>
                <a:solidFill>
                  <a:srgbClr val="7030A0"/>
                </a:solidFill>
                <a:effectLst>
                  <a:outerShdw blurRad="38100" dist="38100" dir="2700000" algn="tl">
                    <a:srgbClr val="000000">
                      <a:alpha val="43137"/>
                    </a:srgbClr>
                  </a:outerShdw>
                </a:effectLst>
                <a:uLnTx/>
                <a:uFillTx/>
                <a:latin typeface="+mn-lt"/>
                <a:ea typeface="+mn-ea"/>
                <a:cs typeface="+mn-cs"/>
              </a:rPr>
              <a:t>Himalays</a:t>
            </a: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What is the name of their</a:t>
            </a:r>
            <a:r>
              <a:rPr kumimoji="0" lang="en-US" sz="3200" b="0" i="0" u="none" strike="noStrike" kern="1200" cap="none" spc="0" normalizeH="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 major festival</a:t>
            </a: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rPr>
              <a:t>What is the land area of Bhutan?</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mn-lt"/>
              <a:ea typeface="+mn-ea"/>
              <a:cs typeface="+mn-cs"/>
            </a:endParaRPr>
          </a:p>
        </p:txBody>
      </p:sp>
      <p:pic>
        <p:nvPicPr>
          <p:cNvPr id="5" name="Picture 4" descr="indexvcx.jpg"/>
          <p:cNvPicPr>
            <a:picLocks noChangeAspect="1"/>
          </p:cNvPicPr>
          <p:nvPr/>
        </p:nvPicPr>
        <p:blipFill>
          <a:blip r:embed="rId3"/>
          <a:stretch>
            <a:fillRect/>
          </a:stretch>
        </p:blipFill>
        <p:spPr>
          <a:xfrm>
            <a:off x="304800" y="76200"/>
            <a:ext cx="1943100" cy="1753730"/>
          </a:xfrm>
          <a:prstGeom prst="rect">
            <a:avLst/>
          </a:prstGeom>
          <a:ln>
            <a:noFill/>
          </a:ln>
          <a:effectLst>
            <a:softEdge rad="112500"/>
          </a:effectLst>
        </p:spPr>
      </p:pic>
      <p:sp>
        <p:nvSpPr>
          <p:cNvPr id="6" name="Rectangle 5"/>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ncentrade.jpg"/>
          <p:cNvPicPr>
            <a:picLocks noChangeAspect="1"/>
          </p:cNvPicPr>
          <p:nvPr/>
        </p:nvPicPr>
        <p:blipFill>
          <a:blip r:embed="rId4"/>
          <a:stretch>
            <a:fillRect/>
          </a:stretch>
        </p:blipFill>
        <p:spPr>
          <a:xfrm>
            <a:off x="5791200" y="0"/>
            <a:ext cx="3276600" cy="19659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Content Placeholder 3" descr="homework.png"/>
          <p:cNvPicPr>
            <a:picLocks noGrp="1" noChangeAspect="1"/>
          </p:cNvPicPr>
          <p:nvPr>
            <p:ph idx="1"/>
          </p:nvPr>
        </p:nvPicPr>
        <p:blipFill>
          <a:blip r:embed="rId2"/>
          <a:stretch>
            <a:fillRect/>
          </a:stretch>
        </p:blipFill>
        <p:spPr>
          <a:xfrm>
            <a:off x="2895600" y="228600"/>
            <a:ext cx="3200400" cy="3200400"/>
          </a:xfrm>
          <a:prstGeom prst="ellipse">
            <a:avLst/>
          </a:prstGeom>
          <a:ln>
            <a:noFill/>
          </a:ln>
          <a:effectLst>
            <a:softEdge rad="112500"/>
          </a:effectLst>
        </p:spPr>
      </p:pic>
      <p:sp>
        <p:nvSpPr>
          <p:cNvPr id="5" name="TextBox 4"/>
          <p:cNvSpPr txBox="1"/>
          <p:nvPr/>
        </p:nvSpPr>
        <p:spPr>
          <a:xfrm>
            <a:off x="762000" y="3505200"/>
            <a:ext cx="5460084"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3600" b="1" dirty="0" smtClean="0">
                <a:solidFill>
                  <a:srgbClr val="0070C0"/>
                </a:solidFill>
                <a:effectLst>
                  <a:outerShdw blurRad="38100" dist="38100" dir="2700000" algn="tl">
                    <a:srgbClr val="000000">
                      <a:alpha val="43137"/>
                    </a:srgbClr>
                  </a:outerShdw>
                </a:effectLst>
              </a:rPr>
              <a:t>Write a short paragraph on </a:t>
            </a:r>
          </a:p>
          <a:p>
            <a:pPr algn="ctr"/>
            <a:r>
              <a:rPr lang="en-US" sz="3600" b="1" dirty="0" smtClean="0">
                <a:solidFill>
                  <a:srgbClr val="FF0000"/>
                </a:solidFill>
                <a:effectLst>
                  <a:outerShdw blurRad="38100" dist="38100" dir="2700000" algn="tl">
                    <a:srgbClr val="000000">
                      <a:alpha val="43137"/>
                    </a:srgbClr>
                  </a:outerShdw>
                </a:effectLst>
              </a:rPr>
              <a:t>“Bhutan and its beauties”</a:t>
            </a:r>
            <a:endParaRPr lang="en-US" sz="3600" b="1" dirty="0">
              <a:solidFill>
                <a:srgbClr val="FF0000"/>
              </a:solidFill>
              <a:effectLst>
                <a:outerShdw blurRad="38100" dist="38100" dir="2700000" algn="tl">
                  <a:srgbClr val="000000">
                    <a:alpha val="43137"/>
                  </a:srgbClr>
                </a:outerShdw>
              </a:effectLst>
            </a:endParaRPr>
          </a:p>
        </p:txBody>
      </p:sp>
      <p:sp>
        <p:nvSpPr>
          <p:cNvPr id="7" name="Rectangle 6"/>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norjhg.gif"/>
          <p:cNvPicPr>
            <a:picLocks noChangeAspect="1"/>
          </p:cNvPicPr>
          <p:nvPr/>
        </p:nvPicPr>
        <p:blipFill>
          <a:blip r:embed="rId2"/>
          <a:stretch>
            <a:fillRect/>
          </a:stretch>
        </p:blipFill>
        <p:spPr>
          <a:xfrm>
            <a:off x="1600200" y="990600"/>
            <a:ext cx="5648325" cy="448009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28600" cmpd="db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221540"/>
            <a:ext cx="4419600" cy="201593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500" b="1" dirty="0" smtClean="0">
                <a:solidFill>
                  <a:srgbClr val="00B050"/>
                </a:solidFill>
                <a:effectLst>
                  <a:outerShdw blurRad="38100" dist="38100" dir="2700000" algn="tl">
                    <a:srgbClr val="000000">
                      <a:alpha val="43137"/>
                    </a:srgbClr>
                  </a:outerShdw>
                </a:effectLst>
              </a:rPr>
              <a:t>Abdul Aziz</a:t>
            </a:r>
          </a:p>
          <a:p>
            <a:r>
              <a:rPr lang="en-US" sz="2500" b="1" dirty="0" smtClean="0">
                <a:solidFill>
                  <a:srgbClr val="7030A0"/>
                </a:solidFill>
                <a:effectLst>
                  <a:outerShdw blurRad="38100" dist="38100" dir="2700000" algn="tl">
                    <a:srgbClr val="000000">
                      <a:alpha val="43137"/>
                    </a:srgbClr>
                  </a:outerShdw>
                </a:effectLst>
              </a:rPr>
              <a:t>Assistant Teacher (English) </a:t>
            </a:r>
          </a:p>
          <a:p>
            <a:r>
              <a:rPr lang="en-US" sz="2500" b="1" spc="-150" dirty="0" smtClean="0">
                <a:solidFill>
                  <a:srgbClr val="00B050"/>
                </a:solidFill>
                <a:effectLst>
                  <a:outerShdw blurRad="38100" dist="38100" dir="2700000" algn="tl">
                    <a:srgbClr val="000000">
                      <a:alpha val="43137"/>
                    </a:srgbClr>
                  </a:outerShdw>
                </a:effectLst>
              </a:rPr>
              <a:t>Madhaia </a:t>
            </a:r>
            <a:r>
              <a:rPr lang="en-US" sz="2500" b="1" spc="-150" dirty="0" err="1" smtClean="0">
                <a:solidFill>
                  <a:srgbClr val="00B050"/>
                </a:solidFill>
                <a:effectLst>
                  <a:outerShdw blurRad="38100" dist="38100" dir="2700000" algn="tl">
                    <a:srgbClr val="000000">
                      <a:alpha val="43137"/>
                    </a:srgbClr>
                  </a:outerShdw>
                </a:effectLst>
              </a:rPr>
              <a:t>Bazar</a:t>
            </a:r>
            <a:r>
              <a:rPr lang="en-US" sz="2500" b="1" spc="-150" dirty="0" smtClean="0">
                <a:solidFill>
                  <a:srgbClr val="00B050"/>
                </a:solidFill>
                <a:effectLst>
                  <a:outerShdw blurRad="38100" dist="38100" dir="2700000" algn="tl">
                    <a:srgbClr val="000000">
                      <a:alpha val="43137"/>
                    </a:srgbClr>
                  </a:outerShdw>
                </a:effectLst>
              </a:rPr>
              <a:t> </a:t>
            </a:r>
            <a:r>
              <a:rPr lang="en-US" sz="2500" b="1" spc="-150" dirty="0" err="1" smtClean="0">
                <a:solidFill>
                  <a:srgbClr val="00B050"/>
                </a:solidFill>
                <a:effectLst>
                  <a:outerShdw blurRad="38100" dist="38100" dir="2700000" algn="tl">
                    <a:srgbClr val="000000">
                      <a:alpha val="43137"/>
                    </a:srgbClr>
                  </a:outerShdw>
                </a:effectLst>
              </a:rPr>
              <a:t>Sadim</a:t>
            </a:r>
            <a:r>
              <a:rPr lang="en-US" sz="2500" b="1" spc="-150" dirty="0" smtClean="0">
                <a:solidFill>
                  <a:srgbClr val="00B050"/>
                </a:solidFill>
                <a:effectLst>
                  <a:outerShdw blurRad="38100" dist="38100" dir="2700000" algn="tl">
                    <a:srgbClr val="000000">
                      <a:alpha val="43137"/>
                    </a:srgbClr>
                  </a:outerShdw>
                </a:effectLst>
              </a:rPr>
              <a:t> High School</a:t>
            </a:r>
          </a:p>
          <a:p>
            <a:r>
              <a:rPr lang="en-US" sz="2500" b="1" dirty="0" smtClean="0">
                <a:solidFill>
                  <a:srgbClr val="FF0000"/>
                </a:solidFill>
                <a:effectLst>
                  <a:outerShdw blurRad="38100" dist="38100" dir="2700000" algn="tl">
                    <a:srgbClr val="000000">
                      <a:alpha val="43137"/>
                    </a:srgbClr>
                  </a:outerShdw>
                </a:effectLst>
              </a:rPr>
              <a:t>E-mail : </a:t>
            </a:r>
            <a:r>
              <a:rPr lang="en-US" sz="2500" b="1" dirty="0" smtClean="0">
                <a:solidFill>
                  <a:srgbClr val="FF0000"/>
                </a:solidFill>
                <a:effectLst>
                  <a:outerShdw blurRad="38100" dist="38100" dir="2700000" algn="tl">
                    <a:srgbClr val="000000">
                      <a:alpha val="43137"/>
                    </a:srgbClr>
                  </a:outerShdw>
                </a:effectLst>
                <a:hlinkClick r:id="rId2"/>
              </a:rPr>
              <a:t>azizabidpur@gmail.com</a:t>
            </a:r>
            <a:endParaRPr lang="en-US" sz="2500" b="1" dirty="0" smtClean="0">
              <a:solidFill>
                <a:srgbClr val="FF0000"/>
              </a:solidFill>
              <a:effectLst>
                <a:outerShdw blurRad="38100" dist="38100" dir="2700000" algn="tl">
                  <a:srgbClr val="000000">
                    <a:alpha val="43137"/>
                  </a:srgbClr>
                </a:outerShdw>
              </a:effectLst>
            </a:endParaRPr>
          </a:p>
          <a:p>
            <a:r>
              <a:rPr lang="en-US" sz="2500" b="1" dirty="0" smtClean="0">
                <a:solidFill>
                  <a:srgbClr val="FF0000"/>
                </a:solidFill>
                <a:effectLst>
                  <a:outerShdw blurRad="38100" dist="38100" dir="2700000" algn="tl">
                    <a:srgbClr val="000000">
                      <a:alpha val="43137"/>
                    </a:srgbClr>
                  </a:outerShdw>
                </a:effectLst>
              </a:rPr>
              <a:t>Mobile : 01921767310</a:t>
            </a:r>
            <a:endParaRPr lang="en-US" sz="25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4953000" y="4221540"/>
            <a:ext cx="4038600" cy="2108269"/>
          </a:xfrm>
          <a:prstGeom prst="rect">
            <a:avLst/>
          </a:prstGeom>
          <a:ln/>
        </p:spPr>
        <p:style>
          <a:lnRef idx="0">
            <a:schemeClr val="accent1"/>
          </a:lnRef>
          <a:fillRef idx="1003">
            <a:schemeClr val="dk2"/>
          </a:fillRef>
          <a:effectRef idx="3">
            <a:schemeClr val="accent1"/>
          </a:effectRef>
          <a:fontRef idx="minor">
            <a:schemeClr val="lt1"/>
          </a:fontRef>
        </p:style>
        <p:txBody>
          <a:bodyPr wrap="square" rtlCol="0">
            <a:spAutoFit/>
          </a:bodyPr>
          <a:lstStyle/>
          <a:p>
            <a:r>
              <a:rPr lang="en-US" sz="2500" b="1" dirty="0" smtClean="0">
                <a:solidFill>
                  <a:srgbClr val="FFFF00"/>
                </a:solidFill>
                <a:effectLst>
                  <a:outerShdw blurRad="38100" dist="38100" dir="2700000" algn="tl">
                    <a:srgbClr val="000000">
                      <a:alpha val="43137"/>
                    </a:srgbClr>
                  </a:outerShdw>
                </a:effectLst>
              </a:rPr>
              <a:t>Class –Nine </a:t>
            </a:r>
          </a:p>
          <a:p>
            <a:r>
              <a:rPr lang="en-US" sz="2500" b="1" dirty="0" smtClean="0">
                <a:solidFill>
                  <a:srgbClr val="FFFF00"/>
                </a:solidFill>
                <a:effectLst>
                  <a:outerShdw blurRad="38100" dist="38100" dir="2700000" algn="tl">
                    <a:srgbClr val="000000">
                      <a:alpha val="43137"/>
                    </a:srgbClr>
                  </a:outerShdw>
                </a:effectLst>
              </a:rPr>
              <a:t>English First Paper </a:t>
            </a:r>
          </a:p>
          <a:p>
            <a:r>
              <a:rPr lang="en-US" sz="2500" b="1" dirty="0" smtClean="0">
                <a:solidFill>
                  <a:srgbClr val="FFFF00"/>
                </a:solidFill>
                <a:effectLst>
                  <a:outerShdw blurRad="38100" dist="38100" dir="2700000" algn="tl">
                    <a:srgbClr val="000000">
                      <a:alpha val="43137"/>
                    </a:srgbClr>
                  </a:outerShdw>
                </a:effectLst>
              </a:rPr>
              <a:t>Unit -06, Lesson -05</a:t>
            </a:r>
          </a:p>
          <a:p>
            <a:r>
              <a:rPr lang="en-US" sz="2800" b="1" dirty="0" smtClean="0">
                <a:solidFill>
                  <a:schemeClr val="bg1"/>
                </a:solidFill>
                <a:effectLst>
                  <a:outerShdw blurRad="38100" dist="38100" dir="2700000" algn="tl">
                    <a:srgbClr val="000000">
                      <a:alpha val="43137"/>
                    </a:srgbClr>
                  </a:outerShdw>
                </a:effectLst>
              </a:rPr>
              <a:t>Bhutan : The land of happiness</a:t>
            </a:r>
            <a:endParaRPr lang="en-US" sz="2800" b="1" dirty="0">
              <a:solidFill>
                <a:schemeClr val="bg1"/>
              </a:solidFill>
              <a:effectLst>
                <a:outerShdw blurRad="38100" dist="38100" dir="2700000" algn="tl">
                  <a:srgbClr val="000000">
                    <a:alpha val="43137"/>
                  </a:srgbClr>
                </a:outerShdw>
              </a:effectLst>
            </a:endParaRPr>
          </a:p>
        </p:txBody>
      </p:sp>
      <p:grpSp>
        <p:nvGrpSpPr>
          <p:cNvPr id="2" name="Group 11"/>
          <p:cNvGrpSpPr/>
          <p:nvPr/>
        </p:nvGrpSpPr>
        <p:grpSpPr>
          <a:xfrm>
            <a:off x="381000" y="1371600"/>
            <a:ext cx="2438400" cy="2590800"/>
            <a:chOff x="1447800" y="1295400"/>
            <a:chExt cx="2438400" cy="2590800"/>
          </a:xfrm>
        </p:grpSpPr>
        <p:sp>
          <p:nvSpPr>
            <p:cNvPr id="11" name="Rectangle 10"/>
            <p:cNvSpPr/>
            <p:nvPr/>
          </p:nvSpPr>
          <p:spPr>
            <a:xfrm>
              <a:off x="1447800" y="1295400"/>
              <a:ext cx="2438400" cy="2590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ziz pic 3.jpg"/>
            <p:cNvPicPr>
              <a:picLocks noChangeAspect="1"/>
            </p:cNvPicPr>
            <p:nvPr/>
          </p:nvPicPr>
          <p:blipFill>
            <a:blip r:embed="rId3"/>
            <a:stretch>
              <a:fillRect/>
            </a:stretch>
          </p:blipFill>
          <p:spPr>
            <a:xfrm>
              <a:off x="1524000" y="1371600"/>
              <a:ext cx="2286000" cy="2438400"/>
            </a:xfrm>
            <a:prstGeom prst="rect">
              <a:avLst/>
            </a:prstGeom>
            <a:ln>
              <a:noFill/>
            </a:ln>
            <a:effectLst>
              <a:softEdge rad="112500"/>
            </a:effectLst>
          </p:spPr>
        </p:pic>
      </p:grpSp>
      <p:sp>
        <p:nvSpPr>
          <p:cNvPr id="10" name="TextBox 9"/>
          <p:cNvSpPr txBox="1"/>
          <p:nvPr/>
        </p:nvSpPr>
        <p:spPr>
          <a:xfrm>
            <a:off x="2971800" y="457200"/>
            <a:ext cx="284424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Introduction</a:t>
            </a:r>
            <a:endParaRPr lang="en-US" sz="4000" b="1" dirty="0">
              <a:effectLst>
                <a:outerShdw blurRad="38100" dist="38100" dir="2700000" algn="tl">
                  <a:srgbClr val="000000">
                    <a:alpha val="43137"/>
                  </a:srgbClr>
                </a:outerShdw>
              </a:effectLst>
            </a:endParaRPr>
          </a:p>
        </p:txBody>
      </p:sp>
      <p:pic>
        <p:nvPicPr>
          <p:cNvPr id="13" name="Picture 12" descr="Logo.jpg"/>
          <p:cNvPicPr>
            <a:picLocks noChangeAspect="1"/>
          </p:cNvPicPr>
          <p:nvPr/>
        </p:nvPicPr>
        <p:blipFill>
          <a:blip r:embed="rId4"/>
          <a:stretch>
            <a:fillRect/>
          </a:stretch>
        </p:blipFill>
        <p:spPr>
          <a:xfrm>
            <a:off x="3505200" y="1524000"/>
            <a:ext cx="1905000" cy="1905000"/>
          </a:xfrm>
          <a:prstGeom prst="rect">
            <a:avLst/>
          </a:prstGeom>
        </p:spPr>
      </p:pic>
      <p:pic>
        <p:nvPicPr>
          <p:cNvPr id="12" name="Picture 11" descr="English-For-Today-Class-8.jpg"/>
          <p:cNvPicPr>
            <a:picLocks noChangeAspect="1"/>
          </p:cNvPicPr>
          <p:nvPr/>
        </p:nvPicPr>
        <p:blipFill>
          <a:blip r:embed="rId5"/>
          <a:stretch>
            <a:fillRect/>
          </a:stretch>
        </p:blipFill>
        <p:spPr>
          <a:xfrm>
            <a:off x="6248400" y="1371600"/>
            <a:ext cx="2286000" cy="251044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7772400" cy="762000"/>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4000" dirty="0" smtClean="0">
                <a:solidFill>
                  <a:srgbClr val="7030A0"/>
                </a:solidFill>
              </a:rPr>
              <a:t>Look at the picture and talk about it</a:t>
            </a:r>
            <a:endParaRPr lang="en-US" sz="4000" dirty="0">
              <a:solidFill>
                <a:srgbClr val="7030A0"/>
              </a:solidFill>
            </a:endParaRPr>
          </a:p>
        </p:txBody>
      </p:sp>
      <p:sp>
        <p:nvSpPr>
          <p:cNvPr id="5" name="TextBox 4"/>
          <p:cNvSpPr txBox="1"/>
          <p:nvPr/>
        </p:nvSpPr>
        <p:spPr>
          <a:xfrm>
            <a:off x="6629400" y="228600"/>
            <a:ext cx="2063578"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smtClean="0">
                <a:effectLst>
                  <a:outerShdw blurRad="38100" dist="38100" dir="2700000" algn="tl">
                    <a:srgbClr val="000000">
                      <a:alpha val="43137"/>
                    </a:srgbClr>
                  </a:outerShdw>
                </a:effectLst>
              </a:rPr>
              <a:t>Pair Work</a:t>
            </a:r>
            <a:endParaRPr lang="en-US" sz="3600" b="1" dirty="0">
              <a:effectLst>
                <a:outerShdw blurRad="38100" dist="38100" dir="2700000" algn="tl">
                  <a:srgbClr val="000000">
                    <a:alpha val="43137"/>
                  </a:srgbClr>
                </a:outerShdw>
              </a:effectLst>
            </a:endParaRPr>
          </a:p>
        </p:txBody>
      </p:sp>
      <p:sp>
        <p:nvSpPr>
          <p:cNvPr id="7" name="Rectangle 6"/>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t.gif"/>
          <p:cNvPicPr>
            <a:picLocks noChangeAspect="1"/>
          </p:cNvPicPr>
          <p:nvPr/>
        </p:nvPicPr>
        <p:blipFill>
          <a:blip r:embed="rId3"/>
          <a:stretch>
            <a:fillRect/>
          </a:stretch>
        </p:blipFill>
        <p:spPr>
          <a:xfrm>
            <a:off x="1752600" y="1828800"/>
            <a:ext cx="5600700" cy="3733800"/>
          </a:xfrm>
          <a:prstGeom prst="rect">
            <a:avLst/>
          </a:prstGeom>
        </p:spPr>
      </p:pic>
      <p:sp>
        <p:nvSpPr>
          <p:cNvPr id="11" name="TextBox 10"/>
          <p:cNvSpPr txBox="1"/>
          <p:nvPr/>
        </p:nvSpPr>
        <p:spPr>
          <a:xfrm>
            <a:off x="152400" y="5715000"/>
            <a:ext cx="891540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It’s a flag. It’s Bhutan’s national flag. A flag symbolizes </a:t>
            </a:r>
          </a:p>
          <a:p>
            <a:r>
              <a:rPr lang="en-US" sz="2800" dirty="0" smtClean="0"/>
              <a:t>a country’s identity.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ln w="1905"/>
                <a:solidFill>
                  <a:srgbClr val="00B050"/>
                </a:solidFill>
                <a:effectLst>
                  <a:innerShdw blurRad="69850" dist="43180" dir="5400000">
                    <a:srgbClr val="000000">
                      <a:alpha val="65000"/>
                    </a:srgbClr>
                  </a:innerShdw>
                </a:effectLst>
              </a:rPr>
              <a:t>So , Our today’s topic </a:t>
            </a:r>
            <a:endParaRPr lang="en-US" sz="6600" b="1" dirty="0">
              <a:ln w="1905"/>
              <a:solidFill>
                <a:srgbClr val="00B050"/>
              </a:solidFill>
              <a:effectLst>
                <a:innerShdw blurRad="69850" dist="43180" dir="5400000">
                  <a:srgbClr val="000000">
                    <a:alpha val="65000"/>
                  </a:srgbClr>
                </a:innerShdw>
              </a:effectLst>
            </a:endParaRPr>
          </a:p>
        </p:txBody>
      </p:sp>
      <p:sp>
        <p:nvSpPr>
          <p:cNvPr id="4" name="TextBox 3"/>
          <p:cNvSpPr txBox="1"/>
          <p:nvPr/>
        </p:nvSpPr>
        <p:spPr>
          <a:xfrm>
            <a:off x="253746" y="1828800"/>
            <a:ext cx="8890254"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5400" b="1" dirty="0" smtClean="0">
                <a:effectLst>
                  <a:outerShdw blurRad="38100" dist="38100" dir="2700000" algn="tl">
                    <a:srgbClr val="000000">
                      <a:alpha val="43137"/>
                    </a:srgbClr>
                  </a:outerShdw>
                </a:effectLst>
              </a:rPr>
              <a:t>Bhutan: The land of happiness</a:t>
            </a:r>
            <a:endParaRPr lang="en-US" sz="5400" b="1" dirty="0">
              <a:effectLst>
                <a:outerShdw blurRad="38100" dist="38100" dir="2700000" algn="tl">
                  <a:srgbClr val="000000">
                    <a:alpha val="43137"/>
                  </a:srgbClr>
                </a:outerShdw>
              </a:effectLst>
            </a:endParaRPr>
          </a:p>
        </p:txBody>
      </p:sp>
      <p:sp>
        <p:nvSpPr>
          <p:cNvPr id="7" name="Rectangle 6"/>
          <p:cNvSpPr/>
          <p:nvPr/>
        </p:nvSpPr>
        <p:spPr>
          <a:xfrm>
            <a:off x="0" y="0"/>
            <a:ext cx="9144000" cy="6858000"/>
          </a:xfrm>
          <a:prstGeom prst="rect">
            <a:avLst/>
          </a:prstGeom>
          <a:noFill/>
          <a:ln w="228600">
            <a:solidFill>
              <a:schemeClr val="accent5">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eligion-in-Bhutan.jpg"/>
          <p:cNvPicPr>
            <a:picLocks noChangeAspect="1"/>
          </p:cNvPicPr>
          <p:nvPr/>
        </p:nvPicPr>
        <p:blipFill>
          <a:blip r:embed="rId3"/>
          <a:stretch>
            <a:fillRect/>
          </a:stretch>
        </p:blipFill>
        <p:spPr>
          <a:xfrm>
            <a:off x="289810" y="2743200"/>
            <a:ext cx="8686800" cy="3416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normAutofit/>
          </a:bodyPr>
          <a:lstStyle/>
          <a:p>
            <a:r>
              <a:rPr lang="en-US" sz="6600" b="1" dirty="0" smtClean="0">
                <a:effectLst>
                  <a:outerShdw blurRad="38100" dist="38100" dir="2700000" algn="tl">
                    <a:srgbClr val="000000">
                      <a:alpha val="43137"/>
                    </a:srgbClr>
                  </a:outerShdw>
                </a:effectLst>
              </a:rPr>
              <a:t>Learning Outcomes</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b="1" dirty="0" smtClean="0">
                <a:solidFill>
                  <a:srgbClr val="FF0000"/>
                </a:solidFill>
                <a:effectLst>
                  <a:outerShdw blurRad="38100" dist="38100" dir="2700000" algn="tl">
                    <a:srgbClr val="000000">
                      <a:alpha val="43137"/>
                    </a:srgbClr>
                  </a:outerShdw>
                </a:effectLst>
              </a:rPr>
              <a:t>After the end of the lesson, students will be able to-</a:t>
            </a:r>
          </a:p>
          <a:p>
            <a:r>
              <a:rPr lang="en-US" dirty="0" smtClean="0">
                <a:solidFill>
                  <a:srgbClr val="0070C0"/>
                </a:solidFill>
                <a:effectLst>
                  <a:outerShdw blurRad="38100" dist="38100" dir="2700000" algn="tl">
                    <a:srgbClr val="000000">
                      <a:alpha val="43137"/>
                    </a:srgbClr>
                  </a:outerShdw>
                </a:effectLst>
              </a:rPr>
              <a:t>Talk about Bhutan </a:t>
            </a:r>
          </a:p>
          <a:p>
            <a:r>
              <a:rPr lang="en-US" dirty="0" smtClean="0">
                <a:solidFill>
                  <a:srgbClr val="0070C0"/>
                </a:solidFill>
                <a:effectLst>
                  <a:outerShdw blurRad="38100" dist="38100" dir="2700000" algn="tl">
                    <a:srgbClr val="000000">
                      <a:alpha val="43137"/>
                    </a:srgbClr>
                  </a:outerShdw>
                </a:effectLst>
              </a:rPr>
              <a:t>Infer vocabulary</a:t>
            </a:r>
          </a:p>
          <a:p>
            <a:r>
              <a:rPr lang="en-US" dirty="0" smtClean="0">
                <a:solidFill>
                  <a:srgbClr val="0070C0"/>
                </a:solidFill>
                <a:effectLst>
                  <a:outerShdw blurRad="38100" dist="38100" dir="2700000" algn="tl">
                    <a:srgbClr val="000000">
                      <a:alpha val="43137"/>
                    </a:srgbClr>
                  </a:outerShdw>
                </a:effectLst>
              </a:rPr>
              <a:t>Ask and Answer Questions. </a:t>
            </a:r>
            <a:endParaRPr lang="en-US" dirty="0">
              <a:solidFill>
                <a:srgbClr val="0070C0"/>
              </a:solidFill>
              <a:effectLst>
                <a:outerShdw blurRad="38100" dist="38100" dir="2700000" algn="tl">
                  <a:srgbClr val="000000">
                    <a:alpha val="43137"/>
                  </a:srgbClr>
                </a:outerShdw>
              </a:effectLst>
            </a:endParaRPr>
          </a:p>
        </p:txBody>
      </p:sp>
      <p:sp>
        <p:nvSpPr>
          <p:cNvPr id="4" name="Rectangle 3"/>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0d2f970304973.5b9f91acd61b8.png"/>
          <p:cNvPicPr>
            <a:picLocks noChangeAspect="1"/>
          </p:cNvPicPr>
          <p:nvPr/>
        </p:nvPicPr>
        <p:blipFill>
          <a:blip r:embed="rId2" cstate="print"/>
          <a:stretch>
            <a:fillRect/>
          </a:stretch>
        </p:blipFill>
        <p:spPr>
          <a:xfrm>
            <a:off x="3581400" y="4419600"/>
            <a:ext cx="2514600" cy="2209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533400" y="381000"/>
            <a:ext cx="2597442" cy="76944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400" b="1" dirty="0" smtClean="0">
                <a:effectLst>
                  <a:outerShdw blurRad="38100" dist="38100" dir="2700000" algn="tl">
                    <a:srgbClr val="000000">
                      <a:alpha val="43137"/>
                    </a:srgbClr>
                  </a:outerShdw>
                </a:effectLst>
              </a:rPr>
              <a:t>Key words</a:t>
            </a:r>
            <a:endParaRPr lang="en-US" sz="4400" b="1" dirty="0">
              <a:effectLst>
                <a:outerShdw blurRad="38100" dist="38100" dir="2700000" algn="tl">
                  <a:srgbClr val="000000">
                    <a:alpha val="43137"/>
                  </a:srgbClr>
                </a:outerShdw>
              </a:effectLst>
            </a:endParaRPr>
          </a:p>
        </p:txBody>
      </p:sp>
      <p:sp>
        <p:nvSpPr>
          <p:cNvPr id="8" name="TextBox 7"/>
          <p:cNvSpPr txBox="1"/>
          <p:nvPr/>
        </p:nvSpPr>
        <p:spPr>
          <a:xfrm>
            <a:off x="457200" y="1524000"/>
            <a:ext cx="1867627"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Landlocked</a:t>
            </a:r>
            <a:endParaRPr lang="en-US" sz="28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5105400" y="1447800"/>
            <a:ext cx="3695242"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প্রায়</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বা</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সম্পূর্ণ</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স্থলবেষ্টিত</a:t>
            </a:r>
            <a:endParaRPr lang="en-US"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3660063" y="1447800"/>
            <a:ext cx="5483937"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Almost or quite surrounded by land</a:t>
            </a:r>
            <a:endParaRPr lang="en-US" sz="2800" b="1" dirty="0">
              <a:solidFill>
                <a:srgbClr val="00B050"/>
              </a:solidFill>
              <a:effectLst>
                <a:outerShdw blurRad="38100" dist="38100" dir="2700000" algn="tl">
                  <a:srgbClr val="000000">
                    <a:alpha val="43137"/>
                  </a:srgbClr>
                </a:outerShdw>
              </a:effectLst>
            </a:endParaRPr>
          </a:p>
        </p:txBody>
      </p:sp>
      <p:sp>
        <p:nvSpPr>
          <p:cNvPr id="11" name="TextBox 10"/>
          <p:cNvSpPr txBox="1"/>
          <p:nvPr/>
        </p:nvSpPr>
        <p:spPr>
          <a:xfrm>
            <a:off x="381000" y="2590800"/>
            <a:ext cx="1008609"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Slope</a:t>
            </a:r>
            <a:endParaRPr lang="en-US" sz="28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5867400" y="2514600"/>
            <a:ext cx="1614545" cy="523220"/>
          </a:xfrm>
          <a:prstGeom prst="rect">
            <a:avLst/>
          </a:prstGeom>
          <a:noFill/>
        </p:spPr>
        <p:txBody>
          <a:bodyPr wrap="none" rtlCol="0">
            <a:spAutoFit/>
          </a:bodyPr>
          <a:lstStyle/>
          <a:p>
            <a:r>
              <a:rPr lang="en-US" sz="2800" dirty="0" err="1" smtClean="0">
                <a:solidFill>
                  <a:srgbClr val="FF0000"/>
                </a:solidFill>
                <a:effectLst>
                  <a:outerShdw blurRad="38100" dist="38100" dir="2700000" algn="tl">
                    <a:srgbClr val="000000">
                      <a:alpha val="43137"/>
                    </a:srgbClr>
                  </a:outerShdw>
                </a:effectLst>
              </a:rPr>
              <a:t>ঢালু</a:t>
            </a:r>
            <a:r>
              <a:rPr lang="en-US" sz="2800" dirty="0" smtClean="0">
                <a:solidFill>
                  <a:srgbClr val="FF0000"/>
                </a:solidFill>
                <a:effectLst>
                  <a:outerShdw blurRad="38100" dist="38100" dir="2700000" algn="tl">
                    <a:srgbClr val="000000">
                      <a:alpha val="43137"/>
                    </a:srgbClr>
                  </a:outerShdw>
                </a:effectLst>
              </a:rPr>
              <a:t> </a:t>
            </a:r>
            <a:r>
              <a:rPr lang="en-US" sz="2800" dirty="0" err="1" smtClean="0">
                <a:solidFill>
                  <a:srgbClr val="FF0000"/>
                </a:solidFill>
                <a:effectLst>
                  <a:outerShdw blurRad="38100" dist="38100" dir="2700000" algn="tl">
                    <a:srgbClr val="000000">
                      <a:alpha val="43137"/>
                    </a:srgbClr>
                  </a:outerShdw>
                </a:effectLst>
              </a:rPr>
              <a:t>জায়গা</a:t>
            </a:r>
            <a:endParaRPr lang="en-US" sz="2800"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3970058" y="2514600"/>
            <a:ext cx="5097742"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Higher at one end than </a:t>
            </a:r>
            <a:r>
              <a:rPr lang="en-US" sz="2800" b="1" dirty="0" err="1" smtClean="0">
                <a:solidFill>
                  <a:srgbClr val="00B050"/>
                </a:solidFill>
                <a:effectLst>
                  <a:outerShdw blurRad="38100" dist="38100" dir="2700000" algn="tl">
                    <a:srgbClr val="000000">
                      <a:alpha val="43137"/>
                    </a:srgbClr>
                  </a:outerShdw>
                </a:effectLst>
              </a:rPr>
              <a:t>theother</a:t>
            </a:r>
            <a:r>
              <a:rPr lang="en-US" sz="2800" b="1" dirty="0" smtClean="0">
                <a:solidFill>
                  <a:srgbClr val="00B050"/>
                </a:solidFill>
                <a:effectLst>
                  <a:outerShdw blurRad="38100" dist="38100" dir="2700000" algn="tl">
                    <a:srgbClr val="000000">
                      <a:alpha val="43137"/>
                    </a:srgbClr>
                  </a:outerShdw>
                </a:effectLst>
              </a:rPr>
              <a:t> </a:t>
            </a:r>
            <a:endParaRPr lang="en-US" sz="2800" b="1" dirty="0">
              <a:solidFill>
                <a:srgbClr val="00B050"/>
              </a:solidFill>
              <a:effectLst>
                <a:outerShdw blurRad="38100" dist="38100" dir="2700000" algn="tl">
                  <a:srgbClr val="000000">
                    <a:alpha val="43137"/>
                  </a:srgbClr>
                </a:outerShdw>
              </a:effectLst>
            </a:endParaRPr>
          </a:p>
        </p:txBody>
      </p:sp>
      <p:sp>
        <p:nvSpPr>
          <p:cNvPr id="14" name="TextBox 13"/>
          <p:cNvSpPr txBox="1"/>
          <p:nvPr/>
        </p:nvSpPr>
        <p:spPr>
          <a:xfrm>
            <a:off x="381000" y="3429000"/>
            <a:ext cx="1529586"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Bounded</a:t>
            </a:r>
            <a:endParaRPr lang="en-US" sz="2800" b="1"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a:off x="228600" y="4343400"/>
            <a:ext cx="1346651" cy="523220"/>
          </a:xfrm>
          <a:prstGeom prst="rect">
            <a:avLst/>
          </a:prstGeom>
          <a:noFill/>
        </p:spPr>
        <p:txBody>
          <a:bodyPr wrap="none" rtlCol="0">
            <a:spAutoFit/>
          </a:bodyPr>
          <a:lstStyle/>
          <a:p>
            <a:r>
              <a:rPr lang="en-US" sz="2800" b="1" dirty="0" smtClean="0">
                <a:solidFill>
                  <a:srgbClr val="FF0000"/>
                </a:solidFill>
              </a:rPr>
              <a:t>Located</a:t>
            </a:r>
            <a:endParaRPr lang="en-US" sz="2800" b="1" dirty="0">
              <a:solidFill>
                <a:srgbClr val="FF0000"/>
              </a:solidFill>
            </a:endParaRPr>
          </a:p>
        </p:txBody>
      </p:sp>
      <p:sp>
        <p:nvSpPr>
          <p:cNvPr id="17" name="TextBox 16"/>
          <p:cNvSpPr txBox="1"/>
          <p:nvPr/>
        </p:nvSpPr>
        <p:spPr>
          <a:xfrm>
            <a:off x="5562600" y="3352800"/>
            <a:ext cx="2170787" cy="523220"/>
          </a:xfrm>
          <a:prstGeom prst="rect">
            <a:avLst/>
          </a:prstGeom>
          <a:noFill/>
        </p:spPr>
        <p:txBody>
          <a:bodyPr wrap="none" rtlCol="0">
            <a:spAutoFit/>
          </a:bodyPr>
          <a:lstStyle/>
          <a:p>
            <a:r>
              <a:rPr lang="en-US" sz="2800" b="1" dirty="0" err="1" smtClean="0">
                <a:solidFill>
                  <a:srgbClr val="FF0000"/>
                </a:solidFill>
              </a:rPr>
              <a:t>বেষ্টিত</a:t>
            </a:r>
            <a:r>
              <a:rPr lang="en-US" sz="2800" b="1" dirty="0" smtClean="0">
                <a:solidFill>
                  <a:srgbClr val="FF0000"/>
                </a:solidFill>
              </a:rPr>
              <a:t>/</a:t>
            </a:r>
            <a:r>
              <a:rPr lang="en-US" sz="2800" b="1" dirty="0" err="1" smtClean="0">
                <a:solidFill>
                  <a:srgbClr val="FF0000"/>
                </a:solidFill>
              </a:rPr>
              <a:t>আবৃত</a:t>
            </a:r>
            <a:endParaRPr lang="en-US" sz="2800" b="1" dirty="0">
              <a:solidFill>
                <a:srgbClr val="FF0000"/>
              </a:solidFill>
            </a:endParaRPr>
          </a:p>
        </p:txBody>
      </p:sp>
      <p:sp>
        <p:nvSpPr>
          <p:cNvPr id="18" name="TextBox 17"/>
          <p:cNvSpPr txBox="1"/>
          <p:nvPr/>
        </p:nvSpPr>
        <p:spPr>
          <a:xfrm>
            <a:off x="6096000" y="4267200"/>
            <a:ext cx="1428917"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Situated</a:t>
            </a:r>
            <a:endParaRPr lang="en-US" sz="2800" b="1" dirty="0">
              <a:solidFill>
                <a:srgbClr val="00B050"/>
              </a:solidFill>
              <a:effectLst>
                <a:outerShdw blurRad="38100" dist="38100" dir="2700000" algn="tl">
                  <a:srgbClr val="000000">
                    <a:alpha val="43137"/>
                  </a:srgbClr>
                </a:outerShdw>
              </a:effectLst>
            </a:endParaRPr>
          </a:p>
        </p:txBody>
      </p:sp>
      <p:sp>
        <p:nvSpPr>
          <p:cNvPr id="19" name="TextBox 18"/>
          <p:cNvSpPr txBox="1"/>
          <p:nvPr/>
        </p:nvSpPr>
        <p:spPr>
          <a:xfrm>
            <a:off x="6019800" y="4343400"/>
            <a:ext cx="1418978"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অবস্থিত</a:t>
            </a:r>
            <a:r>
              <a:rPr lang="en-US" sz="2800" b="1" dirty="0" smtClean="0">
                <a:solidFill>
                  <a:srgbClr val="FF0000"/>
                </a:solidFill>
                <a:effectLst>
                  <a:outerShdw blurRad="38100" dist="38100" dir="2700000" algn="tl">
                    <a:srgbClr val="000000">
                      <a:alpha val="43137"/>
                    </a:srgbClr>
                  </a:outerShdw>
                </a:effectLst>
              </a:rPr>
              <a:t> </a:t>
            </a:r>
            <a:endParaRPr lang="en-US" sz="28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5562600" y="3352800"/>
            <a:ext cx="2023759"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Surrounded </a:t>
            </a:r>
            <a:endParaRPr lang="en-US" sz="2800" b="1" dirty="0">
              <a:solidFill>
                <a:srgbClr val="00B050"/>
              </a:solidFill>
              <a:effectLst>
                <a:outerShdw blurRad="38100" dist="38100" dir="2700000" algn="tl">
                  <a:srgbClr val="000000">
                    <a:alpha val="43137"/>
                  </a:srgbClr>
                </a:outerShdw>
              </a:effectLst>
            </a:endParaRPr>
          </a:p>
        </p:txBody>
      </p:sp>
      <p:sp>
        <p:nvSpPr>
          <p:cNvPr id="21" name="TextBox 20"/>
          <p:cNvSpPr txBox="1"/>
          <p:nvPr/>
        </p:nvSpPr>
        <p:spPr>
          <a:xfrm>
            <a:off x="609600" y="5257800"/>
            <a:ext cx="1346844"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Unique </a:t>
            </a:r>
            <a:endParaRPr lang="en-US" sz="2800" b="1" dirty="0">
              <a:solidFill>
                <a:srgbClr val="FF0000"/>
              </a:solidFill>
              <a:effectLst>
                <a:outerShdw blurRad="38100" dist="38100" dir="2700000" algn="tl">
                  <a:srgbClr val="000000">
                    <a:alpha val="43137"/>
                  </a:srgbClr>
                </a:outerShdw>
              </a:effectLst>
            </a:endParaRPr>
          </a:p>
        </p:txBody>
      </p:sp>
      <p:sp>
        <p:nvSpPr>
          <p:cNvPr id="22" name="TextBox 21"/>
          <p:cNvSpPr txBox="1"/>
          <p:nvPr/>
        </p:nvSpPr>
        <p:spPr>
          <a:xfrm>
            <a:off x="4572000" y="5334000"/>
            <a:ext cx="4380751"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Uncommon, second to none</a:t>
            </a:r>
            <a:endParaRPr lang="en-US" sz="2800" b="1" dirty="0">
              <a:solidFill>
                <a:srgbClr val="00B050"/>
              </a:solidFill>
              <a:effectLst>
                <a:outerShdw blurRad="38100" dist="38100" dir="2700000" algn="tl">
                  <a:srgbClr val="000000">
                    <a:alpha val="43137"/>
                  </a:srgbClr>
                </a:outerShdw>
              </a:effectLst>
            </a:endParaRPr>
          </a:p>
        </p:txBody>
      </p:sp>
      <p:sp>
        <p:nvSpPr>
          <p:cNvPr id="23" name="TextBox 22"/>
          <p:cNvSpPr txBox="1"/>
          <p:nvPr/>
        </p:nvSpPr>
        <p:spPr>
          <a:xfrm>
            <a:off x="5638800" y="5334000"/>
            <a:ext cx="2425664"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অদ্বিতীয়,অনন্য</a:t>
            </a:r>
            <a:endParaRPr lang="en-US" sz="2800" b="1" dirty="0">
              <a:solidFill>
                <a:srgbClr val="FF0000"/>
              </a:solidFill>
              <a:effectLst>
                <a:outerShdw blurRad="38100" dist="38100" dir="2700000" algn="tl">
                  <a:srgbClr val="000000">
                    <a:alpha val="43137"/>
                  </a:srgbClr>
                </a:outerShdw>
              </a:effectLst>
            </a:endParaRPr>
          </a:p>
        </p:txBody>
      </p:sp>
      <p:sp>
        <p:nvSpPr>
          <p:cNvPr id="24" name="Rectangle 23"/>
          <p:cNvSpPr/>
          <p:nvPr/>
        </p:nvSpPr>
        <p:spPr>
          <a:xfrm>
            <a:off x="0" y="0"/>
            <a:ext cx="9144000" cy="6858000"/>
          </a:xfrm>
          <a:prstGeom prst="rect">
            <a:avLst/>
          </a:prstGeom>
          <a:noFill/>
          <a:ln w="228600">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2000"/>
                                        <p:tgtEl>
                                          <p:spTgt spid="17"/>
                                        </p:tgtEl>
                                      </p:cBhvr>
                                    </p:animEffect>
                                    <p:set>
                                      <p:cBhvr>
                                        <p:cTn id="65" dur="1" fill="hold">
                                          <p:stCondLst>
                                            <p:cond delay="1999"/>
                                          </p:stCondLst>
                                        </p:cTn>
                                        <p:tgtEl>
                                          <p:spTgt spid="1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xit" presetSubtype="16" fill="hold" grpId="1" nodeType="clickEffect">
                                  <p:stCondLst>
                                    <p:cond delay="0"/>
                                  </p:stCondLst>
                                  <p:childTnLst>
                                    <p:animEffect transition="out" filter="box(in)">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1000" fill="hold"/>
                                        <p:tgtEl>
                                          <p:spTgt spid="23"/>
                                        </p:tgtEl>
                                        <p:attrNameLst>
                                          <p:attrName>ppt_w</p:attrName>
                                        </p:attrNameLst>
                                      </p:cBhvr>
                                      <p:tavLst>
                                        <p:tav tm="0">
                                          <p:val>
                                            <p:strVal val="#ppt_w*0.70"/>
                                          </p:val>
                                        </p:tav>
                                        <p:tav tm="100000">
                                          <p:val>
                                            <p:strVal val="#ppt_w"/>
                                          </p:val>
                                        </p:tav>
                                      </p:tavLst>
                                    </p:anim>
                                    <p:anim calcmode="lin" valueType="num">
                                      <p:cBhvr>
                                        <p:cTn id="106" dur="1000" fill="hold"/>
                                        <p:tgtEl>
                                          <p:spTgt spid="23"/>
                                        </p:tgtEl>
                                        <p:attrNameLst>
                                          <p:attrName>ppt_h</p:attrName>
                                        </p:attrNameLst>
                                      </p:cBhvr>
                                      <p:tavLst>
                                        <p:tav tm="0">
                                          <p:val>
                                            <p:strVal val="#ppt_h"/>
                                          </p:val>
                                        </p:tav>
                                        <p:tav tm="100000">
                                          <p:val>
                                            <p:strVal val="#ppt_h"/>
                                          </p:val>
                                        </p:tav>
                                      </p:tavLst>
                                    </p:anim>
                                    <p:animEffect transition="in" filter="fade">
                                      <p:cBhvr>
                                        <p:cTn id="107" dur="10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2000"/>
                                        <p:tgtEl>
                                          <p:spTgt spid="23"/>
                                        </p:tgtEl>
                                      </p:cBhvr>
                                    </p:animEffect>
                                    <p:set>
                                      <p:cBhvr>
                                        <p:cTn id="112" dur="1" fill="hold">
                                          <p:stCondLst>
                                            <p:cond delay="1999"/>
                                          </p:stCondLst>
                                        </p:cTn>
                                        <p:tgtEl>
                                          <p:spTgt spid="2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1" grpId="0"/>
      <p:bldP spid="12" grpId="0"/>
      <p:bldP spid="12" grpId="1"/>
      <p:bldP spid="13" grpId="0"/>
      <p:bldP spid="14" grpId="0"/>
      <p:bldP spid="16" grpId="0"/>
      <p:bldP spid="17" grpId="0"/>
      <p:bldP spid="17" grpId="1"/>
      <p:bldP spid="18" grpId="0"/>
      <p:bldP spid="19" grpId="0"/>
      <p:bldP spid="19" grpId="1"/>
      <p:bldP spid="20" grpId="0"/>
      <p:bldP spid="21" grpId="0"/>
      <p:bldP spid="22" grpId="0"/>
      <p:bldP spid="23" grpId="0"/>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2597442" cy="76944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4400" b="1" dirty="0" smtClean="0">
                <a:effectLst>
                  <a:outerShdw blurRad="38100" dist="38100" dir="2700000" algn="tl">
                    <a:srgbClr val="000000">
                      <a:alpha val="43137"/>
                    </a:srgbClr>
                  </a:outerShdw>
                </a:effectLst>
              </a:rPr>
              <a:t>Key words</a:t>
            </a:r>
            <a:endParaRPr lang="en-US" sz="4400" b="1" dirty="0">
              <a:effectLst>
                <a:outerShdw blurRad="38100" dist="38100" dir="2700000" algn="tl">
                  <a:srgbClr val="000000">
                    <a:alpha val="43137"/>
                  </a:srgbClr>
                </a:outerShdw>
              </a:effectLst>
            </a:endParaRPr>
          </a:p>
        </p:txBody>
      </p:sp>
      <p:sp>
        <p:nvSpPr>
          <p:cNvPr id="8" name="TextBox 7"/>
          <p:cNvSpPr txBox="1"/>
          <p:nvPr/>
        </p:nvSpPr>
        <p:spPr>
          <a:xfrm>
            <a:off x="457200" y="1524000"/>
            <a:ext cx="1520929"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Tradition</a:t>
            </a:r>
            <a:endParaRPr lang="en-US" sz="28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6172200" y="1447800"/>
            <a:ext cx="1175322"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ঐতিহ্য</a:t>
            </a:r>
            <a:endParaRPr lang="en-US"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6172200" y="1447800"/>
            <a:ext cx="1271951"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custom</a:t>
            </a:r>
            <a:endParaRPr lang="en-US" sz="2800" b="1" dirty="0">
              <a:solidFill>
                <a:srgbClr val="00B050"/>
              </a:solidFill>
              <a:effectLst>
                <a:outerShdw blurRad="38100" dist="38100" dir="2700000" algn="tl">
                  <a:srgbClr val="000000">
                    <a:alpha val="43137"/>
                  </a:srgbClr>
                </a:outerShdw>
              </a:effectLst>
            </a:endParaRPr>
          </a:p>
        </p:txBody>
      </p:sp>
      <p:sp>
        <p:nvSpPr>
          <p:cNvPr id="11" name="TextBox 10"/>
          <p:cNvSpPr txBox="1"/>
          <p:nvPr/>
        </p:nvSpPr>
        <p:spPr>
          <a:xfrm>
            <a:off x="609600" y="2438400"/>
            <a:ext cx="1036438"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Belief</a:t>
            </a:r>
            <a:endParaRPr lang="en-US" sz="28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5867400" y="2514600"/>
            <a:ext cx="1000595" cy="523220"/>
          </a:xfrm>
          <a:prstGeom prst="rect">
            <a:avLst/>
          </a:prstGeom>
          <a:noFill/>
        </p:spPr>
        <p:txBody>
          <a:bodyPr wrap="none" rtlCol="0">
            <a:spAutoFit/>
          </a:bodyPr>
          <a:lstStyle/>
          <a:p>
            <a:r>
              <a:rPr lang="en-US" sz="2800" dirty="0" err="1" smtClean="0">
                <a:solidFill>
                  <a:srgbClr val="FF0000"/>
                </a:solidFill>
                <a:effectLst>
                  <a:outerShdw blurRad="38100" dist="38100" dir="2700000" algn="tl">
                    <a:srgbClr val="000000">
                      <a:alpha val="43137"/>
                    </a:srgbClr>
                  </a:outerShdw>
                </a:effectLst>
              </a:rPr>
              <a:t>বিশ্বাস</a:t>
            </a:r>
            <a:endParaRPr lang="en-US" sz="2800"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5562600" y="2438400"/>
            <a:ext cx="1720471" cy="523220"/>
          </a:xfrm>
          <a:prstGeom prst="rect">
            <a:avLst/>
          </a:prstGeom>
          <a:noFill/>
        </p:spPr>
        <p:txBody>
          <a:bodyPr wrap="none" rtlCol="0">
            <a:spAutoFit/>
          </a:bodyPr>
          <a:lstStyle/>
          <a:p>
            <a:r>
              <a:rPr lang="en-US" sz="2800" b="1" dirty="0" err="1" smtClean="0">
                <a:solidFill>
                  <a:srgbClr val="00B050"/>
                </a:solidFill>
                <a:effectLst>
                  <a:outerShdw blurRad="38100" dist="38100" dir="2700000" algn="tl">
                    <a:srgbClr val="000000">
                      <a:alpha val="43137"/>
                    </a:srgbClr>
                  </a:outerShdw>
                </a:effectLst>
              </a:rPr>
              <a:t>Faith,trust</a:t>
            </a:r>
            <a:endParaRPr lang="en-US" sz="2800" b="1" dirty="0">
              <a:solidFill>
                <a:srgbClr val="00B050"/>
              </a:solidFill>
              <a:effectLst>
                <a:outerShdw blurRad="38100" dist="38100" dir="2700000" algn="tl">
                  <a:srgbClr val="000000">
                    <a:alpha val="43137"/>
                  </a:srgbClr>
                </a:outerShdw>
              </a:effectLst>
            </a:endParaRPr>
          </a:p>
        </p:txBody>
      </p:sp>
      <p:sp>
        <p:nvSpPr>
          <p:cNvPr id="14" name="TextBox 13"/>
          <p:cNvSpPr txBox="1"/>
          <p:nvPr/>
        </p:nvSpPr>
        <p:spPr>
          <a:xfrm>
            <a:off x="685800" y="3352800"/>
            <a:ext cx="1144929"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Evolve</a:t>
            </a:r>
            <a:endParaRPr lang="en-US" sz="2800" b="1"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a:off x="685800" y="4267200"/>
            <a:ext cx="1658531" cy="523220"/>
          </a:xfrm>
          <a:prstGeom prst="rect">
            <a:avLst/>
          </a:prstGeom>
          <a:noFill/>
        </p:spPr>
        <p:txBody>
          <a:bodyPr wrap="none" rtlCol="0">
            <a:spAutoFit/>
          </a:bodyPr>
          <a:lstStyle/>
          <a:p>
            <a:r>
              <a:rPr lang="en-US" sz="2800" b="1" dirty="0" smtClean="0">
                <a:solidFill>
                  <a:srgbClr val="FF0000"/>
                </a:solidFill>
              </a:rPr>
              <a:t>Exchange </a:t>
            </a:r>
            <a:endParaRPr lang="en-US" sz="2800" b="1" dirty="0">
              <a:solidFill>
                <a:srgbClr val="FF0000"/>
              </a:solidFill>
            </a:endParaRPr>
          </a:p>
        </p:txBody>
      </p:sp>
      <p:sp>
        <p:nvSpPr>
          <p:cNvPr id="17" name="TextBox 16"/>
          <p:cNvSpPr txBox="1"/>
          <p:nvPr/>
        </p:nvSpPr>
        <p:spPr>
          <a:xfrm>
            <a:off x="5562600" y="3352800"/>
            <a:ext cx="1806905" cy="523220"/>
          </a:xfrm>
          <a:prstGeom prst="rect">
            <a:avLst/>
          </a:prstGeom>
          <a:noFill/>
        </p:spPr>
        <p:txBody>
          <a:bodyPr wrap="none" rtlCol="0">
            <a:spAutoFit/>
          </a:bodyPr>
          <a:lstStyle/>
          <a:p>
            <a:r>
              <a:rPr lang="en-US" sz="2800" b="1" dirty="0" err="1" smtClean="0">
                <a:solidFill>
                  <a:srgbClr val="FF0000"/>
                </a:solidFill>
              </a:rPr>
              <a:t>প্রকাশ</a:t>
            </a:r>
            <a:r>
              <a:rPr lang="en-US" sz="2800" b="1" dirty="0" smtClean="0">
                <a:solidFill>
                  <a:srgbClr val="FF0000"/>
                </a:solidFill>
              </a:rPr>
              <a:t> </a:t>
            </a:r>
            <a:r>
              <a:rPr lang="en-US" sz="2800" b="1" dirty="0" err="1" smtClean="0">
                <a:solidFill>
                  <a:srgbClr val="FF0000"/>
                </a:solidFill>
              </a:rPr>
              <a:t>করা</a:t>
            </a:r>
            <a:endParaRPr lang="en-US" sz="2800" b="1" dirty="0">
              <a:solidFill>
                <a:srgbClr val="FF0000"/>
              </a:solidFill>
            </a:endParaRPr>
          </a:p>
        </p:txBody>
      </p:sp>
      <p:sp>
        <p:nvSpPr>
          <p:cNvPr id="18" name="TextBox 17"/>
          <p:cNvSpPr txBox="1"/>
          <p:nvPr/>
        </p:nvSpPr>
        <p:spPr>
          <a:xfrm>
            <a:off x="4579609" y="4267200"/>
            <a:ext cx="4564391"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Change one thing for another</a:t>
            </a:r>
            <a:endParaRPr lang="en-US" sz="2800" b="1" dirty="0">
              <a:solidFill>
                <a:srgbClr val="00B050"/>
              </a:solidFill>
              <a:effectLst>
                <a:outerShdw blurRad="38100" dist="38100" dir="2700000" algn="tl">
                  <a:srgbClr val="000000">
                    <a:alpha val="43137"/>
                  </a:srgbClr>
                </a:outerShdw>
              </a:effectLst>
            </a:endParaRPr>
          </a:p>
        </p:txBody>
      </p:sp>
      <p:sp>
        <p:nvSpPr>
          <p:cNvPr id="19" name="TextBox 18"/>
          <p:cNvSpPr txBox="1"/>
          <p:nvPr/>
        </p:nvSpPr>
        <p:spPr>
          <a:xfrm>
            <a:off x="5715000" y="4267200"/>
            <a:ext cx="2097049"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বিনিময়</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করা</a:t>
            </a:r>
            <a:endParaRPr lang="en-US" sz="28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5638800" y="3429000"/>
            <a:ext cx="2397195" cy="523220"/>
          </a:xfrm>
          <a:prstGeom prst="rect">
            <a:avLst/>
          </a:prstGeom>
          <a:noFill/>
        </p:spPr>
        <p:txBody>
          <a:bodyPr wrap="none" rtlCol="0">
            <a:spAutoFit/>
          </a:bodyPr>
          <a:lstStyle/>
          <a:p>
            <a:r>
              <a:rPr lang="en-US" sz="2800" b="1" dirty="0" err="1" smtClean="0">
                <a:solidFill>
                  <a:srgbClr val="00B050"/>
                </a:solidFill>
                <a:effectLst>
                  <a:outerShdw blurRad="38100" dist="38100" dir="2700000" algn="tl">
                    <a:srgbClr val="000000">
                      <a:alpha val="43137"/>
                    </a:srgbClr>
                  </a:outerShdw>
                </a:effectLst>
              </a:rPr>
              <a:t>Unfold,unravel</a:t>
            </a:r>
            <a:endParaRPr lang="en-US" sz="2800" b="1" dirty="0">
              <a:solidFill>
                <a:srgbClr val="00B050"/>
              </a:solidFill>
              <a:effectLst>
                <a:outerShdw blurRad="38100" dist="38100" dir="2700000" algn="tl">
                  <a:srgbClr val="000000">
                    <a:alpha val="43137"/>
                  </a:srgbClr>
                </a:outerShdw>
              </a:effectLst>
            </a:endParaRPr>
          </a:p>
        </p:txBody>
      </p:sp>
      <p:sp>
        <p:nvSpPr>
          <p:cNvPr id="21" name="TextBox 20"/>
          <p:cNvSpPr txBox="1"/>
          <p:nvPr/>
        </p:nvSpPr>
        <p:spPr>
          <a:xfrm>
            <a:off x="609600" y="5257800"/>
            <a:ext cx="1614416" cy="523220"/>
          </a:xfrm>
          <a:prstGeom prst="rect">
            <a:avLst/>
          </a:prstGeom>
          <a:noFill/>
        </p:spPr>
        <p:txBody>
          <a:bodyPr wrap="none" rtlCol="0">
            <a:spAutoFit/>
          </a:bodyPr>
          <a:lstStyle/>
          <a:p>
            <a:r>
              <a:rPr lang="en-US" sz="2800" b="1" dirty="0" smtClean="0">
                <a:solidFill>
                  <a:srgbClr val="FF0000"/>
                </a:solidFill>
                <a:effectLst>
                  <a:outerShdw blurRad="38100" dist="38100" dir="2700000" algn="tl">
                    <a:srgbClr val="000000">
                      <a:alpha val="43137"/>
                    </a:srgbClr>
                  </a:outerShdw>
                </a:effectLst>
              </a:rPr>
              <a:t>Festivals  </a:t>
            </a:r>
            <a:endParaRPr lang="en-US" sz="2800" b="1" dirty="0">
              <a:solidFill>
                <a:srgbClr val="FF0000"/>
              </a:solidFill>
              <a:effectLst>
                <a:outerShdw blurRad="38100" dist="38100" dir="2700000" algn="tl">
                  <a:srgbClr val="000000">
                    <a:alpha val="43137"/>
                  </a:srgbClr>
                </a:outerShdw>
              </a:effectLst>
            </a:endParaRPr>
          </a:p>
        </p:txBody>
      </p:sp>
      <p:sp>
        <p:nvSpPr>
          <p:cNvPr id="22" name="TextBox 21"/>
          <p:cNvSpPr txBox="1"/>
          <p:nvPr/>
        </p:nvSpPr>
        <p:spPr>
          <a:xfrm>
            <a:off x="5410200" y="5334000"/>
            <a:ext cx="2053767" cy="523220"/>
          </a:xfrm>
          <a:prstGeom prst="rect">
            <a:avLst/>
          </a:prstGeom>
          <a:noFill/>
        </p:spPr>
        <p:txBody>
          <a:bodyPr wrap="none" rtlCol="0">
            <a:spAutoFit/>
          </a:bodyPr>
          <a:lstStyle/>
          <a:p>
            <a:r>
              <a:rPr lang="en-US" sz="2800" b="1" dirty="0" smtClean="0">
                <a:solidFill>
                  <a:srgbClr val="00B050"/>
                </a:solidFill>
                <a:effectLst>
                  <a:outerShdw blurRad="38100" dist="38100" dir="2700000" algn="tl">
                    <a:srgbClr val="000000">
                      <a:alpha val="43137"/>
                    </a:srgbClr>
                  </a:outerShdw>
                </a:effectLst>
              </a:rPr>
              <a:t>Celebrations</a:t>
            </a:r>
            <a:endParaRPr lang="en-US" sz="2800" b="1" dirty="0">
              <a:solidFill>
                <a:srgbClr val="00B050"/>
              </a:solidFill>
              <a:effectLst>
                <a:outerShdw blurRad="38100" dist="38100" dir="2700000" algn="tl">
                  <a:srgbClr val="000000">
                    <a:alpha val="43137"/>
                  </a:srgbClr>
                </a:outerShdw>
              </a:effectLst>
            </a:endParaRPr>
          </a:p>
        </p:txBody>
      </p:sp>
      <p:sp>
        <p:nvSpPr>
          <p:cNvPr id="23" name="TextBox 22"/>
          <p:cNvSpPr txBox="1"/>
          <p:nvPr/>
        </p:nvSpPr>
        <p:spPr>
          <a:xfrm>
            <a:off x="5638800" y="5334000"/>
            <a:ext cx="1148071" cy="523220"/>
          </a:xfrm>
          <a:prstGeom prst="rect">
            <a:avLst/>
          </a:prstGeom>
          <a:noFill/>
        </p:spPr>
        <p:txBody>
          <a:bodyPr wrap="none" rtlCol="0">
            <a:spAutoFit/>
          </a:bodyPr>
          <a:lstStyle/>
          <a:p>
            <a:r>
              <a:rPr lang="en-US" sz="2800" b="1" dirty="0" err="1" smtClean="0">
                <a:solidFill>
                  <a:srgbClr val="FF0000"/>
                </a:solidFill>
                <a:effectLst>
                  <a:outerShdw blurRad="38100" dist="38100" dir="2700000" algn="tl">
                    <a:srgbClr val="000000">
                      <a:alpha val="43137"/>
                    </a:srgbClr>
                  </a:outerShdw>
                </a:effectLst>
              </a:rPr>
              <a:t>উৎসব</a:t>
            </a:r>
            <a:endParaRPr lang="en-US" sz="2800" b="1" dirty="0">
              <a:solidFill>
                <a:srgbClr val="FF0000"/>
              </a:solidFill>
              <a:effectLst>
                <a:outerShdw blurRad="38100" dist="38100" dir="2700000" algn="tl">
                  <a:srgbClr val="000000">
                    <a:alpha val="43137"/>
                  </a:srgbClr>
                </a:outerShdw>
              </a:effectLst>
            </a:endParaRPr>
          </a:p>
        </p:txBody>
      </p:sp>
      <p:sp>
        <p:nvSpPr>
          <p:cNvPr id="24" name="Rectangle 23"/>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12"/>
                                        </p:tgtEl>
                                      </p:cBhvr>
                                    </p:animEffect>
                                    <p:set>
                                      <p:cBhvr>
                                        <p:cTn id="42" dur="1" fill="hold">
                                          <p:stCondLst>
                                            <p:cond delay="19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ox(in)">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2000"/>
                                        <p:tgtEl>
                                          <p:spTgt spid="17"/>
                                        </p:tgtEl>
                                      </p:cBhvr>
                                    </p:animEffect>
                                    <p:set>
                                      <p:cBhvr>
                                        <p:cTn id="65" dur="1" fill="hold">
                                          <p:stCondLst>
                                            <p:cond delay="1999"/>
                                          </p:stCondLst>
                                        </p:cTn>
                                        <p:tgtEl>
                                          <p:spTgt spid="1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xit" presetSubtype="16" fill="hold" grpId="1" nodeType="clickEffect">
                                  <p:stCondLst>
                                    <p:cond delay="0"/>
                                  </p:stCondLst>
                                  <p:childTnLst>
                                    <p:animEffect transition="out" filter="box(in)">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500" fill="hold"/>
                                        <p:tgtEl>
                                          <p:spTgt spid="21"/>
                                        </p:tgtEl>
                                        <p:attrNameLst>
                                          <p:attrName>ppt_w</p:attrName>
                                        </p:attrNameLst>
                                      </p:cBhvr>
                                      <p:tavLst>
                                        <p:tav tm="0">
                                          <p:val>
                                            <p:fltVal val="0"/>
                                          </p:val>
                                        </p:tav>
                                        <p:tav tm="100000">
                                          <p:val>
                                            <p:strVal val="#ppt_w"/>
                                          </p:val>
                                        </p:tav>
                                      </p:tavLst>
                                    </p:anim>
                                    <p:anim calcmode="lin" valueType="num">
                                      <p:cBhvr>
                                        <p:cTn id="100"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1000" fill="hold"/>
                                        <p:tgtEl>
                                          <p:spTgt spid="23"/>
                                        </p:tgtEl>
                                        <p:attrNameLst>
                                          <p:attrName>ppt_w</p:attrName>
                                        </p:attrNameLst>
                                      </p:cBhvr>
                                      <p:tavLst>
                                        <p:tav tm="0">
                                          <p:val>
                                            <p:strVal val="#ppt_w*0.70"/>
                                          </p:val>
                                        </p:tav>
                                        <p:tav tm="100000">
                                          <p:val>
                                            <p:strVal val="#ppt_w"/>
                                          </p:val>
                                        </p:tav>
                                      </p:tavLst>
                                    </p:anim>
                                    <p:anim calcmode="lin" valueType="num">
                                      <p:cBhvr>
                                        <p:cTn id="106" dur="1000" fill="hold"/>
                                        <p:tgtEl>
                                          <p:spTgt spid="23"/>
                                        </p:tgtEl>
                                        <p:attrNameLst>
                                          <p:attrName>ppt_h</p:attrName>
                                        </p:attrNameLst>
                                      </p:cBhvr>
                                      <p:tavLst>
                                        <p:tav tm="0">
                                          <p:val>
                                            <p:strVal val="#ppt_h"/>
                                          </p:val>
                                        </p:tav>
                                        <p:tav tm="100000">
                                          <p:val>
                                            <p:strVal val="#ppt_h"/>
                                          </p:val>
                                        </p:tav>
                                      </p:tavLst>
                                    </p:anim>
                                    <p:animEffect transition="in" filter="fade">
                                      <p:cBhvr>
                                        <p:cTn id="107" dur="1000"/>
                                        <p:tgtEl>
                                          <p:spTgt spid="2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1" nodeType="clickEffect">
                                  <p:stCondLst>
                                    <p:cond delay="0"/>
                                  </p:stCondLst>
                                  <p:childTnLst>
                                    <p:animEffect transition="out" filter="fade">
                                      <p:cBhvr>
                                        <p:cTn id="111" dur="2000"/>
                                        <p:tgtEl>
                                          <p:spTgt spid="23"/>
                                        </p:tgtEl>
                                      </p:cBhvr>
                                    </p:animEffect>
                                    <p:set>
                                      <p:cBhvr>
                                        <p:cTn id="112" dur="1" fill="hold">
                                          <p:stCondLst>
                                            <p:cond delay="1999"/>
                                          </p:stCondLst>
                                        </p:cTn>
                                        <p:tgtEl>
                                          <p:spTgt spid="2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p:bldP spid="11" grpId="0"/>
      <p:bldP spid="12" grpId="0"/>
      <p:bldP spid="12" grpId="1"/>
      <p:bldP spid="13" grpId="0"/>
      <p:bldP spid="14" grpId="0"/>
      <p:bldP spid="16" grpId="0"/>
      <p:bldP spid="17" grpId="0"/>
      <p:bldP spid="17" grpId="1"/>
      <p:bldP spid="18" grpId="0"/>
      <p:bldP spid="19" grpId="0"/>
      <p:bldP spid="19" grpId="1"/>
      <p:bldP spid="20" grpId="0"/>
      <p:bldP spid="21" grpId="0"/>
      <p:bldP spid="22" grpId="0"/>
      <p:bldP spid="23" grpId="0"/>
      <p:bldP spid="2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2286000" cy="5334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3100" dirty="0" smtClean="0"/>
              <a:t>Read the text</a:t>
            </a:r>
            <a:r>
              <a:rPr lang="en-US" sz="3600" dirty="0" smtClean="0"/>
              <a:t>.</a:t>
            </a:r>
            <a:endParaRPr lang="en-US" sz="3600" dirty="0"/>
          </a:p>
        </p:txBody>
      </p:sp>
      <p:sp>
        <p:nvSpPr>
          <p:cNvPr id="4" name="TextBox 3"/>
          <p:cNvSpPr txBox="1"/>
          <p:nvPr/>
        </p:nvSpPr>
        <p:spPr>
          <a:xfrm>
            <a:off x="152400" y="4118392"/>
            <a:ext cx="883920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smtClean="0"/>
              <a:t>Bhutan is called the Jewel of the Eastern Himalayas. This small, landlocked country is located along the southern slopes of the Himalayas range, bounded by Tibet in the North and India from the other sides. The official name of Bhutan is “</a:t>
            </a:r>
            <a:r>
              <a:rPr lang="en-US" sz="2400" dirty="0" err="1" smtClean="0"/>
              <a:t>Druk</a:t>
            </a:r>
            <a:r>
              <a:rPr lang="en-US" sz="2400" dirty="0" smtClean="0"/>
              <a:t> –</a:t>
            </a:r>
            <a:r>
              <a:rPr lang="en-US" sz="2400" dirty="0" err="1" smtClean="0"/>
              <a:t>yul</a:t>
            </a:r>
            <a:r>
              <a:rPr lang="en-US" sz="2400" dirty="0" smtClean="0"/>
              <a:t>” which means land of the </a:t>
            </a:r>
            <a:r>
              <a:rPr lang="en-US" sz="2400" dirty="0" err="1" smtClean="0"/>
              <a:t>thunger</a:t>
            </a:r>
            <a:r>
              <a:rPr lang="en-US" sz="2400" dirty="0" smtClean="0"/>
              <a:t> dragon. It earned this name because of the fierce </a:t>
            </a:r>
            <a:r>
              <a:rPr lang="en-US" sz="2400" dirty="0" err="1" smtClean="0"/>
              <a:t>stormes</a:t>
            </a:r>
            <a:r>
              <a:rPr lang="en-US" sz="2400" dirty="0" smtClean="0"/>
              <a:t> that often roll in from the Himalayas. </a:t>
            </a:r>
            <a:endParaRPr lang="en-US" sz="2400" dirty="0"/>
          </a:p>
        </p:txBody>
      </p:sp>
      <p:sp>
        <p:nvSpPr>
          <p:cNvPr id="7" name="Rectangle 6"/>
          <p:cNvSpPr/>
          <p:nvPr/>
        </p:nvSpPr>
        <p:spPr>
          <a:xfrm>
            <a:off x="0" y="0"/>
            <a:ext cx="9144000" cy="6858000"/>
          </a:xfrm>
          <a:prstGeom prst="rect">
            <a:avLst/>
          </a:prstGeom>
          <a:noFill/>
          <a:ln w="228600">
            <a:solidFill>
              <a:srgbClr val="92D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1-143.jpg"/>
          <p:cNvPicPr>
            <a:picLocks noChangeAspect="1"/>
          </p:cNvPicPr>
          <p:nvPr/>
        </p:nvPicPr>
        <p:blipFill>
          <a:blip r:embed="rId2"/>
          <a:stretch>
            <a:fillRect/>
          </a:stretch>
        </p:blipFill>
        <p:spPr>
          <a:xfrm>
            <a:off x="137410" y="685800"/>
            <a:ext cx="8839200" cy="3384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0" y="3276600"/>
            <a:ext cx="88392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The country has an area of 38,394 sq.km. and a population of 716,896. Since it is cut off from the rest of the world by the Great Himalayas, a Unique culture and tradition based on gentle Buddhist belief have evolved There over time. </a:t>
            </a:r>
          </a:p>
          <a:p>
            <a:r>
              <a:rPr lang="en-US" sz="2800" dirty="0" smtClean="0">
                <a:latin typeface="Times New Roman" pitchFamily="18" charset="0"/>
                <a:cs typeface="Times New Roman" pitchFamily="18" charset="0"/>
              </a:rPr>
              <a:t>Bhutanese men wear </a:t>
            </a:r>
            <a:r>
              <a:rPr lang="en-US" sz="2800" dirty="0" err="1" smtClean="0">
                <a:latin typeface="Times New Roman" pitchFamily="18" charset="0"/>
                <a:cs typeface="Times New Roman" pitchFamily="18" charset="0"/>
              </a:rPr>
              <a:t>Gho</a:t>
            </a:r>
            <a:r>
              <a:rPr lang="en-US" sz="2800" dirty="0" smtClean="0">
                <a:latin typeface="Times New Roman" pitchFamily="18" charset="0"/>
                <a:cs typeface="Times New Roman" pitchFamily="18" charset="0"/>
              </a:rPr>
              <a:t>- a knee length robe – and Women </a:t>
            </a:r>
          </a:p>
          <a:p>
            <a:r>
              <a:rPr lang="en-US" sz="2800" dirty="0" smtClean="0">
                <a:latin typeface="Times New Roman" pitchFamily="18" charset="0"/>
                <a:cs typeface="Times New Roman" pitchFamily="18" charset="0"/>
              </a:rPr>
              <a:t>wear </a:t>
            </a:r>
            <a:r>
              <a:rPr lang="en-US" sz="2800" dirty="0" err="1" smtClean="0">
                <a:latin typeface="Times New Roman" pitchFamily="18" charset="0"/>
                <a:cs typeface="Times New Roman" pitchFamily="18" charset="0"/>
              </a:rPr>
              <a:t>Kira</a:t>
            </a:r>
            <a:r>
              <a:rPr lang="en-US" sz="2800" dirty="0" smtClean="0">
                <a:latin typeface="Times New Roman" pitchFamily="18" charset="0"/>
                <a:cs typeface="Times New Roman" pitchFamily="18" charset="0"/>
              </a:rPr>
              <a:t>- a sheet like cloth piece. </a:t>
            </a:r>
            <a:endParaRPr lang="en-US" sz="2800" dirty="0">
              <a:latin typeface="Times New Roman" pitchFamily="18" charset="0"/>
              <a:cs typeface="Times New Roman" pitchFamily="18" charset="0"/>
            </a:endParaRPr>
          </a:p>
        </p:txBody>
      </p:sp>
      <p:sp>
        <p:nvSpPr>
          <p:cNvPr id="7" name="Rectangle 6"/>
          <p:cNvSpPr/>
          <p:nvPr/>
        </p:nvSpPr>
        <p:spPr>
          <a:xfrm>
            <a:off x="0" y="0"/>
            <a:ext cx="9144000" cy="6858000"/>
          </a:xfrm>
          <a:prstGeom prst="rect">
            <a:avLst/>
          </a:prstGeom>
          <a:noFill/>
          <a:ln w="2286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ndex.jpg"/>
          <p:cNvPicPr>
            <a:picLocks noChangeAspect="1"/>
          </p:cNvPicPr>
          <p:nvPr/>
        </p:nvPicPr>
        <p:blipFill>
          <a:blip r:embed="rId2"/>
          <a:stretch>
            <a:fillRect/>
          </a:stretch>
        </p:blipFill>
        <p:spPr>
          <a:xfrm>
            <a:off x="457199" y="228600"/>
            <a:ext cx="3750703" cy="2743200"/>
          </a:xfrm>
          <a:prstGeom prst="rect">
            <a:avLst/>
          </a:prstGeom>
        </p:spPr>
      </p:pic>
      <p:pic>
        <p:nvPicPr>
          <p:cNvPr id="9" name="Picture 8" descr="indexgf.jpg"/>
          <p:cNvPicPr>
            <a:picLocks noChangeAspect="1"/>
          </p:cNvPicPr>
          <p:nvPr/>
        </p:nvPicPr>
        <p:blipFill>
          <a:blip r:embed="rId3"/>
          <a:stretch>
            <a:fillRect/>
          </a:stretch>
        </p:blipFill>
        <p:spPr>
          <a:xfrm>
            <a:off x="4876800" y="304800"/>
            <a:ext cx="37338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750</Words>
  <Application>Microsoft Office PowerPoint</Application>
  <PresentationFormat>On-screen Show (4:3)</PresentationFormat>
  <Paragraphs>97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Welcome</vt:lpstr>
      <vt:lpstr>Slide 2</vt:lpstr>
      <vt:lpstr>Look at the picture and talk about it</vt:lpstr>
      <vt:lpstr>So , Our today’s topic </vt:lpstr>
      <vt:lpstr>Learning Outcomes</vt:lpstr>
      <vt:lpstr>Slide 6</vt:lpstr>
      <vt:lpstr>Slide 7</vt:lpstr>
      <vt:lpstr>Read the text.</vt:lpstr>
      <vt:lpstr>Slide 9</vt:lpstr>
      <vt:lpstr>Slide 10</vt:lpstr>
      <vt:lpstr>Slide 11</vt:lpstr>
      <vt:lpstr>Group Work</vt:lpstr>
      <vt:lpstr>Individual Work</vt:lpstr>
      <vt:lpstr>Individual Work</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hp</dc:creator>
  <cp:lastModifiedBy>Sifat</cp:lastModifiedBy>
  <cp:revision>43</cp:revision>
  <dcterms:created xsi:type="dcterms:W3CDTF">2020-07-17T15:20:09Z</dcterms:created>
  <dcterms:modified xsi:type="dcterms:W3CDTF">2020-07-30T16:56:05Z</dcterms:modified>
</cp:coreProperties>
</file>