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59" r:id="rId6"/>
    <p:sldId id="260" r:id="rId7"/>
    <p:sldId id="261" r:id="rId8"/>
    <p:sldId id="271" r:id="rId9"/>
    <p:sldId id="264" r:id="rId10"/>
    <p:sldId id="273" r:id="rId11"/>
    <p:sldId id="266" r:id="rId12"/>
    <p:sldId id="272" r:id="rId13"/>
    <p:sldId id="267" r:id="rId14"/>
    <p:sldId id="274" r:id="rId15"/>
    <p:sldId id="265" r:id="rId16"/>
    <p:sldId id="275" r:id="rId17"/>
    <p:sldId id="270"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7/30/2020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7/30/2020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33600" y="2362200"/>
            <a:ext cx="914400" cy="914400"/>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5198805" y="2033016"/>
            <a:ext cx="3276600" cy="4010262"/>
            <a:chOff x="6596744" y="2175597"/>
            <a:chExt cx="3556728" cy="4010262"/>
          </a:xfrm>
          <a:noFill/>
        </p:grpSpPr>
        <p:sp>
          <p:nvSpPr>
            <p:cNvPr id="6" name="Rectangle: Rounded Corners 38">
              <a:extLst>
                <a:ext uri="{FF2B5EF4-FFF2-40B4-BE49-F238E27FC236}">
                  <a16:creationId xmlns:a16="http://schemas.microsoft.com/office/drawing/2014/main" id="{FFFA0953-B347-4A98-A68B-4A5F50BA485B}"/>
                </a:ext>
              </a:extLst>
            </p:cNvPr>
            <p:cNvSpPr/>
            <p:nvPr/>
          </p:nvSpPr>
          <p:spPr>
            <a:xfrm>
              <a:off x="6735717" y="4449423"/>
              <a:ext cx="2978332" cy="1579964"/>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a:t>
              </a:r>
              <a:r>
                <a:rPr lang="en-US" sz="2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XI-XII</a:t>
              </a:r>
              <a:endPar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 English </a:t>
              </a:r>
              <a:r>
                <a:rPr lang="en-US" sz="2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000" baseline="30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2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Paper</a:t>
              </a:r>
            </a:p>
            <a:p>
              <a:pPr algn="ctr">
                <a:defRPr/>
              </a:pPr>
              <a:r>
                <a:rPr lang="en-US" sz="2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Time</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45 </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minutes</a:t>
              </a:r>
            </a:p>
            <a:p>
              <a:pPr algn="ctr">
                <a:defRPr/>
              </a:pP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Date: </a:t>
              </a:r>
              <a:fld id="{F6A2BFEC-7CCA-45B7-8D84-14ECD1506B67}" type="datetime4">
                <a:rPr lang="en-US" sz="200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July 30, 2020</a:t>
              </a:fld>
              <a:endPar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ounded Rectangle 11">
              <a:extLst>
                <a:ext uri="{FF2B5EF4-FFF2-40B4-BE49-F238E27FC236}">
                  <a16:creationId xmlns:a16="http://schemas.microsoft.com/office/drawing/2014/main" id="{7F12BD43-CCF9-417F-AB25-3FD8A03CFCF6}"/>
                </a:ext>
              </a:extLst>
            </p:cNvPr>
            <p:cNvSpPr/>
            <p:nvPr/>
          </p:nvSpPr>
          <p:spPr bwMode="auto">
            <a:xfrm>
              <a:off x="6596744" y="2175597"/>
              <a:ext cx="3556728" cy="4010262"/>
            </a:xfrm>
            <a:prstGeom prst="round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8" name="Picture 7">
            <a:extLst>
              <a:ext uri="{FF2B5EF4-FFF2-40B4-BE49-F238E27FC236}">
                <a16:creationId xmlns:a16="http://schemas.microsoft.com/office/drawing/2014/main" id="{824467B3-E050-4AC4-A8AF-C6DA2527C3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8774" y="2107060"/>
            <a:ext cx="1590675" cy="1796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Rounded Corners 13">
            <a:extLst>
              <a:ext uri="{FF2B5EF4-FFF2-40B4-BE49-F238E27FC236}">
                <a16:creationId xmlns:a16="http://schemas.microsoft.com/office/drawing/2014/main" id="{51A52C46-8D09-4F52-8BDA-1F2218186147}"/>
              </a:ext>
            </a:extLst>
          </p:cNvPr>
          <p:cNvSpPr/>
          <p:nvPr/>
        </p:nvSpPr>
        <p:spPr>
          <a:xfrm>
            <a:off x="4343400" y="2041123"/>
            <a:ext cx="664357" cy="4113218"/>
          </a:xfrm>
          <a:prstGeom prst="roundRect">
            <a:avLst/>
          </a:prstGeom>
          <a:pattFill prst="pct30">
            <a:fgClr>
              <a:srgbClr val="7030A0"/>
            </a:fgClr>
            <a:bgClr>
              <a:schemeClr val="bg1"/>
            </a:bgClr>
          </a:pattFill>
          <a:ln w="63500">
            <a:solidFill>
              <a:srgbClr val="7030A0"/>
            </a:solidFill>
          </a:ln>
          <a:effectLst>
            <a:innerShdw blurRad="63500" dist="50800" dir="13500000">
              <a:prstClr val="black">
                <a:alpha val="50000"/>
              </a:prstClr>
            </a:innerShdw>
          </a:effectLst>
          <a:scene3d>
            <a:camera prst="orthographicFront"/>
            <a:lightRig rig="threePt" dir="t"/>
          </a:scene3d>
          <a:sp3d>
            <a:bevelT prst="relaxedInset"/>
            <a:bevelB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rgbClr val="002060"/>
                </a:solidFill>
                <a:latin typeface="Times New Roman" panose="02020603050405020304" pitchFamily="18" charset="0"/>
                <a:cs typeface="NikoshBAN" panose="02000000000000000000" pitchFamily="2" charset="0"/>
              </a:rPr>
              <a:t>IDENTITY</a:t>
            </a:r>
            <a:endParaRPr lang="en-US" sz="3400" b="1" dirty="0">
              <a:solidFill>
                <a:srgbClr val="00206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71E3B003-61CC-4C11-A91E-0DC8184ED2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609600"/>
            <a:ext cx="7814098" cy="1003938"/>
          </a:xfrm>
          <a:prstGeom prst="rect">
            <a:avLst/>
          </a:prstGeom>
          <a:pattFill prst="pct60">
            <a:fgClr>
              <a:schemeClr val="accent1"/>
            </a:fgClr>
            <a:bgClr>
              <a:schemeClr val="bg1"/>
            </a:bgClr>
          </a:pattFill>
          <a:ln w="57150">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0">
            <a:schemeClr val="accent6"/>
          </a:lnRef>
          <a:fillRef idx="3">
            <a:schemeClr val="accent6"/>
          </a:fillRef>
          <a:effectRef idx="3">
            <a:schemeClr val="accent6"/>
          </a:effectRef>
          <a:fontRef idx="minor">
            <a:schemeClr val="lt1"/>
          </a:fontRef>
        </p:style>
      </p:pic>
      <p:sp>
        <p:nvSpPr>
          <p:cNvPr id="11" name="Rounded Rectangle 10"/>
          <p:cNvSpPr/>
          <p:nvPr/>
        </p:nvSpPr>
        <p:spPr>
          <a:xfrm>
            <a:off x="533400" y="2033016"/>
            <a:ext cx="3520737" cy="401443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lumMod val="75000"/>
                  <a:lumOff val="25000"/>
                </a:schemeClr>
              </a:solidFill>
            </a:endParaRPr>
          </a:p>
          <a:p>
            <a:pPr algn="ctr"/>
            <a:endParaRPr lang="en-US" sz="2400" b="1" dirty="0">
              <a:solidFill>
                <a:schemeClr val="tx1">
                  <a:lumMod val="75000"/>
                  <a:lumOff val="25000"/>
                </a:schemeClr>
              </a:solidFill>
            </a:endParaRPr>
          </a:p>
          <a:p>
            <a:pPr algn="ctr"/>
            <a:endParaRPr lang="en-US" sz="2400" b="1" dirty="0" smtClean="0">
              <a:solidFill>
                <a:schemeClr val="tx1">
                  <a:lumMod val="75000"/>
                  <a:lumOff val="25000"/>
                </a:schemeClr>
              </a:solidFill>
            </a:endParaRPr>
          </a:p>
          <a:p>
            <a:pPr algn="ctr"/>
            <a:endParaRPr lang="en-US" sz="2400" b="1" dirty="0">
              <a:solidFill>
                <a:schemeClr val="tx1">
                  <a:lumMod val="75000"/>
                  <a:lumOff val="25000"/>
                </a:schemeClr>
              </a:solidFill>
            </a:endParaRPr>
          </a:p>
          <a:p>
            <a:pPr algn="ctr"/>
            <a:r>
              <a:rPr lang="en-US" sz="2000" b="1" dirty="0" err="1" smtClean="0">
                <a:solidFill>
                  <a:schemeClr val="tx1">
                    <a:lumMod val="75000"/>
                    <a:lumOff val="25000"/>
                  </a:schemeClr>
                </a:solidFill>
              </a:rPr>
              <a:t>Sree</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Pradip</a:t>
            </a:r>
            <a:r>
              <a:rPr lang="en-US" sz="2000" b="1" dirty="0" smtClean="0">
                <a:solidFill>
                  <a:schemeClr val="tx1">
                    <a:lumMod val="75000"/>
                    <a:lumOff val="25000"/>
                  </a:schemeClr>
                </a:solidFill>
              </a:rPr>
              <a:t> Chandra Das</a:t>
            </a:r>
          </a:p>
          <a:p>
            <a:pPr algn="ctr"/>
            <a:r>
              <a:rPr lang="en-US" sz="2000" b="1" dirty="0" smtClean="0">
                <a:solidFill>
                  <a:schemeClr val="tx1">
                    <a:lumMod val="75000"/>
                    <a:lumOff val="25000"/>
                  </a:schemeClr>
                </a:solidFill>
              </a:rPr>
              <a:t>Lecturer in English</a:t>
            </a:r>
          </a:p>
          <a:p>
            <a:pPr algn="ctr"/>
            <a:r>
              <a:rPr lang="en-US" sz="2000" b="1" dirty="0" err="1" smtClean="0">
                <a:solidFill>
                  <a:schemeClr val="tx1">
                    <a:lumMod val="75000"/>
                    <a:lumOff val="25000"/>
                  </a:schemeClr>
                </a:solidFill>
              </a:rPr>
              <a:t>Ziarkandi</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Hafij</a:t>
            </a:r>
            <a:r>
              <a:rPr lang="en-US" sz="2000" b="1" dirty="0" smtClean="0">
                <a:solidFill>
                  <a:schemeClr val="tx1">
                    <a:lumMod val="75000"/>
                    <a:lumOff val="25000"/>
                  </a:schemeClr>
                </a:solidFill>
              </a:rPr>
              <a:t> Uddin </a:t>
            </a:r>
            <a:r>
              <a:rPr lang="en-US" sz="2000" b="1" dirty="0" err="1" smtClean="0">
                <a:solidFill>
                  <a:schemeClr val="tx1">
                    <a:lumMod val="75000"/>
                    <a:lumOff val="25000"/>
                  </a:schemeClr>
                </a:solidFill>
              </a:rPr>
              <a:t>Fazil</a:t>
            </a:r>
            <a:r>
              <a:rPr lang="en-US" sz="2000" b="1" dirty="0" smtClean="0">
                <a:solidFill>
                  <a:schemeClr val="tx1">
                    <a:lumMod val="75000"/>
                    <a:lumOff val="25000"/>
                  </a:schemeClr>
                </a:solidFill>
              </a:rPr>
              <a:t> Madrasah </a:t>
            </a:r>
          </a:p>
          <a:p>
            <a:pPr algn="ctr"/>
            <a:r>
              <a:rPr lang="en-US" sz="2000" b="1" dirty="0" err="1" smtClean="0">
                <a:solidFill>
                  <a:schemeClr val="tx1">
                    <a:lumMod val="75000"/>
                    <a:lumOff val="25000"/>
                  </a:schemeClr>
                </a:solidFill>
              </a:rPr>
              <a:t>Gouripur</a:t>
            </a:r>
            <a:endParaRPr lang="en-US" sz="2000" b="1" dirty="0" smtClean="0">
              <a:solidFill>
                <a:schemeClr val="tx1">
                  <a:lumMod val="75000"/>
                  <a:lumOff val="25000"/>
                </a:schemeClr>
              </a:solidFill>
            </a:endParaRPr>
          </a:p>
          <a:p>
            <a:pPr algn="ctr"/>
            <a:r>
              <a:rPr lang="en-US" sz="2000" b="1" dirty="0" err="1" smtClean="0">
                <a:solidFill>
                  <a:schemeClr val="tx1">
                    <a:lumMod val="75000"/>
                    <a:lumOff val="25000"/>
                  </a:schemeClr>
                </a:solidFill>
              </a:rPr>
              <a:t>Titas,Cumilla</a:t>
            </a:r>
            <a:endParaRPr lang="en-US" sz="2000" b="1" dirty="0" smtClean="0">
              <a:solidFill>
                <a:schemeClr val="tx1">
                  <a:lumMod val="75000"/>
                  <a:lumOff val="25000"/>
                </a:schemeClr>
              </a:solidFill>
            </a:endParaRPr>
          </a:p>
          <a:p>
            <a:pPr algn="ctr"/>
            <a:endParaRPr lang="en-US" sz="2400" b="1" dirty="0" smtClean="0">
              <a:solidFill>
                <a:schemeClr val="tx1">
                  <a:lumMod val="75000"/>
                  <a:lumOff val="25000"/>
                </a:schemeClr>
              </a:solidFill>
            </a:endParaRPr>
          </a:p>
          <a:p>
            <a:pPr algn="ctr"/>
            <a:r>
              <a:rPr lang="en-US" sz="2400" b="1" dirty="0" smtClean="0">
                <a:solidFill>
                  <a:schemeClr val="tx1">
                    <a:lumMod val="75000"/>
                    <a:lumOff val="25000"/>
                  </a:schemeClr>
                </a:solidFill>
              </a:rPr>
              <a:t> </a:t>
            </a:r>
            <a:endParaRPr lang="en-US" sz="2400" b="1" dirty="0">
              <a:solidFill>
                <a:schemeClr val="tx1">
                  <a:lumMod val="75000"/>
                  <a:lumOff val="25000"/>
                </a:schemeClr>
              </a:solidFill>
            </a:endParaRPr>
          </a:p>
        </p:txBody>
      </p:sp>
      <p:sp>
        <p:nvSpPr>
          <p:cNvPr id="12" name="Rounded Rectangle 11"/>
          <p:cNvSpPr/>
          <p:nvPr/>
        </p:nvSpPr>
        <p:spPr>
          <a:xfrm>
            <a:off x="1804416" y="2114984"/>
            <a:ext cx="1371600" cy="1140833"/>
          </a:xfrm>
          <a:prstGeom prst="roundRect">
            <a:avLst/>
          </a:prstGeom>
          <a:blipFill dpi="0" rotWithShape="1">
            <a:blip r:embed="rId5"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521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500" fill="hold"/>
                                        <p:tgtEl>
                                          <p:spTgt spid="10"/>
                                        </p:tgtEl>
                                        <p:attrNameLst>
                                          <p:attrName>ppt_w</p:attrName>
                                        </p:attrNameLst>
                                      </p:cBhvr>
                                      <p:tavLst>
                                        <p:tav tm="0">
                                          <p:val>
                                            <p:fltVal val="0"/>
                                          </p:val>
                                        </p:tav>
                                        <p:tav tm="100000">
                                          <p:val>
                                            <p:strVal val="#ppt_w"/>
                                          </p:val>
                                        </p:tav>
                                      </p:tavLst>
                                    </p:anim>
                                    <p:anim calcmode="lin" valueType="num">
                                      <p:cBhvr>
                                        <p:cTn id="8" dur="1500" fill="hold"/>
                                        <p:tgtEl>
                                          <p:spTgt spid="10"/>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000" fill="hold"/>
                                        <p:tgtEl>
                                          <p:spTgt spid="8"/>
                                        </p:tgtEl>
                                        <p:attrNameLst>
                                          <p:attrName>ppt_x</p:attrName>
                                        </p:attrNameLst>
                                      </p:cBhvr>
                                      <p:tavLst>
                                        <p:tav tm="0">
                                          <p:val>
                                            <p:strVal val="1+#ppt_w/2"/>
                                          </p:val>
                                        </p:tav>
                                        <p:tav tm="100000">
                                          <p:val>
                                            <p:strVal val="#ppt_x"/>
                                          </p:val>
                                        </p:tav>
                                      </p:tavLst>
                                    </p:anim>
                                    <p:anim calcmode="lin" valueType="num">
                                      <p:cBhvr additive="base">
                                        <p:cTn id="17" dur="1000" fill="hold"/>
                                        <p:tgtEl>
                                          <p:spTgt spid="8"/>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1+#ppt_w/2"/>
                                          </p:val>
                                        </p:tav>
                                        <p:tav tm="100000">
                                          <p:val>
                                            <p:strVal val="#ppt_x"/>
                                          </p:val>
                                        </p:tav>
                                      </p:tavLst>
                                    </p:anim>
                                    <p:anim calcmode="lin" valueType="num">
                                      <p:cBhvr additive="base">
                                        <p:cTn id="21"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8600" y="152400"/>
            <a:ext cx="8610600" cy="685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1600" b="1" dirty="0" smtClean="0">
              <a:solidFill>
                <a:schemeClr val="tx1"/>
              </a:solidFill>
            </a:endParaRPr>
          </a:p>
          <a:p>
            <a:pPr algn="just"/>
            <a:r>
              <a:rPr lang="en-US" sz="1600" b="1" dirty="0" err="1" smtClean="0">
                <a:solidFill>
                  <a:schemeClr val="tx1"/>
                </a:solidFill>
              </a:rPr>
              <a:t>Kalpana</a:t>
            </a:r>
            <a:r>
              <a:rPr lang="en-US" sz="1600" b="1" dirty="0" smtClean="0">
                <a:solidFill>
                  <a:schemeClr val="tx1"/>
                </a:solidFill>
              </a:rPr>
              <a:t> </a:t>
            </a:r>
            <a:r>
              <a:rPr lang="en-US" sz="1600" b="1" dirty="0" err="1" smtClean="0">
                <a:solidFill>
                  <a:schemeClr val="tx1"/>
                </a:solidFill>
              </a:rPr>
              <a:t>Chawala’s</a:t>
            </a:r>
            <a:r>
              <a:rPr lang="en-US" sz="1600" b="1" dirty="0" smtClean="0">
                <a:solidFill>
                  <a:schemeClr val="tx1"/>
                </a:solidFill>
              </a:rPr>
              <a:t> first space mission (Mission STS 87) began on 19 November, 1997 with six other astronauts on the Space Shuttle Columbia. On her first mission that lasted for 15 days, 16 hours, 34 minutes and 4 seconds, she travelled 6.5 million miles. She was responsible for deploying the Spartan Satellite which however malfunctioned, necessitating a spacewalk by Winston Scott and </a:t>
            </a:r>
            <a:r>
              <a:rPr lang="en-US" sz="1600" b="1" dirty="0" err="1" smtClean="0">
                <a:solidFill>
                  <a:schemeClr val="tx1"/>
                </a:solidFill>
              </a:rPr>
              <a:t>Tako</a:t>
            </a:r>
            <a:r>
              <a:rPr lang="en-US" sz="1600" b="1" dirty="0" smtClean="0">
                <a:solidFill>
                  <a:schemeClr val="tx1"/>
                </a:solidFill>
              </a:rPr>
              <a:t> </a:t>
            </a:r>
            <a:r>
              <a:rPr lang="en-US" sz="1600" b="1" dirty="0" err="1" smtClean="0">
                <a:solidFill>
                  <a:schemeClr val="tx1"/>
                </a:solidFill>
              </a:rPr>
              <a:t>Doi</a:t>
            </a:r>
            <a:r>
              <a:rPr lang="en-US" sz="1600" b="1" dirty="0" smtClean="0">
                <a:solidFill>
                  <a:schemeClr val="tx1"/>
                </a:solidFill>
              </a:rPr>
              <a:t>, two of her fellow astronauts, to retrieve the satellite.</a:t>
            </a:r>
          </a:p>
          <a:p>
            <a:pPr algn="just"/>
            <a:endParaRPr lang="en-US" sz="1600" b="1" dirty="0">
              <a:solidFill>
                <a:schemeClr val="tx1"/>
              </a:solidFill>
            </a:endParaRPr>
          </a:p>
          <a:p>
            <a:pPr algn="just"/>
            <a:r>
              <a:rPr lang="en-US" sz="1600" b="1" dirty="0" smtClean="0">
                <a:solidFill>
                  <a:schemeClr val="tx1"/>
                </a:solidFill>
              </a:rPr>
              <a:t>In 2000 she was selected for her second space mission STS 107. This mission was repeatedly delayed due to scheduling conflicts and technical problems. On 16 January 2003, </a:t>
            </a:r>
            <a:r>
              <a:rPr lang="en-US" sz="1600" b="1" dirty="0" err="1" smtClean="0">
                <a:solidFill>
                  <a:schemeClr val="tx1"/>
                </a:solidFill>
              </a:rPr>
              <a:t>Kalpana</a:t>
            </a:r>
            <a:r>
              <a:rPr lang="en-US" sz="1600" b="1" dirty="0" smtClean="0">
                <a:solidFill>
                  <a:schemeClr val="tx1"/>
                </a:solidFill>
              </a:rPr>
              <a:t> Chawla finally started her new mission with six other space crew on the ill-fated space shuttle Columbia. She was one of the mission specialists. Chawla’s responsibilities included the microgravity experiments, for which the crew conducted nearly 80 experiments studying earth and apace science, advanced technology development, and astronaut health and safety.</a:t>
            </a:r>
          </a:p>
          <a:p>
            <a:pPr algn="just"/>
            <a:endParaRPr lang="en-US" sz="1600" b="1" dirty="0">
              <a:solidFill>
                <a:schemeClr val="tx1"/>
              </a:solidFill>
            </a:endParaRPr>
          </a:p>
          <a:p>
            <a:pPr algn="just"/>
            <a:r>
              <a:rPr lang="en-US" sz="1600" b="1" dirty="0" smtClean="0">
                <a:solidFill>
                  <a:schemeClr val="tx1"/>
                </a:solidFill>
              </a:rPr>
              <a:t>After a 16 day scientific mission in space, on 1 February 2003, Columbia disintegrated over Texas during its re-entry into the Earth’s atmosphere. All the crew in Columbia including Chawla died only 16 minutes prior to their scheduled landing. Investigation shows that this fatal accident happened due to a damage in one of Columbia’s wings caused by a piece of insulating foam from the external fuel tank peeling off during the launch. During the intense </a:t>
            </a:r>
            <a:r>
              <a:rPr lang="en-US" sz="1600" b="1" dirty="0" err="1" smtClean="0">
                <a:solidFill>
                  <a:schemeClr val="tx1"/>
                </a:solidFill>
              </a:rPr>
              <a:t>geat</a:t>
            </a:r>
            <a:r>
              <a:rPr lang="en-US" sz="1600" b="1" dirty="0" smtClean="0">
                <a:solidFill>
                  <a:schemeClr val="tx1"/>
                </a:solidFill>
              </a:rPr>
              <a:t> of re-entry, hot gases penetrated the interior of the wing, destroying the support structure and causing the rest of the shuttle to break down.</a:t>
            </a:r>
          </a:p>
          <a:p>
            <a:pPr algn="just"/>
            <a:endParaRPr lang="en-US" sz="1600" b="1" dirty="0">
              <a:solidFill>
                <a:schemeClr val="tx1"/>
              </a:solidFill>
            </a:endParaRPr>
          </a:p>
        </p:txBody>
      </p:sp>
    </p:spTree>
    <p:extLst>
      <p:ext uri="{BB962C8B-B14F-4D97-AF65-F5344CB8AC3E}">
        <p14:creationId xmlns:p14="http://schemas.microsoft.com/office/powerpoint/2010/main" val="245072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381000"/>
            <a:ext cx="8229600" cy="6096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10-Point Star 2"/>
          <p:cNvSpPr/>
          <p:nvPr/>
        </p:nvSpPr>
        <p:spPr>
          <a:xfrm>
            <a:off x="1752600" y="1676400"/>
            <a:ext cx="5715000" cy="3048000"/>
          </a:xfrm>
          <a:prstGeom prst="star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6">
                    <a:lumMod val="50000"/>
                  </a:schemeClr>
                </a:solidFill>
              </a:rPr>
              <a:t>Q</a:t>
            </a:r>
            <a:r>
              <a:rPr lang="en-US" sz="2800" b="1" dirty="0" smtClean="0">
                <a:solidFill>
                  <a:schemeClr val="accent6">
                    <a:lumMod val="50000"/>
                  </a:schemeClr>
                </a:solidFill>
              </a:rPr>
              <a:t>. Work in groups and Make </a:t>
            </a:r>
            <a:r>
              <a:rPr lang="en-US" sz="2800" b="1" dirty="0">
                <a:solidFill>
                  <a:schemeClr val="accent6">
                    <a:lumMod val="50000"/>
                  </a:schemeClr>
                </a:solidFill>
              </a:rPr>
              <a:t>a list </a:t>
            </a:r>
            <a:r>
              <a:rPr lang="en-US" sz="2800" b="1" dirty="0" smtClean="0">
                <a:solidFill>
                  <a:schemeClr val="accent6">
                    <a:lumMod val="50000"/>
                  </a:schemeClr>
                </a:solidFill>
              </a:rPr>
              <a:t>of five events happening in Chawla’s  </a:t>
            </a:r>
            <a:r>
              <a:rPr lang="en-US" sz="2800" b="1" dirty="0">
                <a:solidFill>
                  <a:schemeClr val="accent6">
                    <a:lumMod val="50000"/>
                  </a:schemeClr>
                </a:solidFill>
              </a:rPr>
              <a:t>life</a:t>
            </a:r>
            <a:r>
              <a:rPr lang="en-US" b="1" dirty="0">
                <a:solidFill>
                  <a:schemeClr val="accent6">
                    <a:lumMod val="50000"/>
                  </a:schemeClr>
                </a:solidFill>
              </a:rPr>
              <a:t>.</a:t>
            </a:r>
          </a:p>
        </p:txBody>
      </p:sp>
    </p:spTree>
    <p:extLst>
      <p:ext uri="{BB962C8B-B14F-4D97-AF65-F5344CB8AC3E}">
        <p14:creationId xmlns:p14="http://schemas.microsoft.com/office/powerpoint/2010/main" val="2900804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609600" y="1083363"/>
            <a:ext cx="1219200" cy="83820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400" b="1" dirty="0" smtClean="0">
                <a:solidFill>
                  <a:schemeClr val="tx1"/>
                </a:solidFill>
              </a:rPr>
              <a:t>Ans.</a:t>
            </a:r>
            <a:endParaRPr lang="en-US" sz="2400" b="1" dirty="0">
              <a:solidFill>
                <a:schemeClr val="tx1"/>
              </a:solidFill>
            </a:endParaRPr>
          </a:p>
        </p:txBody>
      </p:sp>
      <p:sp>
        <p:nvSpPr>
          <p:cNvPr id="3" name="Horizontal Scroll 2"/>
          <p:cNvSpPr/>
          <p:nvPr/>
        </p:nvSpPr>
        <p:spPr>
          <a:xfrm>
            <a:off x="1905000" y="702363"/>
            <a:ext cx="6129226" cy="16002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400" b="1" dirty="0" smtClean="0">
                <a:solidFill>
                  <a:schemeClr val="accent3">
                    <a:lumMod val="75000"/>
                  </a:schemeClr>
                </a:solidFill>
              </a:rPr>
              <a:t>The </a:t>
            </a:r>
            <a:r>
              <a:rPr lang="en-US" sz="2400" b="1" dirty="0" smtClean="0">
                <a:solidFill>
                  <a:schemeClr val="accent6">
                    <a:lumMod val="50000"/>
                  </a:schemeClr>
                </a:solidFill>
              </a:rPr>
              <a:t> </a:t>
            </a:r>
            <a:r>
              <a:rPr lang="en-US" sz="2400" b="1" dirty="0">
                <a:solidFill>
                  <a:srgbClr val="C00000"/>
                </a:solidFill>
              </a:rPr>
              <a:t>list of </a:t>
            </a:r>
            <a:r>
              <a:rPr lang="en-US" sz="2400" b="1" dirty="0" smtClean="0">
                <a:solidFill>
                  <a:srgbClr val="C00000"/>
                </a:solidFill>
              </a:rPr>
              <a:t>five events</a:t>
            </a:r>
            <a:r>
              <a:rPr lang="en-US" sz="2400" b="1" dirty="0">
                <a:solidFill>
                  <a:srgbClr val="C00000"/>
                </a:solidFill>
              </a:rPr>
              <a:t> </a:t>
            </a:r>
            <a:r>
              <a:rPr lang="en-US" sz="2400" b="1" dirty="0" smtClean="0">
                <a:solidFill>
                  <a:srgbClr val="C00000"/>
                </a:solidFill>
              </a:rPr>
              <a:t>happening in</a:t>
            </a:r>
            <a:r>
              <a:rPr lang="en-US" sz="2400" b="1" dirty="0" smtClean="0">
                <a:solidFill>
                  <a:srgbClr val="C00000"/>
                </a:solidFill>
              </a:rPr>
              <a:t> Chawla’s life </a:t>
            </a:r>
            <a:r>
              <a:rPr lang="en-US" sz="2400" b="1" dirty="0" smtClean="0">
                <a:solidFill>
                  <a:schemeClr val="accent3">
                    <a:lumMod val="75000"/>
                  </a:schemeClr>
                </a:solidFill>
              </a:rPr>
              <a:t>:</a:t>
            </a:r>
            <a:endParaRPr lang="en-US" sz="2400" dirty="0"/>
          </a:p>
        </p:txBody>
      </p:sp>
      <p:sp>
        <p:nvSpPr>
          <p:cNvPr id="4" name="Rectangle 3"/>
          <p:cNvSpPr/>
          <p:nvPr/>
        </p:nvSpPr>
        <p:spPr>
          <a:xfrm>
            <a:off x="2036617" y="2514600"/>
            <a:ext cx="5976827" cy="175432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t>a. first space mission in 1997</a:t>
            </a:r>
            <a:endParaRPr lang="en-US" b="1" dirty="0" smtClean="0"/>
          </a:p>
          <a:p>
            <a:r>
              <a:rPr lang="en-US" b="1" dirty="0" smtClean="0"/>
              <a:t>b</a:t>
            </a:r>
            <a:r>
              <a:rPr lang="en-US" b="1" dirty="0" smtClean="0"/>
              <a:t>.</a:t>
            </a:r>
            <a:r>
              <a:rPr lang="en-US" b="1" dirty="0"/>
              <a:t> </a:t>
            </a:r>
            <a:r>
              <a:rPr lang="en-US" b="1" dirty="0" smtClean="0"/>
              <a:t>Travelling </a:t>
            </a:r>
            <a:r>
              <a:rPr lang="en-US" b="1" dirty="0"/>
              <a:t>6.5 million </a:t>
            </a:r>
            <a:r>
              <a:rPr lang="en-US" b="1" dirty="0" smtClean="0"/>
              <a:t>miles in first mission</a:t>
            </a:r>
            <a:endParaRPr lang="en-US" b="1" dirty="0" smtClean="0"/>
          </a:p>
          <a:p>
            <a:r>
              <a:rPr lang="en-US" b="1" dirty="0" err="1" smtClean="0"/>
              <a:t>c.being</a:t>
            </a:r>
            <a:r>
              <a:rPr lang="en-US" b="1" dirty="0" smtClean="0"/>
              <a:t> </a:t>
            </a:r>
            <a:r>
              <a:rPr lang="en-US" b="1" dirty="0"/>
              <a:t>selected </a:t>
            </a:r>
            <a:r>
              <a:rPr lang="en-US" b="1" dirty="0" smtClean="0"/>
              <a:t>for </a:t>
            </a:r>
            <a:r>
              <a:rPr lang="en-US" b="1" dirty="0"/>
              <a:t>second space mission STS 107</a:t>
            </a:r>
            <a:endParaRPr lang="en-US" b="1" dirty="0" smtClean="0"/>
          </a:p>
          <a:p>
            <a:r>
              <a:rPr lang="en-US" b="1" dirty="0" smtClean="0"/>
              <a:t>d</a:t>
            </a:r>
            <a:r>
              <a:rPr lang="en-US" dirty="0" smtClean="0"/>
              <a:t>.</a:t>
            </a:r>
            <a:r>
              <a:rPr lang="en-US" b="1" dirty="0" smtClean="0"/>
              <a:t> </a:t>
            </a:r>
            <a:r>
              <a:rPr lang="en-US" b="1" dirty="0"/>
              <a:t>m</a:t>
            </a:r>
            <a:r>
              <a:rPr lang="en-US" b="1" dirty="0" smtClean="0"/>
              <a:t>ission on the </a:t>
            </a:r>
            <a:r>
              <a:rPr lang="en-US" b="1" dirty="0"/>
              <a:t> ill-fated space shuttle Columbia</a:t>
            </a:r>
            <a:endParaRPr lang="en-US" b="1" dirty="0" smtClean="0"/>
          </a:p>
          <a:p>
            <a:r>
              <a:rPr lang="en-US" b="1" dirty="0" smtClean="0"/>
              <a:t>e. </a:t>
            </a:r>
            <a:r>
              <a:rPr lang="en-US" b="1" dirty="0"/>
              <a:t>died only 16 minutes prior </a:t>
            </a:r>
            <a:r>
              <a:rPr lang="en-US" b="1" dirty="0" smtClean="0"/>
              <a:t>to </a:t>
            </a:r>
            <a:r>
              <a:rPr lang="en-US" b="1" dirty="0"/>
              <a:t>scheduled landing</a:t>
            </a:r>
            <a:endParaRPr lang="en-US" b="1" dirty="0" smtClean="0"/>
          </a:p>
          <a:p>
            <a:endParaRPr lang="en-US" dirty="0"/>
          </a:p>
        </p:txBody>
      </p:sp>
    </p:spTree>
    <p:extLst>
      <p:ext uri="{BB962C8B-B14F-4D97-AF65-F5344CB8AC3E}">
        <p14:creationId xmlns:p14="http://schemas.microsoft.com/office/powerpoint/2010/main" val="132287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que 2"/>
          <p:cNvSpPr/>
          <p:nvPr/>
        </p:nvSpPr>
        <p:spPr>
          <a:xfrm>
            <a:off x="1447800" y="1447800"/>
            <a:ext cx="6096000" cy="3733800"/>
          </a:xfrm>
          <a:prstGeom prst="plaqu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accent3">
                    <a:lumMod val="75000"/>
                  </a:schemeClr>
                </a:solidFill>
              </a:rPr>
              <a:t>Work individually and Summarize the text in your own language. </a:t>
            </a:r>
            <a:endParaRPr lang="en-US" sz="2800" b="1" dirty="0">
              <a:solidFill>
                <a:schemeClr val="accent3">
                  <a:lumMod val="75000"/>
                </a:schemeClr>
              </a:solidFill>
            </a:endParaRPr>
          </a:p>
        </p:txBody>
      </p:sp>
    </p:spTree>
    <p:extLst>
      <p:ext uri="{BB962C8B-B14F-4D97-AF65-F5344CB8AC3E}">
        <p14:creationId xmlns:p14="http://schemas.microsoft.com/office/powerpoint/2010/main" val="3900235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304800"/>
            <a:ext cx="8610600" cy="685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1600" b="1" dirty="0" smtClean="0">
              <a:solidFill>
                <a:schemeClr val="tx1"/>
              </a:solidFill>
            </a:endParaRPr>
          </a:p>
          <a:p>
            <a:pPr algn="just"/>
            <a:r>
              <a:rPr lang="en-US" sz="1600" b="1" dirty="0" err="1" smtClean="0">
                <a:solidFill>
                  <a:schemeClr val="tx1"/>
                </a:solidFill>
              </a:rPr>
              <a:t>Kalpana</a:t>
            </a:r>
            <a:r>
              <a:rPr lang="en-US" sz="1600" b="1" dirty="0" smtClean="0">
                <a:solidFill>
                  <a:schemeClr val="tx1"/>
                </a:solidFill>
              </a:rPr>
              <a:t> </a:t>
            </a:r>
            <a:r>
              <a:rPr lang="en-US" sz="1600" b="1" dirty="0" err="1" smtClean="0">
                <a:solidFill>
                  <a:schemeClr val="tx1"/>
                </a:solidFill>
              </a:rPr>
              <a:t>Chawala’s</a:t>
            </a:r>
            <a:r>
              <a:rPr lang="en-US" sz="1600" b="1" dirty="0" smtClean="0">
                <a:solidFill>
                  <a:schemeClr val="tx1"/>
                </a:solidFill>
              </a:rPr>
              <a:t> first space mission (Mission STS 87) began on 19 November, 1997 with six other astronauts on the Space Shuttle Columbia. On her first mission that lasted for 15 days, 16 hours, 34 minutes and 4 seconds, she travelled 6.5 million miles. She was responsible for deploying the Spartan Satellite which however malfunctioned, necessitating a spacewalk by Winston Scott and </a:t>
            </a:r>
            <a:r>
              <a:rPr lang="en-US" sz="1600" b="1" dirty="0" err="1" smtClean="0">
                <a:solidFill>
                  <a:schemeClr val="tx1"/>
                </a:solidFill>
              </a:rPr>
              <a:t>Tako</a:t>
            </a:r>
            <a:r>
              <a:rPr lang="en-US" sz="1600" b="1" dirty="0" smtClean="0">
                <a:solidFill>
                  <a:schemeClr val="tx1"/>
                </a:solidFill>
              </a:rPr>
              <a:t> </a:t>
            </a:r>
            <a:r>
              <a:rPr lang="en-US" sz="1600" b="1" dirty="0" err="1" smtClean="0">
                <a:solidFill>
                  <a:schemeClr val="tx1"/>
                </a:solidFill>
              </a:rPr>
              <a:t>Doi</a:t>
            </a:r>
            <a:r>
              <a:rPr lang="en-US" sz="1600" b="1" dirty="0" smtClean="0">
                <a:solidFill>
                  <a:schemeClr val="tx1"/>
                </a:solidFill>
              </a:rPr>
              <a:t>, two of her fellow astronauts, to retrieve the satellite.</a:t>
            </a:r>
          </a:p>
          <a:p>
            <a:pPr algn="just"/>
            <a:endParaRPr lang="en-US" sz="1600" b="1" dirty="0">
              <a:solidFill>
                <a:schemeClr val="tx1"/>
              </a:solidFill>
            </a:endParaRPr>
          </a:p>
          <a:p>
            <a:pPr algn="just"/>
            <a:r>
              <a:rPr lang="en-US" sz="1600" b="1" dirty="0" smtClean="0">
                <a:solidFill>
                  <a:schemeClr val="tx1"/>
                </a:solidFill>
              </a:rPr>
              <a:t>In 2000 she was selected for her second space mission STS 107. This mission was repeatedly delayed due to scheduling conflicts and technical problems. On 16 January 2003, </a:t>
            </a:r>
            <a:r>
              <a:rPr lang="en-US" sz="1600" b="1" dirty="0" err="1" smtClean="0">
                <a:solidFill>
                  <a:schemeClr val="tx1"/>
                </a:solidFill>
              </a:rPr>
              <a:t>Kalpana</a:t>
            </a:r>
            <a:r>
              <a:rPr lang="en-US" sz="1600" b="1" dirty="0" smtClean="0">
                <a:solidFill>
                  <a:schemeClr val="tx1"/>
                </a:solidFill>
              </a:rPr>
              <a:t> Chawla finally started her new mission with six other space crew on the ill-fated space shuttle Columbia. She was one of the mission specialists. Chawla’s responsibilities included the microgravity experiments, for which the crew conducted nearly 80 experiments studying earth and apace science, advanced technology development, and astronaut health and safety.</a:t>
            </a:r>
          </a:p>
          <a:p>
            <a:pPr algn="just"/>
            <a:endParaRPr lang="en-US" sz="1600" b="1" dirty="0">
              <a:solidFill>
                <a:schemeClr val="tx1"/>
              </a:solidFill>
            </a:endParaRPr>
          </a:p>
          <a:p>
            <a:pPr algn="just"/>
            <a:r>
              <a:rPr lang="en-US" sz="1600" b="1" dirty="0" smtClean="0">
                <a:solidFill>
                  <a:schemeClr val="tx1"/>
                </a:solidFill>
              </a:rPr>
              <a:t>After a 16 day scientific mission in space, on 1 February 2003, Columbia disintegrated over Texas during its re-entry into the Earth’s atmosphere. All the crew in Columbia including Chawla died only 16 minutes prior to their scheduled landing. Investigation shows that this fatal accident happened due to a damage in one of Columbia’s wings caused by a piece of insulating foam from the external fuel tank peeling off during the launch. During the intense </a:t>
            </a:r>
            <a:r>
              <a:rPr lang="en-US" sz="1600" b="1" dirty="0" err="1" smtClean="0">
                <a:solidFill>
                  <a:schemeClr val="tx1"/>
                </a:solidFill>
              </a:rPr>
              <a:t>geat</a:t>
            </a:r>
            <a:r>
              <a:rPr lang="en-US" sz="1600" b="1" dirty="0" smtClean="0">
                <a:solidFill>
                  <a:schemeClr val="tx1"/>
                </a:solidFill>
              </a:rPr>
              <a:t> of re-entry, hot gases penetrated the interior of the wing, destroying the support structure and causing the rest of the shuttle to break down.</a:t>
            </a:r>
          </a:p>
          <a:p>
            <a:pPr algn="just"/>
            <a:endParaRPr lang="en-US" sz="1600" b="1" dirty="0">
              <a:solidFill>
                <a:schemeClr val="tx1"/>
              </a:solidFill>
            </a:endParaRPr>
          </a:p>
        </p:txBody>
      </p:sp>
    </p:spTree>
    <p:extLst>
      <p:ext uri="{BB962C8B-B14F-4D97-AF65-F5344CB8AC3E}">
        <p14:creationId xmlns:p14="http://schemas.microsoft.com/office/powerpoint/2010/main" val="153778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rot="10800000" flipV="1">
            <a:off x="877202" y="1066800"/>
            <a:ext cx="7391400" cy="124968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accent3">
                    <a:lumMod val="75000"/>
                  </a:schemeClr>
                </a:solidFill>
              </a:rPr>
              <a:t>Based on your reading of the passage make short notes in each of the boxes in the flow chart showing the activities of Chawla’s life.No.1 has been done for you.)</a:t>
            </a:r>
            <a:endParaRPr lang="en-US" sz="1600" b="1" dirty="0">
              <a:solidFill>
                <a:schemeClr val="accent3">
                  <a:lumMod val="75000"/>
                </a:schemeClr>
              </a:solidFill>
            </a:endParaRPr>
          </a:p>
        </p:txBody>
      </p:sp>
      <p:sp>
        <p:nvSpPr>
          <p:cNvPr id="3" name="Flowchart: Display 2"/>
          <p:cNvSpPr/>
          <p:nvPr/>
        </p:nvSpPr>
        <p:spPr>
          <a:xfrm>
            <a:off x="3314122" y="380999"/>
            <a:ext cx="2126673" cy="685800"/>
          </a:xfrm>
          <a:prstGeom prst="flowChartDisplay">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Evaluation</a:t>
            </a:r>
            <a:endParaRPr lang="en-US" b="1" dirty="0">
              <a:solidFill>
                <a:schemeClr val="accent2"/>
              </a:solidFill>
            </a:endParaRPr>
          </a:p>
        </p:txBody>
      </p:sp>
      <p:grpSp>
        <p:nvGrpSpPr>
          <p:cNvPr id="4" name="Group 3"/>
          <p:cNvGrpSpPr/>
          <p:nvPr/>
        </p:nvGrpSpPr>
        <p:grpSpPr>
          <a:xfrm>
            <a:off x="1142999" y="2644481"/>
            <a:ext cx="7239001" cy="1027612"/>
            <a:chOff x="1987903" y="3236821"/>
            <a:chExt cx="8418839" cy="1516792"/>
          </a:xfrm>
        </p:grpSpPr>
        <p:sp>
          <p:nvSpPr>
            <p:cNvPr id="5" name="Oval 4"/>
            <p:cNvSpPr/>
            <p:nvPr/>
          </p:nvSpPr>
          <p:spPr>
            <a:xfrm>
              <a:off x="1987903" y="3327505"/>
              <a:ext cx="449357" cy="3364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grpSp>
          <p:nvGrpSpPr>
            <p:cNvPr id="6" name="Group 5"/>
            <p:cNvGrpSpPr/>
            <p:nvPr/>
          </p:nvGrpSpPr>
          <p:grpSpPr>
            <a:xfrm>
              <a:off x="7667073" y="3285171"/>
              <a:ext cx="1293929" cy="1287908"/>
              <a:chOff x="6840755" y="2228981"/>
              <a:chExt cx="1293929" cy="1287908"/>
            </a:xfrm>
            <a:noFill/>
          </p:grpSpPr>
          <p:sp>
            <p:nvSpPr>
              <p:cNvPr id="24" name="Rectangle 23"/>
              <p:cNvSpPr/>
              <p:nvPr/>
            </p:nvSpPr>
            <p:spPr>
              <a:xfrm>
                <a:off x="6840755" y="2565971"/>
                <a:ext cx="1293929" cy="9509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276787" y="2228981"/>
                <a:ext cx="335063"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grpSp>
        <p:grpSp>
          <p:nvGrpSpPr>
            <p:cNvPr id="7" name="Group 6"/>
            <p:cNvGrpSpPr/>
            <p:nvPr/>
          </p:nvGrpSpPr>
          <p:grpSpPr>
            <a:xfrm>
              <a:off x="9181792" y="3236821"/>
              <a:ext cx="1224950" cy="1287348"/>
              <a:chOff x="8618817" y="2285823"/>
              <a:chExt cx="1224950" cy="1287348"/>
            </a:xfrm>
            <a:noFill/>
          </p:grpSpPr>
          <p:sp>
            <p:nvSpPr>
              <p:cNvPr id="22" name="Rectangle 21"/>
              <p:cNvSpPr/>
              <p:nvPr/>
            </p:nvSpPr>
            <p:spPr>
              <a:xfrm>
                <a:off x="8618817" y="2622253"/>
                <a:ext cx="1224950" cy="9509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9087837" y="2285823"/>
                <a:ext cx="284671"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6</a:t>
                </a:r>
                <a:endParaRPr lang="en-US" dirty="0">
                  <a:solidFill>
                    <a:schemeClr val="tx1"/>
                  </a:solidFill>
                </a:endParaRPr>
              </a:p>
            </p:txBody>
          </p:sp>
        </p:grpSp>
        <p:grpSp>
          <p:nvGrpSpPr>
            <p:cNvPr id="8" name="Group 7"/>
            <p:cNvGrpSpPr/>
            <p:nvPr/>
          </p:nvGrpSpPr>
          <p:grpSpPr>
            <a:xfrm>
              <a:off x="3112347" y="3327506"/>
              <a:ext cx="1181218" cy="1409806"/>
              <a:chOff x="4908430" y="2261780"/>
              <a:chExt cx="1181218" cy="1409806"/>
            </a:xfrm>
            <a:noFill/>
          </p:grpSpPr>
          <p:sp>
            <p:nvSpPr>
              <p:cNvPr id="20" name="Rectangle 19"/>
              <p:cNvSpPr/>
              <p:nvPr/>
            </p:nvSpPr>
            <p:spPr>
              <a:xfrm>
                <a:off x="4908430" y="2576433"/>
                <a:ext cx="1181218" cy="109515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373793" y="2261780"/>
                <a:ext cx="284671" cy="3364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grpSp>
        <p:grpSp>
          <p:nvGrpSpPr>
            <p:cNvPr id="9" name="Group 8"/>
            <p:cNvGrpSpPr/>
            <p:nvPr/>
          </p:nvGrpSpPr>
          <p:grpSpPr>
            <a:xfrm>
              <a:off x="4632078" y="3343807"/>
              <a:ext cx="1181218" cy="1409806"/>
              <a:chOff x="4908430" y="2261780"/>
              <a:chExt cx="1181218" cy="1409806"/>
            </a:xfrm>
            <a:noFill/>
          </p:grpSpPr>
          <p:sp>
            <p:nvSpPr>
              <p:cNvPr id="18" name="Rectangle 17"/>
              <p:cNvSpPr/>
              <p:nvPr/>
            </p:nvSpPr>
            <p:spPr>
              <a:xfrm>
                <a:off x="4908430" y="2576433"/>
                <a:ext cx="1181218" cy="109515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373793" y="2261780"/>
                <a:ext cx="284671"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grpSp>
        <p:grpSp>
          <p:nvGrpSpPr>
            <p:cNvPr id="10" name="Group 9"/>
            <p:cNvGrpSpPr/>
            <p:nvPr/>
          </p:nvGrpSpPr>
          <p:grpSpPr>
            <a:xfrm>
              <a:off x="6163055" y="3271320"/>
              <a:ext cx="1181218" cy="1409806"/>
              <a:chOff x="4908430" y="2261780"/>
              <a:chExt cx="1181218" cy="1409806"/>
            </a:xfrm>
            <a:noFill/>
          </p:grpSpPr>
          <p:sp>
            <p:nvSpPr>
              <p:cNvPr id="16" name="Rectangle 15"/>
              <p:cNvSpPr/>
              <p:nvPr/>
            </p:nvSpPr>
            <p:spPr>
              <a:xfrm>
                <a:off x="4908430" y="2576433"/>
                <a:ext cx="1181218" cy="109515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373793" y="2261780"/>
                <a:ext cx="284671"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grpSp>
        <p:sp>
          <p:nvSpPr>
            <p:cNvPr id="11" name="Right Arrow 10"/>
            <p:cNvSpPr/>
            <p:nvPr/>
          </p:nvSpPr>
          <p:spPr>
            <a:xfrm>
              <a:off x="4292706" y="4086133"/>
              <a:ext cx="323659" cy="2860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803191" y="4045560"/>
              <a:ext cx="325036" cy="36715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ight Arrow 12"/>
            <p:cNvSpPr/>
            <p:nvPr/>
          </p:nvSpPr>
          <p:spPr>
            <a:xfrm>
              <a:off x="8979025" y="3952339"/>
              <a:ext cx="202767" cy="36695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flipV="1">
              <a:off x="5840255" y="3982439"/>
              <a:ext cx="336968" cy="345899"/>
            </a:xfrm>
            <a:prstGeom prst="rightArrow">
              <a:avLst>
                <a:gd name="adj1" fmla="val 50000"/>
                <a:gd name="adj2" fmla="val 7584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0800000" flipH="1" flipV="1">
              <a:off x="7316894" y="3927037"/>
              <a:ext cx="350179" cy="34116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747426" y="2923427"/>
            <a:ext cx="1007174" cy="7369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7" name="Rectangle 26"/>
          <p:cNvSpPr/>
          <p:nvPr/>
        </p:nvSpPr>
        <p:spPr>
          <a:xfrm>
            <a:off x="708237" y="2910203"/>
            <a:ext cx="1188574" cy="90077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Deploying the Spartan Satellite</a:t>
            </a:r>
            <a:endParaRPr lang="en-US" sz="1200" b="1" dirty="0">
              <a:solidFill>
                <a:schemeClr val="tx1"/>
              </a:solidFill>
            </a:endParaRPr>
          </a:p>
        </p:txBody>
      </p:sp>
    </p:spTree>
    <p:extLst>
      <p:ext uri="{BB962C8B-B14F-4D97-AF65-F5344CB8AC3E}">
        <p14:creationId xmlns:p14="http://schemas.microsoft.com/office/powerpoint/2010/main" val="2688243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3668962" y="1576931"/>
            <a:ext cx="4095390" cy="836582"/>
          </a:xfrm>
          <a:prstGeom prst="downArrowCallout">
            <a:avLst>
              <a:gd name="adj1" fmla="val 25000"/>
              <a:gd name="adj2" fmla="val 25000"/>
              <a:gd name="adj3" fmla="val 25000"/>
              <a:gd name="adj4" fmla="val 532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jstarst</a:t>
            </a:r>
            <a:endParaRPr lang="en-US" dirty="0"/>
          </a:p>
        </p:txBody>
      </p:sp>
      <p:sp>
        <p:nvSpPr>
          <p:cNvPr id="3" name="Down Arrow Callout 2"/>
          <p:cNvSpPr/>
          <p:nvPr/>
        </p:nvSpPr>
        <p:spPr>
          <a:xfrm>
            <a:off x="3668962" y="2467749"/>
            <a:ext cx="4460586" cy="92125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own Arrow Callout 3"/>
          <p:cNvSpPr/>
          <p:nvPr/>
        </p:nvSpPr>
        <p:spPr>
          <a:xfrm>
            <a:off x="3761619" y="3366558"/>
            <a:ext cx="4367929" cy="1204109"/>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Callout 4"/>
          <p:cNvSpPr/>
          <p:nvPr/>
        </p:nvSpPr>
        <p:spPr>
          <a:xfrm>
            <a:off x="3761619" y="4612503"/>
            <a:ext cx="4502726" cy="1114755"/>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xagon 5"/>
          <p:cNvSpPr/>
          <p:nvPr/>
        </p:nvSpPr>
        <p:spPr>
          <a:xfrm>
            <a:off x="609600" y="685800"/>
            <a:ext cx="1219200" cy="83820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Ans.</a:t>
            </a:r>
            <a:endParaRPr lang="en-US" sz="2400" b="1" dirty="0">
              <a:solidFill>
                <a:schemeClr val="tx1"/>
              </a:solidFill>
            </a:endParaRPr>
          </a:p>
        </p:txBody>
      </p:sp>
      <p:sp>
        <p:nvSpPr>
          <p:cNvPr id="7" name="Horizontal Scroll 6"/>
          <p:cNvSpPr/>
          <p:nvPr/>
        </p:nvSpPr>
        <p:spPr>
          <a:xfrm>
            <a:off x="2752146" y="635413"/>
            <a:ext cx="5638800" cy="9144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The </a:t>
            </a:r>
            <a:r>
              <a:rPr lang="en-US" b="1" dirty="0">
                <a:solidFill>
                  <a:schemeClr val="accent3">
                    <a:lumMod val="75000"/>
                  </a:schemeClr>
                </a:solidFill>
              </a:rPr>
              <a:t>flow chart showing the </a:t>
            </a:r>
            <a:r>
              <a:rPr lang="en-US" b="1" dirty="0" smtClean="0">
                <a:solidFill>
                  <a:schemeClr val="accent3">
                    <a:lumMod val="75000"/>
                  </a:schemeClr>
                </a:solidFill>
              </a:rPr>
              <a:t>activities of </a:t>
            </a:r>
            <a:r>
              <a:rPr lang="en-US" b="1" dirty="0" err="1" smtClean="0">
                <a:solidFill>
                  <a:schemeClr val="accent3">
                    <a:lumMod val="75000"/>
                  </a:schemeClr>
                </a:solidFill>
              </a:rPr>
              <a:t>Kalpana</a:t>
            </a:r>
            <a:r>
              <a:rPr lang="en-US" b="1" dirty="0" smtClean="0">
                <a:solidFill>
                  <a:schemeClr val="accent3">
                    <a:lumMod val="75000"/>
                  </a:schemeClr>
                </a:solidFill>
              </a:rPr>
              <a:t> Chawla:</a:t>
            </a:r>
            <a:endParaRPr lang="en-US" dirty="0"/>
          </a:p>
        </p:txBody>
      </p:sp>
      <p:sp>
        <p:nvSpPr>
          <p:cNvPr id="10" name="Rectangle 9"/>
          <p:cNvSpPr/>
          <p:nvPr/>
        </p:nvSpPr>
        <p:spPr>
          <a:xfrm>
            <a:off x="3842326" y="5693045"/>
            <a:ext cx="4518602" cy="6485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conducting</a:t>
            </a:r>
            <a:r>
              <a:rPr lang="en-US" b="1" dirty="0" smtClean="0">
                <a:solidFill>
                  <a:schemeClr val="tx1"/>
                </a:solidFill>
              </a:rPr>
              <a:t> </a:t>
            </a:r>
            <a:r>
              <a:rPr lang="en-US" b="1" dirty="0">
                <a:solidFill>
                  <a:schemeClr val="tx1"/>
                </a:solidFill>
              </a:rPr>
              <a:t>the crew </a:t>
            </a:r>
            <a:r>
              <a:rPr lang="en-US" b="1" dirty="0" smtClean="0">
                <a:solidFill>
                  <a:schemeClr val="tx1"/>
                </a:solidFill>
              </a:rPr>
              <a:t>to </a:t>
            </a:r>
            <a:r>
              <a:rPr lang="en-US" b="1" dirty="0">
                <a:solidFill>
                  <a:schemeClr val="tx1"/>
                </a:solidFill>
              </a:rPr>
              <a:t>80 experiments</a:t>
            </a:r>
            <a:endParaRPr lang="en-US" dirty="0"/>
          </a:p>
        </p:txBody>
      </p:sp>
      <p:sp>
        <p:nvSpPr>
          <p:cNvPr id="14" name="Rectangle 13"/>
          <p:cNvSpPr/>
          <p:nvPr/>
        </p:nvSpPr>
        <p:spPr>
          <a:xfrm>
            <a:off x="3842326" y="1606597"/>
            <a:ext cx="3910045" cy="369332"/>
          </a:xfrm>
          <a:prstGeom prst="rect">
            <a:avLst/>
          </a:prstGeom>
        </p:spPr>
        <p:txBody>
          <a:bodyPr wrap="none">
            <a:spAutoFit/>
          </a:bodyPr>
          <a:lstStyle/>
          <a:p>
            <a:r>
              <a:rPr lang="en-US" b="1" dirty="0" smtClean="0"/>
              <a:t>starting </a:t>
            </a:r>
            <a:r>
              <a:rPr lang="en-US" b="1" dirty="0"/>
              <a:t>first space mission in 1997</a:t>
            </a:r>
            <a:endParaRPr lang="en-US" dirty="0"/>
          </a:p>
        </p:txBody>
      </p:sp>
      <p:sp>
        <p:nvSpPr>
          <p:cNvPr id="15" name="Rectangle 14"/>
          <p:cNvSpPr/>
          <p:nvPr/>
        </p:nvSpPr>
        <p:spPr>
          <a:xfrm>
            <a:off x="3898432" y="2469619"/>
            <a:ext cx="4572000" cy="646331"/>
          </a:xfrm>
          <a:prstGeom prst="rect">
            <a:avLst/>
          </a:prstGeom>
        </p:spPr>
        <p:txBody>
          <a:bodyPr>
            <a:spAutoFit/>
          </a:bodyPr>
          <a:lstStyle/>
          <a:p>
            <a:r>
              <a:rPr lang="en-US" b="1" dirty="0"/>
              <a:t>Travelling 6.5 million miles in first mission</a:t>
            </a:r>
          </a:p>
        </p:txBody>
      </p:sp>
      <p:sp>
        <p:nvSpPr>
          <p:cNvPr id="16" name="Rectangle 15"/>
          <p:cNvSpPr/>
          <p:nvPr/>
        </p:nvSpPr>
        <p:spPr>
          <a:xfrm>
            <a:off x="3842326" y="3351864"/>
            <a:ext cx="4572000" cy="646331"/>
          </a:xfrm>
          <a:prstGeom prst="rect">
            <a:avLst/>
          </a:prstGeom>
        </p:spPr>
        <p:txBody>
          <a:bodyPr>
            <a:spAutoFit/>
          </a:bodyPr>
          <a:lstStyle/>
          <a:p>
            <a:r>
              <a:rPr lang="en-US" b="1" dirty="0"/>
              <a:t>being selected for second space mission STS 107</a:t>
            </a:r>
            <a:endParaRPr lang="en-US" dirty="0"/>
          </a:p>
        </p:txBody>
      </p:sp>
      <p:sp>
        <p:nvSpPr>
          <p:cNvPr id="17" name="Rectangle 16"/>
          <p:cNvSpPr/>
          <p:nvPr/>
        </p:nvSpPr>
        <p:spPr>
          <a:xfrm>
            <a:off x="4315657" y="4606911"/>
            <a:ext cx="3737550" cy="646331"/>
          </a:xfrm>
          <a:prstGeom prst="rect">
            <a:avLst/>
          </a:prstGeom>
        </p:spPr>
        <p:txBody>
          <a:bodyPr wrap="square">
            <a:spAutoFit/>
          </a:bodyPr>
          <a:lstStyle/>
          <a:p>
            <a:r>
              <a:rPr lang="en-US" b="1" dirty="0" smtClean="0"/>
              <a:t>Taking responsibilities of microgravity </a:t>
            </a:r>
            <a:r>
              <a:rPr lang="en-US" b="1" dirty="0"/>
              <a:t>experiments</a:t>
            </a:r>
            <a:endParaRPr lang="en-US" dirty="0"/>
          </a:p>
        </p:txBody>
      </p:sp>
    </p:spTree>
    <p:extLst>
      <p:ext uri="{BB962C8B-B14F-4D97-AF65-F5344CB8AC3E}">
        <p14:creationId xmlns:p14="http://schemas.microsoft.com/office/powerpoint/2010/main" val="4251063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6-Point Star 3"/>
          <p:cNvSpPr/>
          <p:nvPr/>
        </p:nvSpPr>
        <p:spPr>
          <a:xfrm>
            <a:off x="2362200" y="838200"/>
            <a:ext cx="4495800" cy="1600200"/>
          </a:xfrm>
          <a:prstGeom prst="star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5"/>
                </a:solidFill>
              </a:rPr>
              <a:t>Home Work</a:t>
            </a:r>
            <a:endParaRPr lang="en-US" sz="3200" b="1" dirty="0">
              <a:solidFill>
                <a:schemeClr val="accent5"/>
              </a:solidFill>
            </a:endParaRPr>
          </a:p>
        </p:txBody>
      </p:sp>
      <p:sp>
        <p:nvSpPr>
          <p:cNvPr id="5" name="Plaque 4"/>
          <p:cNvSpPr/>
          <p:nvPr/>
        </p:nvSpPr>
        <p:spPr>
          <a:xfrm>
            <a:off x="1600200" y="2438400"/>
            <a:ext cx="6096000" cy="3733800"/>
          </a:xfrm>
          <a:prstGeom prst="plaqu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accent3">
                    <a:lumMod val="75000"/>
                  </a:schemeClr>
                </a:solidFill>
              </a:rPr>
              <a:t>Make </a:t>
            </a:r>
            <a:r>
              <a:rPr lang="en-US" sz="2800" b="1" smtClean="0">
                <a:solidFill>
                  <a:schemeClr val="accent3">
                    <a:lumMod val="75000"/>
                  </a:schemeClr>
                </a:solidFill>
              </a:rPr>
              <a:t>ten open-ended </a:t>
            </a:r>
            <a:r>
              <a:rPr lang="en-US" sz="2800" b="1" dirty="0" smtClean="0">
                <a:solidFill>
                  <a:schemeClr val="accent3">
                    <a:lumMod val="75000"/>
                  </a:schemeClr>
                </a:solidFill>
              </a:rPr>
              <a:t>Questions from the passage. </a:t>
            </a:r>
            <a:endParaRPr lang="en-US" sz="2800" b="1" dirty="0">
              <a:solidFill>
                <a:schemeClr val="accent3">
                  <a:lumMod val="75000"/>
                </a:schemeClr>
              </a:solidFill>
            </a:endParaRPr>
          </a:p>
        </p:txBody>
      </p:sp>
    </p:spTree>
    <p:extLst>
      <p:ext uri="{BB962C8B-B14F-4D97-AF65-F5344CB8AC3E}">
        <p14:creationId xmlns:p14="http://schemas.microsoft.com/office/powerpoint/2010/main" val="2255796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257800"/>
            <a:ext cx="8382000" cy="830997"/>
          </a:xfrm>
          <a:prstGeom prst="rect">
            <a:avLst/>
          </a:prstGeom>
          <a:noFill/>
        </p:spPr>
        <p:txBody>
          <a:bodyPr wrap="square" rtlCol="0">
            <a:spAutoFit/>
          </a:bodyPr>
          <a:lstStyle/>
          <a:p>
            <a:pPr algn="ctr"/>
            <a:r>
              <a:rPr lang="en-US" sz="48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Times New Roman" pitchFamily="18" charset="0"/>
                <a:cs typeface="Times New Roman" pitchFamily="18" charset="0"/>
              </a:rPr>
              <a:t>Thank you </a:t>
            </a:r>
            <a:r>
              <a:rPr lang="en-US" sz="48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Times New Roman" pitchFamily="18" charset="0"/>
                <a:cs typeface="Times New Roman" pitchFamily="18" charset="0"/>
              </a:rPr>
              <a:t>all</a:t>
            </a:r>
            <a:endParaRPr lang="en-US" sz="48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Oval 3"/>
          <p:cNvSpPr/>
          <p:nvPr/>
        </p:nvSpPr>
        <p:spPr>
          <a:xfrm>
            <a:off x="1219200" y="1276350"/>
            <a:ext cx="6781800" cy="39624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20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828800" y="586740"/>
            <a:ext cx="4267200" cy="1382268"/>
          </a:xfrm>
          <a:prstGeom prst="horizontalScroll">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smtClean="0">
                <a:solidFill>
                  <a:schemeClr val="accent6">
                    <a:lumMod val="60000"/>
                    <a:lumOff val="40000"/>
                  </a:schemeClr>
                </a:solidFill>
              </a:rPr>
              <a:t>Look at the picture and think about this</a:t>
            </a:r>
            <a:endParaRPr lang="en-US" sz="2800" b="1" dirty="0">
              <a:solidFill>
                <a:schemeClr val="accent6">
                  <a:lumMod val="60000"/>
                  <a:lumOff val="40000"/>
                </a:schemeClr>
              </a:solidFill>
            </a:endParaRPr>
          </a:p>
        </p:txBody>
      </p:sp>
      <p:sp>
        <p:nvSpPr>
          <p:cNvPr id="3" name="Rounded Rectangle 2"/>
          <p:cNvSpPr/>
          <p:nvPr/>
        </p:nvSpPr>
        <p:spPr>
          <a:xfrm>
            <a:off x="685800" y="2133600"/>
            <a:ext cx="3505200" cy="4038600"/>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495800" y="2133600"/>
            <a:ext cx="3657600" cy="3962400"/>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92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0248" y="1295400"/>
            <a:ext cx="8229600" cy="51389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tx1"/>
                </a:solidFill>
              </a:rPr>
              <a:t>Kalpana</a:t>
            </a:r>
            <a:r>
              <a:rPr lang="en-US" sz="3600" b="1" dirty="0">
                <a:solidFill>
                  <a:schemeClr val="tx1"/>
                </a:solidFill>
              </a:rPr>
              <a:t> </a:t>
            </a:r>
            <a:r>
              <a:rPr lang="en-US" sz="3600" b="1" dirty="0" err="1">
                <a:solidFill>
                  <a:schemeClr val="tx1"/>
                </a:solidFill>
              </a:rPr>
              <a:t>Chwala</a:t>
            </a:r>
            <a:r>
              <a:rPr lang="en-US" sz="3600" b="1" dirty="0">
                <a:solidFill>
                  <a:schemeClr val="tx1"/>
                </a:solidFill>
              </a:rPr>
              <a:t> </a:t>
            </a:r>
            <a:r>
              <a:rPr lang="en-US" sz="3600" dirty="0">
                <a:solidFill>
                  <a:schemeClr val="tx1"/>
                </a:solidFill>
              </a:rPr>
              <a:t>(Part-Two)</a:t>
            </a:r>
          </a:p>
          <a:p>
            <a:pPr algn="ctr"/>
            <a:r>
              <a:rPr lang="en-US" sz="4400" b="1" dirty="0">
                <a:solidFill>
                  <a:schemeClr val="tx1"/>
                </a:solidFill>
              </a:rPr>
              <a:t>Two Women</a:t>
            </a:r>
            <a:r>
              <a:rPr lang="en-US" sz="4800" dirty="0">
                <a:solidFill>
                  <a:schemeClr val="tx1"/>
                </a:solidFill>
              </a:rPr>
              <a:t>(</a:t>
            </a:r>
            <a:r>
              <a:rPr lang="en-US" sz="3600" b="1" dirty="0">
                <a:solidFill>
                  <a:schemeClr val="tx1"/>
                </a:solidFill>
              </a:rPr>
              <a:t>Lesson-Three</a:t>
            </a:r>
            <a:r>
              <a:rPr lang="en-US" sz="4800" dirty="0">
                <a:solidFill>
                  <a:schemeClr val="tx1"/>
                </a:solidFill>
              </a:rPr>
              <a:t>)</a:t>
            </a:r>
          </a:p>
          <a:p>
            <a:pPr algn="ctr"/>
            <a:r>
              <a:rPr lang="en-US" sz="3600" b="1" dirty="0" smtClean="0">
                <a:solidFill>
                  <a:schemeClr val="tx1"/>
                </a:solidFill>
              </a:rPr>
              <a:t>People or Institutions Making History</a:t>
            </a:r>
            <a:r>
              <a:rPr lang="en-US" sz="3600" dirty="0" smtClean="0">
                <a:solidFill>
                  <a:schemeClr val="tx1"/>
                </a:solidFill>
              </a:rPr>
              <a:t>(</a:t>
            </a:r>
            <a:r>
              <a:rPr lang="en-US" sz="2800" b="1" dirty="0" smtClean="0">
                <a:solidFill>
                  <a:schemeClr val="tx1"/>
                </a:solidFill>
              </a:rPr>
              <a:t>Unit-One</a:t>
            </a:r>
            <a:r>
              <a:rPr lang="en-US" sz="3600" dirty="0" smtClean="0">
                <a:solidFill>
                  <a:schemeClr val="tx1"/>
                </a:solidFill>
              </a:rPr>
              <a:t>)</a:t>
            </a:r>
          </a:p>
        </p:txBody>
      </p:sp>
      <p:sp>
        <p:nvSpPr>
          <p:cNvPr id="3" name="Horizontal Scroll 2"/>
          <p:cNvSpPr/>
          <p:nvPr/>
        </p:nvSpPr>
        <p:spPr>
          <a:xfrm>
            <a:off x="1255776" y="304800"/>
            <a:ext cx="5867400" cy="1033272"/>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75000"/>
                  </a:schemeClr>
                </a:solidFill>
              </a:rPr>
              <a:t>Can you guess what may be the topic today?</a:t>
            </a:r>
            <a:endParaRPr lang="en-US" sz="2000" b="1" dirty="0">
              <a:solidFill>
                <a:schemeClr val="accent6">
                  <a:lumMod val="75000"/>
                </a:schemeClr>
              </a:solidFill>
            </a:endParaRPr>
          </a:p>
        </p:txBody>
      </p:sp>
    </p:spTree>
    <p:extLst>
      <p:ext uri="{BB962C8B-B14F-4D97-AF65-F5344CB8AC3E}">
        <p14:creationId xmlns:p14="http://schemas.microsoft.com/office/powerpoint/2010/main" val="130984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9008A3-6E31-4CCD-88CF-1AFD65067DFA}"/>
              </a:ext>
            </a:extLst>
          </p:cNvPr>
          <p:cNvSpPr/>
          <p:nvPr/>
        </p:nvSpPr>
        <p:spPr>
          <a:xfrm>
            <a:off x="581025" y="2209800"/>
            <a:ext cx="7981950" cy="3124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accent6">
                    <a:lumMod val="75000"/>
                  </a:schemeClr>
                </a:solidFill>
                <a:latin typeface="Times New Roman" pitchFamily="18" charset="0"/>
                <a:cs typeface="Times New Roman" pitchFamily="18" charset="0"/>
              </a:rPr>
              <a:t>After the lesson the </a:t>
            </a:r>
            <a:r>
              <a:rPr lang="en-US" sz="3200" b="1" dirty="0" err="1">
                <a:solidFill>
                  <a:schemeClr val="accent6">
                    <a:lumMod val="75000"/>
                  </a:schemeClr>
                </a:solidFill>
                <a:latin typeface="Times New Roman" pitchFamily="18" charset="0"/>
                <a:cs typeface="Times New Roman" pitchFamily="18" charset="0"/>
              </a:rPr>
              <a:t>ss</a:t>
            </a:r>
            <a:r>
              <a:rPr lang="en-US" sz="3200" b="1" dirty="0">
                <a:solidFill>
                  <a:schemeClr val="accent6">
                    <a:lumMod val="75000"/>
                  </a:schemeClr>
                </a:solidFill>
                <a:latin typeface="Times New Roman" pitchFamily="18" charset="0"/>
                <a:cs typeface="Times New Roman" pitchFamily="18" charset="0"/>
              </a:rPr>
              <a:t> will be able to-</a:t>
            </a:r>
          </a:p>
          <a:p>
            <a:endParaRPr lang="en-US" sz="3200" b="1" dirty="0" smtClean="0">
              <a:solidFill>
                <a:schemeClr val="accent6">
                  <a:lumMod val="75000"/>
                </a:schemeClr>
              </a:solidFill>
              <a:latin typeface="Times New Roman" pitchFamily="18" charset="0"/>
              <a:cs typeface="Times New Roman" pitchFamily="18" charset="0"/>
            </a:endParaRPr>
          </a:p>
          <a:p>
            <a:r>
              <a:rPr lang="en-US" sz="2400" b="1" dirty="0" smtClean="0">
                <a:solidFill>
                  <a:schemeClr val="accent2">
                    <a:lumMod val="75000"/>
                  </a:schemeClr>
                </a:solidFill>
                <a:latin typeface="Times New Roman" pitchFamily="18" charset="0"/>
                <a:cs typeface="Times New Roman" pitchFamily="18" charset="0"/>
              </a:rPr>
              <a:t>→ say </a:t>
            </a:r>
            <a:r>
              <a:rPr lang="en-US" sz="2400" b="1" dirty="0">
                <a:solidFill>
                  <a:schemeClr val="accent2">
                    <a:lumMod val="75000"/>
                  </a:schemeClr>
                </a:solidFill>
                <a:latin typeface="Times New Roman" pitchFamily="18" charset="0"/>
                <a:cs typeface="Times New Roman" pitchFamily="18" charset="0"/>
              </a:rPr>
              <a:t>the </a:t>
            </a:r>
            <a:r>
              <a:rPr lang="en-US" sz="2400" b="1" dirty="0" smtClean="0">
                <a:solidFill>
                  <a:schemeClr val="accent2">
                    <a:lumMod val="75000"/>
                  </a:schemeClr>
                </a:solidFill>
                <a:latin typeface="Times New Roman" pitchFamily="18" charset="0"/>
                <a:cs typeface="Times New Roman" pitchFamily="18" charset="0"/>
              </a:rPr>
              <a:t>meaning of some new</a:t>
            </a:r>
            <a:r>
              <a:rPr lang="en-US" sz="2400" b="1" dirty="0">
                <a:solidFill>
                  <a:schemeClr val="accent2">
                    <a:lumMod val="75000"/>
                  </a:schemeClr>
                </a:solidFill>
                <a:latin typeface="Times New Roman" pitchFamily="18" charset="0"/>
                <a:cs typeface="Times New Roman" pitchFamily="18" charset="0"/>
              </a:rPr>
              <a:t/>
            </a:r>
            <a:br>
              <a:rPr lang="en-US" sz="2400" b="1" dirty="0">
                <a:solidFill>
                  <a:schemeClr val="accent2">
                    <a:lumMod val="75000"/>
                  </a:schemeClr>
                </a:solidFill>
                <a:latin typeface="Times New Roman" pitchFamily="18" charset="0"/>
                <a:cs typeface="Times New Roman" pitchFamily="18" charset="0"/>
              </a:rPr>
            </a:br>
            <a:r>
              <a:rPr lang="en-US" sz="2400" b="1" dirty="0">
                <a:solidFill>
                  <a:schemeClr val="accent2">
                    <a:lumMod val="75000"/>
                  </a:schemeClr>
                </a:solidFill>
                <a:latin typeface="Times New Roman" pitchFamily="18" charset="0"/>
                <a:cs typeface="Times New Roman" pitchFamily="18" charset="0"/>
              </a:rPr>
              <a:t>       words.</a:t>
            </a:r>
          </a:p>
          <a:p>
            <a:r>
              <a:rPr lang="en-US" sz="2400" b="1" dirty="0">
                <a:solidFill>
                  <a:schemeClr val="accent2">
                    <a:lumMod val="75000"/>
                  </a:schemeClr>
                </a:solidFill>
                <a:latin typeface="Times New Roman" pitchFamily="18" charset="0"/>
                <a:cs typeface="Times New Roman" pitchFamily="18" charset="0"/>
              </a:rPr>
              <a:t>→ </a:t>
            </a:r>
            <a:r>
              <a:rPr lang="en-US" sz="2400" b="1" dirty="0" smtClean="0">
                <a:solidFill>
                  <a:schemeClr val="accent2">
                    <a:lumMod val="75000"/>
                  </a:schemeClr>
                </a:solidFill>
                <a:latin typeface="Times New Roman" pitchFamily="18" charset="0"/>
                <a:cs typeface="Times New Roman" pitchFamily="18" charset="0"/>
              </a:rPr>
              <a:t>say about the tragedy of </a:t>
            </a:r>
            <a:r>
              <a:rPr lang="en-US" sz="2400" b="1" dirty="0" err="1" smtClean="0">
                <a:solidFill>
                  <a:schemeClr val="accent2">
                    <a:lumMod val="75000"/>
                  </a:schemeClr>
                </a:solidFill>
                <a:latin typeface="Times New Roman" pitchFamily="18" charset="0"/>
                <a:cs typeface="Times New Roman" pitchFamily="18" charset="0"/>
              </a:rPr>
              <a:t>Kalpana</a:t>
            </a:r>
            <a:r>
              <a:rPr lang="en-US" sz="2400" b="1" dirty="0" smtClean="0">
                <a:solidFill>
                  <a:schemeClr val="accent2">
                    <a:lumMod val="75000"/>
                  </a:schemeClr>
                </a:solidFill>
                <a:latin typeface="Times New Roman" pitchFamily="18" charset="0"/>
                <a:cs typeface="Times New Roman" pitchFamily="18" charset="0"/>
              </a:rPr>
              <a:t> </a:t>
            </a:r>
            <a:r>
              <a:rPr lang="en-US" sz="2400" b="1" dirty="0" err="1" smtClean="0">
                <a:solidFill>
                  <a:schemeClr val="accent2">
                    <a:lumMod val="75000"/>
                  </a:schemeClr>
                </a:solidFill>
                <a:latin typeface="Times New Roman" pitchFamily="18" charset="0"/>
                <a:cs typeface="Times New Roman" pitchFamily="18" charset="0"/>
              </a:rPr>
              <a:t>Chawala</a:t>
            </a:r>
            <a:r>
              <a:rPr lang="en-US" sz="2400" b="1" dirty="0" smtClean="0">
                <a:solidFill>
                  <a:schemeClr val="accent2">
                    <a:lumMod val="75000"/>
                  </a:schemeClr>
                </a:solidFill>
                <a:latin typeface="Times New Roman" pitchFamily="18" charset="0"/>
                <a:cs typeface="Times New Roman" pitchFamily="18" charset="0"/>
              </a:rPr>
              <a:t> .</a:t>
            </a:r>
            <a:endParaRPr lang="en-US" sz="2400" b="1" dirty="0">
              <a:solidFill>
                <a:schemeClr val="accent2">
                  <a:lumMod val="75000"/>
                </a:schemeClr>
              </a:solidFill>
              <a:latin typeface="Times New Roman" pitchFamily="18" charset="0"/>
              <a:cs typeface="Times New Roman" pitchFamily="18" charset="0"/>
            </a:endParaRPr>
          </a:p>
          <a:p>
            <a:r>
              <a:rPr lang="en-US" sz="2400" b="1" dirty="0">
                <a:solidFill>
                  <a:schemeClr val="accent2">
                    <a:lumMod val="75000"/>
                  </a:schemeClr>
                </a:solidFill>
                <a:latin typeface="Times New Roman" pitchFamily="18" charset="0"/>
                <a:cs typeface="Times New Roman" pitchFamily="18" charset="0"/>
              </a:rPr>
              <a:t>→ </a:t>
            </a:r>
            <a:r>
              <a:rPr lang="en-US" sz="2400" b="1" dirty="0" smtClean="0">
                <a:solidFill>
                  <a:schemeClr val="accent2">
                    <a:lumMod val="75000"/>
                  </a:schemeClr>
                </a:solidFill>
                <a:latin typeface="Times New Roman" pitchFamily="18" charset="0"/>
                <a:cs typeface="Times New Roman" pitchFamily="18" charset="0"/>
              </a:rPr>
              <a:t>tell something about the space craft.</a:t>
            </a:r>
            <a:endParaRPr lang="en-US" sz="2400" b="1" dirty="0">
              <a:solidFill>
                <a:schemeClr val="accent2">
                  <a:lumMod val="75000"/>
                </a:schemeClr>
              </a:solidFill>
              <a:latin typeface="Times New Roman" pitchFamily="18" charset="0"/>
              <a:cs typeface="Times New Roman" pitchFamily="18" charset="0"/>
            </a:endParaRPr>
          </a:p>
          <a:p>
            <a:endParaRPr lang="en-US" sz="2400" b="1" dirty="0">
              <a:solidFill>
                <a:schemeClr val="accent2">
                  <a:lumMod val="75000"/>
                </a:schemeClr>
              </a:solidFill>
              <a:latin typeface="Times New Roman" pitchFamily="18" charset="0"/>
              <a:cs typeface="Times New Roman" pitchFamily="18" charset="0"/>
            </a:endParaRPr>
          </a:p>
        </p:txBody>
      </p:sp>
      <p:sp>
        <p:nvSpPr>
          <p:cNvPr id="4" name="Horizontal Scroll 3"/>
          <p:cNvSpPr/>
          <p:nvPr/>
        </p:nvSpPr>
        <p:spPr>
          <a:xfrm>
            <a:off x="1981200" y="762000"/>
            <a:ext cx="4953000" cy="1033272"/>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6">
                    <a:lumMod val="50000"/>
                  </a:schemeClr>
                </a:solidFill>
                <a:latin typeface="Times New Roman" pitchFamily="18" charset="0"/>
                <a:cs typeface="Times New Roman" pitchFamily="18" charset="0"/>
              </a:rPr>
              <a:t>Learning</a:t>
            </a:r>
            <a:r>
              <a:rPr lang="en-US" sz="3200" b="1" dirty="0">
                <a:solidFill>
                  <a:schemeClr val="accent6">
                    <a:lumMod val="50000"/>
                  </a:schemeClr>
                </a:solidFill>
              </a:rPr>
              <a:t> </a:t>
            </a:r>
            <a:r>
              <a:rPr lang="en-US" sz="3200" b="1" dirty="0">
                <a:solidFill>
                  <a:schemeClr val="accent6">
                    <a:lumMod val="50000"/>
                  </a:schemeClr>
                </a:solidFill>
                <a:latin typeface="Times New Roman" pitchFamily="18" charset="0"/>
                <a:cs typeface="Times New Roman" pitchFamily="18" charset="0"/>
              </a:rPr>
              <a:t>Outcomes:</a:t>
            </a:r>
          </a:p>
        </p:txBody>
      </p:sp>
    </p:spTree>
    <p:extLst>
      <p:ext uri="{BB962C8B-B14F-4D97-AF65-F5344CB8AC3E}">
        <p14:creationId xmlns:p14="http://schemas.microsoft.com/office/powerpoint/2010/main" val="1389250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38200" y="1473348"/>
            <a:ext cx="1792910" cy="4721931"/>
            <a:chOff x="525780" y="1029448"/>
            <a:chExt cx="1931418" cy="5447552"/>
          </a:xfrm>
          <a:solidFill>
            <a:schemeClr val="bg1"/>
          </a:solidFill>
        </p:grpSpPr>
        <p:sp>
          <p:nvSpPr>
            <p:cNvPr id="3" name="Rounded Rectangle 2"/>
            <p:cNvSpPr/>
            <p:nvPr/>
          </p:nvSpPr>
          <p:spPr>
            <a:xfrm>
              <a:off x="628398" y="1029448"/>
              <a:ext cx="1828800" cy="533399"/>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rPr>
                <a:t>Given Words</a:t>
              </a:r>
              <a:endParaRPr lang="en-US" b="1" u="sng" dirty="0">
                <a:solidFill>
                  <a:schemeClr val="tx1"/>
                </a:solidFill>
              </a:endParaRPr>
            </a:p>
          </p:txBody>
        </p:sp>
        <p:sp>
          <p:nvSpPr>
            <p:cNvPr id="4" name="Rounded Rectangle 3"/>
            <p:cNvSpPr/>
            <p:nvPr/>
          </p:nvSpPr>
          <p:spPr>
            <a:xfrm>
              <a:off x="582063" y="2045198"/>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conduct</a:t>
              </a:r>
              <a:endParaRPr lang="en-US" b="1" dirty="0">
                <a:solidFill>
                  <a:schemeClr val="tx1"/>
                </a:solidFill>
              </a:endParaRPr>
            </a:p>
          </p:txBody>
        </p:sp>
        <p:sp>
          <p:nvSpPr>
            <p:cNvPr id="5" name="Rounded Rectangle 4"/>
            <p:cNvSpPr/>
            <p:nvPr/>
          </p:nvSpPr>
          <p:spPr>
            <a:xfrm>
              <a:off x="579120" y="300990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deploy</a:t>
              </a:r>
              <a:endParaRPr lang="en-US" b="1" dirty="0">
                <a:solidFill>
                  <a:schemeClr val="tx1"/>
                </a:solidFill>
              </a:endParaRPr>
            </a:p>
          </p:txBody>
        </p:sp>
        <p:sp>
          <p:nvSpPr>
            <p:cNvPr id="6" name="Rounded Rectangle 5"/>
            <p:cNvSpPr/>
            <p:nvPr/>
          </p:nvSpPr>
          <p:spPr>
            <a:xfrm>
              <a:off x="579120" y="377190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disintegrated</a:t>
              </a:r>
              <a:endParaRPr lang="en-US" b="1" dirty="0">
                <a:solidFill>
                  <a:schemeClr val="tx1"/>
                </a:solidFill>
              </a:endParaRPr>
            </a:p>
          </p:txBody>
        </p:sp>
        <p:sp>
          <p:nvSpPr>
            <p:cNvPr id="7" name="Rounded Rectangle 6"/>
            <p:cNvSpPr/>
            <p:nvPr/>
          </p:nvSpPr>
          <p:spPr>
            <a:xfrm>
              <a:off x="533400" y="594360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penetrate</a:t>
              </a:r>
              <a:endParaRPr lang="en-US" b="1" dirty="0">
                <a:solidFill>
                  <a:schemeClr val="tx1"/>
                </a:solidFill>
              </a:endParaRPr>
            </a:p>
          </p:txBody>
        </p:sp>
        <p:sp>
          <p:nvSpPr>
            <p:cNvPr id="8" name="Rounded Rectangle 7"/>
            <p:cNvSpPr/>
            <p:nvPr/>
          </p:nvSpPr>
          <p:spPr>
            <a:xfrm>
              <a:off x="541020" y="444246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ill-fated</a:t>
              </a:r>
              <a:endParaRPr lang="en-US" b="1" dirty="0">
                <a:solidFill>
                  <a:schemeClr val="tx1"/>
                </a:solidFill>
              </a:endParaRPr>
            </a:p>
          </p:txBody>
        </p:sp>
        <p:sp>
          <p:nvSpPr>
            <p:cNvPr id="9" name="Rounded Rectangle 8"/>
            <p:cNvSpPr/>
            <p:nvPr/>
          </p:nvSpPr>
          <p:spPr>
            <a:xfrm>
              <a:off x="525780" y="518922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malfunction</a:t>
              </a:r>
              <a:endParaRPr lang="en-US" b="1" dirty="0">
                <a:solidFill>
                  <a:schemeClr val="tx1"/>
                </a:solidFill>
              </a:endParaRPr>
            </a:p>
          </p:txBody>
        </p:sp>
      </p:grpSp>
      <p:grpSp>
        <p:nvGrpSpPr>
          <p:cNvPr id="18" name="Group 17"/>
          <p:cNvGrpSpPr/>
          <p:nvPr/>
        </p:nvGrpSpPr>
        <p:grpSpPr>
          <a:xfrm>
            <a:off x="3667594" y="1471053"/>
            <a:ext cx="2715093" cy="4743235"/>
            <a:chOff x="3667594" y="1052425"/>
            <a:chExt cx="2715093" cy="5438533"/>
          </a:xfrm>
          <a:solidFill>
            <a:schemeClr val="bg1"/>
          </a:solidFill>
        </p:grpSpPr>
        <p:sp>
          <p:nvSpPr>
            <p:cNvPr id="19" name="Rounded Rectangle 18"/>
            <p:cNvSpPr/>
            <p:nvPr/>
          </p:nvSpPr>
          <p:spPr>
            <a:xfrm>
              <a:off x="3733800" y="1052425"/>
              <a:ext cx="2499360" cy="533401"/>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accent3">
                      <a:lumMod val="75000"/>
                    </a:schemeClr>
                  </a:solidFill>
                </a:rPr>
                <a:t>Their meanings</a:t>
              </a:r>
              <a:endParaRPr lang="en-US" sz="2000" b="1" u="sng" dirty="0">
                <a:solidFill>
                  <a:schemeClr val="accent3">
                    <a:lumMod val="75000"/>
                  </a:schemeClr>
                </a:solidFill>
              </a:endParaRPr>
            </a:p>
          </p:txBody>
        </p:sp>
        <p:sp>
          <p:nvSpPr>
            <p:cNvPr id="20" name="Rounded Rectangle 19"/>
            <p:cNvSpPr/>
            <p:nvPr/>
          </p:nvSpPr>
          <p:spPr>
            <a:xfrm>
              <a:off x="3753787" y="2727463"/>
              <a:ext cx="2590800" cy="672814"/>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To use something effectively</a:t>
              </a:r>
              <a:endParaRPr lang="en-US" b="1" dirty="0">
                <a:solidFill>
                  <a:schemeClr val="accent3">
                    <a:lumMod val="75000"/>
                  </a:schemeClr>
                </a:solidFill>
              </a:endParaRPr>
            </a:p>
          </p:txBody>
        </p:sp>
        <p:sp>
          <p:nvSpPr>
            <p:cNvPr id="21" name="Rounded Rectangle 20"/>
            <p:cNvSpPr/>
            <p:nvPr/>
          </p:nvSpPr>
          <p:spPr>
            <a:xfrm>
              <a:off x="3753787" y="3609315"/>
              <a:ext cx="2590800" cy="54768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Broken into parts</a:t>
              </a:r>
              <a:endParaRPr lang="en-US" b="1" dirty="0">
                <a:solidFill>
                  <a:schemeClr val="accent3">
                    <a:lumMod val="75000"/>
                  </a:schemeClr>
                </a:solidFill>
              </a:endParaRPr>
            </a:p>
          </p:txBody>
        </p:sp>
        <p:sp>
          <p:nvSpPr>
            <p:cNvPr id="22" name="Rounded Rectangle 21"/>
            <p:cNvSpPr/>
            <p:nvPr/>
          </p:nvSpPr>
          <p:spPr>
            <a:xfrm>
              <a:off x="3733800" y="1684480"/>
              <a:ext cx="2560320" cy="86822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To organize a particular activity</a:t>
              </a:r>
              <a:endParaRPr lang="en-US" b="1" dirty="0">
                <a:solidFill>
                  <a:schemeClr val="accent3">
                    <a:lumMod val="75000"/>
                  </a:schemeClr>
                </a:solidFill>
              </a:endParaRPr>
            </a:p>
          </p:txBody>
        </p:sp>
        <p:sp>
          <p:nvSpPr>
            <p:cNvPr id="23" name="Rounded Rectangle 22"/>
            <p:cNvSpPr/>
            <p:nvPr/>
          </p:nvSpPr>
          <p:spPr>
            <a:xfrm>
              <a:off x="3772525" y="4482360"/>
              <a:ext cx="2590800" cy="541021"/>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One who is unfortunate</a:t>
              </a:r>
              <a:endParaRPr lang="en-US" b="1" dirty="0">
                <a:solidFill>
                  <a:schemeClr val="accent3">
                    <a:lumMod val="75000"/>
                  </a:schemeClr>
                </a:solidFill>
              </a:endParaRPr>
            </a:p>
          </p:txBody>
        </p:sp>
        <p:sp>
          <p:nvSpPr>
            <p:cNvPr id="24" name="Rounded Rectangle 23"/>
            <p:cNvSpPr/>
            <p:nvPr/>
          </p:nvSpPr>
          <p:spPr>
            <a:xfrm>
              <a:off x="3715687" y="5903722"/>
              <a:ext cx="2667000" cy="58723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Manage to enter into</a:t>
              </a:r>
              <a:endParaRPr lang="en-US" b="1" dirty="0">
                <a:solidFill>
                  <a:schemeClr val="accent3">
                    <a:lumMod val="75000"/>
                  </a:schemeClr>
                </a:solidFill>
              </a:endParaRPr>
            </a:p>
          </p:txBody>
        </p:sp>
        <p:sp>
          <p:nvSpPr>
            <p:cNvPr id="25" name="Rounded Rectangle 24"/>
            <p:cNvSpPr/>
            <p:nvPr/>
          </p:nvSpPr>
          <p:spPr>
            <a:xfrm>
              <a:off x="3667594" y="5161973"/>
              <a:ext cx="2667000" cy="57961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Inability to work</a:t>
              </a:r>
              <a:endParaRPr lang="en-US" b="1" dirty="0">
                <a:solidFill>
                  <a:schemeClr val="accent3">
                    <a:lumMod val="75000"/>
                  </a:schemeClr>
                </a:solidFill>
              </a:endParaRPr>
            </a:p>
          </p:txBody>
        </p:sp>
      </p:grpSp>
      <p:sp>
        <p:nvSpPr>
          <p:cNvPr id="26" name="12-Point Star 25"/>
          <p:cNvSpPr/>
          <p:nvPr/>
        </p:nvSpPr>
        <p:spPr>
          <a:xfrm>
            <a:off x="533400" y="685800"/>
            <a:ext cx="7848600" cy="785040"/>
          </a:xfrm>
          <a:prstGeom prst="star1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50000"/>
                  </a:schemeClr>
                </a:solidFill>
              </a:rPr>
              <a:t>Let’s </a:t>
            </a:r>
            <a:r>
              <a:rPr lang="en-US" b="1" dirty="0" err="1" smtClean="0">
                <a:solidFill>
                  <a:schemeClr val="accent3">
                    <a:lumMod val="50000"/>
                  </a:schemeClr>
                </a:solidFill>
              </a:rPr>
              <a:t>diccuss</a:t>
            </a:r>
            <a:r>
              <a:rPr lang="en-US" b="1" dirty="0" smtClean="0">
                <a:solidFill>
                  <a:schemeClr val="accent3">
                    <a:lumMod val="50000"/>
                  </a:schemeClr>
                </a:solidFill>
              </a:rPr>
              <a:t> about the meaning of  some words ---</a:t>
            </a:r>
            <a:endParaRPr lang="en-US" b="1" dirty="0">
              <a:solidFill>
                <a:schemeClr val="accent3">
                  <a:lumMod val="50000"/>
                </a:schemeClr>
              </a:solidFill>
            </a:endParaRPr>
          </a:p>
        </p:txBody>
      </p:sp>
    </p:spTree>
    <p:extLst>
      <p:ext uri="{BB962C8B-B14F-4D97-AF65-F5344CB8AC3E}">
        <p14:creationId xmlns:p14="http://schemas.microsoft.com/office/powerpoint/2010/main" val="135460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ircle(in)">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43000" y="381000"/>
            <a:ext cx="6477000" cy="5105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 Read the multiple choice questions below and find the answers from the text in next slide</a:t>
            </a:r>
            <a:r>
              <a:rPr lang="en-US" dirty="0" smtClean="0">
                <a:solidFill>
                  <a:schemeClr val="tx1"/>
                </a:solidFill>
              </a:rPr>
              <a:t>:</a:t>
            </a:r>
            <a:endParaRPr lang="en-US" dirty="0">
              <a:solidFill>
                <a:schemeClr val="tx1"/>
              </a:solidFill>
            </a:endParaRPr>
          </a:p>
        </p:txBody>
      </p:sp>
      <p:sp>
        <p:nvSpPr>
          <p:cNvPr id="5" name="Rounded Rectangle 4"/>
          <p:cNvSpPr/>
          <p:nvPr/>
        </p:nvSpPr>
        <p:spPr>
          <a:xfrm>
            <a:off x="457200" y="906780"/>
            <a:ext cx="8229600" cy="56464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smtClean="0">
              <a:solidFill>
                <a:schemeClr val="tx1"/>
              </a:solidFill>
            </a:endParaRPr>
          </a:p>
          <a:p>
            <a:r>
              <a:rPr lang="en-US" sz="1400" b="1" dirty="0" err="1" smtClean="0">
                <a:solidFill>
                  <a:schemeClr val="tx1"/>
                </a:solidFill>
              </a:rPr>
              <a:t>i</a:t>
            </a:r>
            <a:r>
              <a:rPr lang="en-US" sz="1400" b="1" dirty="0">
                <a:solidFill>
                  <a:schemeClr val="tx1"/>
                </a:solidFill>
              </a:rPr>
              <a:t> </a:t>
            </a:r>
            <a:r>
              <a:rPr lang="en-US" sz="1400" b="1" dirty="0" smtClean="0">
                <a:solidFill>
                  <a:schemeClr val="tx1"/>
                </a:solidFill>
              </a:rPr>
              <a:t>. “Shuttle” means----- </a:t>
            </a:r>
          </a:p>
          <a:p>
            <a:r>
              <a:rPr lang="en-US" sz="1400" b="1" dirty="0" smtClean="0">
                <a:solidFill>
                  <a:schemeClr val="tx1"/>
                </a:solidFill>
              </a:rPr>
              <a:t>           a) bus                                                  </a:t>
            </a:r>
            <a:r>
              <a:rPr lang="en-US" sz="1400" b="1" dirty="0">
                <a:solidFill>
                  <a:schemeClr val="tx1"/>
                </a:solidFill>
              </a:rPr>
              <a:t> b) space-ship</a:t>
            </a:r>
            <a:r>
              <a:rPr lang="en-US" sz="1400" b="1" dirty="0" smtClean="0">
                <a:solidFill>
                  <a:schemeClr val="tx1"/>
                </a:solidFill>
              </a:rPr>
              <a:t>               </a:t>
            </a:r>
          </a:p>
          <a:p>
            <a:r>
              <a:rPr lang="en-US" sz="1400" b="1" dirty="0" smtClean="0">
                <a:solidFill>
                  <a:schemeClr val="tx1"/>
                </a:solidFill>
              </a:rPr>
              <a:t>	                      </a:t>
            </a:r>
            <a:r>
              <a:rPr lang="en-US" sz="1400" b="1" dirty="0">
                <a:solidFill>
                  <a:schemeClr val="tx1"/>
                </a:solidFill>
              </a:rPr>
              <a:t>                             </a:t>
            </a:r>
            <a:endParaRPr lang="en-US" sz="1400" b="1" dirty="0" smtClean="0">
              <a:solidFill>
                <a:schemeClr val="tx1"/>
              </a:solidFill>
            </a:endParaRPr>
          </a:p>
          <a:p>
            <a:r>
              <a:rPr lang="en-US" sz="1400" b="1" dirty="0">
                <a:solidFill>
                  <a:schemeClr val="tx1"/>
                </a:solidFill>
              </a:rPr>
              <a:t> </a:t>
            </a:r>
            <a:r>
              <a:rPr lang="en-US" sz="1400" b="1" dirty="0" smtClean="0">
                <a:solidFill>
                  <a:schemeClr val="tx1"/>
                </a:solidFill>
              </a:rPr>
              <a:t>          c</a:t>
            </a:r>
            <a:r>
              <a:rPr lang="en-US" sz="1400" b="1" dirty="0">
                <a:solidFill>
                  <a:schemeClr val="tx1"/>
                </a:solidFill>
              </a:rPr>
              <a:t>)  truck</a:t>
            </a:r>
            <a:r>
              <a:rPr lang="en-US" sz="1400" b="1" dirty="0" smtClean="0">
                <a:solidFill>
                  <a:schemeClr val="tx1"/>
                </a:solidFill>
              </a:rPr>
              <a:t>                                               </a:t>
            </a:r>
            <a:r>
              <a:rPr lang="en-US" sz="1400" b="1" dirty="0">
                <a:solidFill>
                  <a:schemeClr val="tx1"/>
                </a:solidFill>
              </a:rPr>
              <a:t>d) </a:t>
            </a:r>
            <a:r>
              <a:rPr lang="en-US" sz="1400" b="1" dirty="0" err="1" smtClean="0">
                <a:solidFill>
                  <a:schemeClr val="tx1"/>
                </a:solidFill>
              </a:rPr>
              <a:t>steame</a:t>
            </a:r>
            <a:endParaRPr lang="en-US" sz="1400" b="1" dirty="0" smtClean="0">
              <a:solidFill>
                <a:schemeClr val="tx1"/>
              </a:solidFill>
            </a:endParaRPr>
          </a:p>
          <a:p>
            <a:r>
              <a:rPr lang="en-US" sz="1400" b="1" dirty="0">
                <a:solidFill>
                  <a:schemeClr val="tx1"/>
                </a:solidFill>
              </a:rPr>
              <a:t> </a:t>
            </a:r>
            <a:r>
              <a:rPr lang="en-US" sz="1400" b="1" dirty="0" smtClean="0">
                <a:solidFill>
                  <a:schemeClr val="tx1"/>
                </a:solidFill>
              </a:rPr>
              <a:t>                    </a:t>
            </a:r>
            <a:endParaRPr lang="en-US" sz="1400" b="1" dirty="0" smtClean="0">
              <a:solidFill>
                <a:srgbClr val="00B050"/>
              </a:solidFill>
            </a:endParaRPr>
          </a:p>
          <a:p>
            <a:pPr marL="400050" indent="-400050">
              <a:buAutoNum type="romanLcPeriod" startAt="2"/>
            </a:pPr>
            <a:r>
              <a:rPr lang="en-US" sz="1400" b="1" u="sng" dirty="0" smtClean="0">
                <a:solidFill>
                  <a:schemeClr val="tx1"/>
                </a:solidFill>
              </a:rPr>
              <a:t>“Scheduled” stands for ----</a:t>
            </a:r>
            <a:endParaRPr lang="en-US" sz="1400" b="1" dirty="0" smtClean="0">
              <a:solidFill>
                <a:schemeClr val="tx1"/>
              </a:solidFill>
            </a:endParaRPr>
          </a:p>
          <a:p>
            <a:r>
              <a:rPr lang="en-US" sz="1400" b="1" dirty="0" smtClean="0">
                <a:solidFill>
                  <a:schemeClr val="tx1"/>
                </a:solidFill>
              </a:rPr>
              <a:t>                     a. </a:t>
            </a:r>
            <a:r>
              <a:rPr lang="en-US" sz="1400" b="1" dirty="0" err="1" smtClean="0">
                <a:solidFill>
                  <a:schemeClr val="tx1"/>
                </a:solidFill>
              </a:rPr>
              <a:t>routined</a:t>
            </a:r>
            <a:r>
              <a:rPr lang="en-US" sz="1400" b="1" dirty="0" smtClean="0">
                <a:solidFill>
                  <a:schemeClr val="tx1"/>
                </a:solidFill>
              </a:rPr>
              <a:t>                                               b. </a:t>
            </a:r>
            <a:r>
              <a:rPr lang="en-US" sz="1400" b="1" dirty="0" err="1" smtClean="0">
                <a:solidFill>
                  <a:schemeClr val="tx1"/>
                </a:solidFill>
              </a:rPr>
              <a:t>programme</a:t>
            </a:r>
            <a:endParaRPr lang="en-US" sz="1400" b="1" dirty="0" smtClean="0">
              <a:solidFill>
                <a:schemeClr val="tx1"/>
              </a:solidFill>
            </a:endParaRPr>
          </a:p>
          <a:p>
            <a:r>
              <a:rPr lang="en-US" sz="1400" b="1" dirty="0" smtClean="0">
                <a:solidFill>
                  <a:schemeClr val="tx1"/>
                </a:solidFill>
              </a:rPr>
              <a:t>	  c. </a:t>
            </a:r>
            <a:r>
              <a:rPr lang="en-US" sz="1400" b="1" dirty="0" err="1" smtClean="0">
                <a:solidFill>
                  <a:schemeClr val="tx1"/>
                </a:solidFill>
              </a:rPr>
              <a:t>routineless</a:t>
            </a:r>
            <a:r>
              <a:rPr lang="en-US" sz="1400" b="1" dirty="0" smtClean="0">
                <a:solidFill>
                  <a:schemeClr val="tx1"/>
                </a:solidFill>
              </a:rPr>
              <a:t>	                               d. program</a:t>
            </a:r>
          </a:p>
          <a:p>
            <a:endParaRPr lang="en-US" sz="1400" b="1" dirty="0" smtClean="0">
              <a:solidFill>
                <a:srgbClr val="00B050"/>
              </a:solidFill>
            </a:endParaRPr>
          </a:p>
          <a:p>
            <a:pPr marL="400050" indent="-400050">
              <a:buAutoNum type="romanLcPeriod" startAt="3"/>
            </a:pPr>
            <a:r>
              <a:rPr lang="en-US" sz="1400" b="1" dirty="0">
                <a:solidFill>
                  <a:schemeClr val="tx1"/>
                </a:solidFill>
              </a:rPr>
              <a:t> </a:t>
            </a:r>
            <a:r>
              <a:rPr lang="en-US" sz="1400" b="1" dirty="0" smtClean="0">
                <a:solidFill>
                  <a:schemeClr val="tx1"/>
                </a:solidFill>
              </a:rPr>
              <a:t>“Retrieve” denotes-----</a:t>
            </a:r>
          </a:p>
          <a:p>
            <a:r>
              <a:rPr lang="en-US" sz="1400" b="1" dirty="0">
                <a:solidFill>
                  <a:schemeClr val="tx1"/>
                </a:solidFill>
              </a:rPr>
              <a:t> </a:t>
            </a:r>
            <a:r>
              <a:rPr lang="en-US" sz="1400" b="1" dirty="0" smtClean="0">
                <a:solidFill>
                  <a:schemeClr val="tx1"/>
                </a:solidFill>
              </a:rPr>
              <a:t>                     a. </a:t>
            </a:r>
            <a:r>
              <a:rPr lang="en-US" sz="1400" b="1" dirty="0" err="1" smtClean="0">
                <a:solidFill>
                  <a:schemeClr val="tx1"/>
                </a:solidFill>
              </a:rPr>
              <a:t>repain</a:t>
            </a:r>
            <a:r>
              <a:rPr lang="en-US" sz="1400" b="1" dirty="0" smtClean="0">
                <a:solidFill>
                  <a:schemeClr val="tx1"/>
                </a:solidFill>
              </a:rPr>
              <a:t>	                           b. remark</a:t>
            </a:r>
          </a:p>
          <a:p>
            <a:r>
              <a:rPr lang="en-US" sz="1400" b="1" dirty="0" smtClean="0">
                <a:solidFill>
                  <a:schemeClr val="tx1"/>
                </a:solidFill>
              </a:rPr>
              <a:t>	   c. remorse	                           d. regain</a:t>
            </a:r>
          </a:p>
          <a:p>
            <a:r>
              <a:rPr lang="en-US" sz="1400" b="1" dirty="0" smtClean="0">
                <a:solidFill>
                  <a:schemeClr val="tx1"/>
                </a:solidFill>
              </a:rPr>
              <a:t>	</a:t>
            </a:r>
            <a:endParaRPr lang="en-US" sz="1400" b="1" dirty="0" smtClean="0">
              <a:solidFill>
                <a:srgbClr val="00B050"/>
              </a:solidFill>
            </a:endParaRPr>
          </a:p>
          <a:p>
            <a:r>
              <a:rPr lang="en-US" sz="1400" b="1" dirty="0" smtClean="0">
                <a:solidFill>
                  <a:schemeClr val="tx1"/>
                </a:solidFill>
              </a:rPr>
              <a:t>iv.     The term “external” refers to  </a:t>
            </a:r>
          </a:p>
          <a:p>
            <a:r>
              <a:rPr lang="en-US" sz="1400" b="1" dirty="0">
                <a:solidFill>
                  <a:schemeClr val="tx1"/>
                </a:solidFill>
              </a:rPr>
              <a:t> </a:t>
            </a:r>
            <a:r>
              <a:rPr lang="en-US" sz="1400" b="1" dirty="0" smtClean="0">
                <a:solidFill>
                  <a:schemeClr val="tx1"/>
                </a:solidFill>
              </a:rPr>
              <a:t>                        a. exterior	     </a:t>
            </a:r>
            <a:r>
              <a:rPr lang="en-US" sz="1400" b="1" dirty="0">
                <a:solidFill>
                  <a:schemeClr val="tx1"/>
                </a:solidFill>
              </a:rPr>
              <a:t> </a:t>
            </a:r>
            <a:r>
              <a:rPr lang="en-US" sz="1400" b="1" dirty="0" smtClean="0">
                <a:solidFill>
                  <a:schemeClr val="tx1"/>
                </a:solidFill>
              </a:rPr>
              <a:t>   b</a:t>
            </a:r>
            <a:r>
              <a:rPr lang="en-US" sz="1400" b="1" dirty="0">
                <a:solidFill>
                  <a:schemeClr val="tx1"/>
                </a:solidFill>
              </a:rPr>
              <a:t>. internal</a:t>
            </a:r>
            <a:endParaRPr lang="en-US" sz="1400" b="1" dirty="0" smtClean="0">
              <a:solidFill>
                <a:schemeClr val="tx1"/>
              </a:solidFill>
            </a:endParaRPr>
          </a:p>
          <a:p>
            <a:r>
              <a:rPr lang="en-US" sz="1400" b="1" dirty="0" smtClean="0">
                <a:solidFill>
                  <a:schemeClr val="tx1"/>
                </a:solidFill>
              </a:rPr>
              <a:t>	      c. </a:t>
            </a:r>
            <a:r>
              <a:rPr lang="en-US" sz="1400" b="1" dirty="0">
                <a:solidFill>
                  <a:schemeClr val="tx1"/>
                </a:solidFill>
              </a:rPr>
              <a:t>interior                        d. important </a:t>
            </a:r>
            <a:endParaRPr lang="en-US" sz="1400" b="1" dirty="0" smtClean="0">
              <a:solidFill>
                <a:schemeClr val="tx1"/>
              </a:solidFill>
            </a:endParaRPr>
          </a:p>
          <a:p>
            <a:r>
              <a:rPr lang="en-US" sz="1400" b="1" dirty="0" smtClean="0">
                <a:solidFill>
                  <a:schemeClr val="tx1"/>
                </a:solidFill>
              </a:rPr>
              <a:t>	</a:t>
            </a:r>
            <a:endParaRPr lang="en-US" sz="1400" b="1" dirty="0" smtClean="0">
              <a:solidFill>
                <a:schemeClr val="accent1"/>
              </a:solidFill>
            </a:endParaRPr>
          </a:p>
          <a:p>
            <a:r>
              <a:rPr lang="en-US" sz="1400" b="1" dirty="0" smtClean="0">
                <a:solidFill>
                  <a:schemeClr val="tx1"/>
                </a:solidFill>
              </a:rPr>
              <a:t>v.  What is meant by “launch”--- .</a:t>
            </a:r>
          </a:p>
          <a:p>
            <a:r>
              <a:rPr lang="en-US" sz="1400" b="1" dirty="0" smtClean="0">
                <a:solidFill>
                  <a:schemeClr val="tx1"/>
                </a:solidFill>
              </a:rPr>
              <a:t>	   a. sending a spaceship into space	</a:t>
            </a:r>
            <a:r>
              <a:rPr lang="en-US" sz="1400" b="1" dirty="0">
                <a:solidFill>
                  <a:schemeClr val="tx1"/>
                </a:solidFill>
              </a:rPr>
              <a:t> </a:t>
            </a:r>
            <a:r>
              <a:rPr lang="en-US" sz="1400" b="1" dirty="0" smtClean="0">
                <a:solidFill>
                  <a:schemeClr val="tx1"/>
                </a:solidFill>
              </a:rPr>
              <a:t>   </a:t>
            </a:r>
          </a:p>
          <a:p>
            <a:r>
              <a:rPr lang="en-US" sz="1400" b="1" dirty="0">
                <a:solidFill>
                  <a:schemeClr val="tx1"/>
                </a:solidFill>
              </a:rPr>
              <a:t> </a:t>
            </a:r>
            <a:r>
              <a:rPr lang="en-US" sz="1400" b="1" dirty="0" smtClean="0">
                <a:solidFill>
                  <a:schemeClr val="tx1"/>
                </a:solidFill>
              </a:rPr>
              <a:t>                    b. sending a launce into space</a:t>
            </a:r>
          </a:p>
          <a:p>
            <a:r>
              <a:rPr lang="en-US" sz="1400" b="1" dirty="0">
                <a:solidFill>
                  <a:schemeClr val="tx1"/>
                </a:solidFill>
              </a:rPr>
              <a:t> </a:t>
            </a:r>
            <a:r>
              <a:rPr lang="en-US" sz="1400" b="1" dirty="0" smtClean="0">
                <a:solidFill>
                  <a:schemeClr val="tx1"/>
                </a:solidFill>
              </a:rPr>
              <a:t>                    c. launching weapons                       </a:t>
            </a:r>
          </a:p>
          <a:p>
            <a:r>
              <a:rPr lang="en-US" sz="1400" b="1" dirty="0">
                <a:solidFill>
                  <a:schemeClr val="tx1"/>
                </a:solidFill>
              </a:rPr>
              <a:t> </a:t>
            </a:r>
            <a:r>
              <a:rPr lang="en-US" sz="1400" b="1" dirty="0" smtClean="0">
                <a:solidFill>
                  <a:schemeClr val="tx1"/>
                </a:solidFill>
              </a:rPr>
              <a:t>                    d. launching boat</a:t>
            </a:r>
          </a:p>
          <a:p>
            <a:r>
              <a:rPr lang="en-US" sz="1400" b="1" dirty="0" smtClean="0">
                <a:solidFill>
                  <a:schemeClr val="tx1"/>
                </a:solidFill>
              </a:rPr>
              <a:t>                      </a:t>
            </a:r>
            <a:endParaRPr lang="en-US" sz="1400" b="1" dirty="0">
              <a:solidFill>
                <a:schemeClr val="accent1"/>
              </a:solidFill>
            </a:endParaRPr>
          </a:p>
        </p:txBody>
      </p:sp>
    </p:spTree>
    <p:extLst>
      <p:ext uri="{BB962C8B-B14F-4D97-AF65-F5344CB8AC3E}">
        <p14:creationId xmlns:p14="http://schemas.microsoft.com/office/powerpoint/2010/main" val="2369702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8600" y="152400"/>
            <a:ext cx="8610600" cy="685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b="1" dirty="0" err="1" smtClean="0">
                <a:solidFill>
                  <a:schemeClr val="tx1"/>
                </a:solidFill>
              </a:rPr>
              <a:t>Kalpana</a:t>
            </a:r>
            <a:r>
              <a:rPr lang="en-US" sz="1600" b="1" dirty="0" smtClean="0">
                <a:solidFill>
                  <a:schemeClr val="tx1"/>
                </a:solidFill>
              </a:rPr>
              <a:t> </a:t>
            </a:r>
            <a:r>
              <a:rPr lang="en-US" sz="1600" b="1" dirty="0" err="1" smtClean="0">
                <a:solidFill>
                  <a:schemeClr val="tx1"/>
                </a:solidFill>
              </a:rPr>
              <a:t>Chawala’s</a:t>
            </a:r>
            <a:r>
              <a:rPr lang="en-US" sz="1600" b="1" dirty="0" smtClean="0">
                <a:solidFill>
                  <a:schemeClr val="tx1"/>
                </a:solidFill>
              </a:rPr>
              <a:t> first space mission (Mission STS 87) began on 19 November, 1997 with six other astronauts on the Space Shuttle Columbia. On her first mission that lasted for 15 days, 16 hours, 34 minutes and 4 seconds, she travelled 6.5 million miles. She was responsible for deploying the Spartan Satellite which however malfunctioned, necessitating a spacewalk by Winston Scott and </a:t>
            </a:r>
            <a:r>
              <a:rPr lang="en-US" sz="1600" b="1" dirty="0" err="1" smtClean="0">
                <a:solidFill>
                  <a:schemeClr val="tx1"/>
                </a:solidFill>
              </a:rPr>
              <a:t>Tako</a:t>
            </a:r>
            <a:r>
              <a:rPr lang="en-US" sz="1600" b="1" dirty="0" smtClean="0">
                <a:solidFill>
                  <a:schemeClr val="tx1"/>
                </a:solidFill>
              </a:rPr>
              <a:t> </a:t>
            </a:r>
            <a:r>
              <a:rPr lang="en-US" sz="1600" b="1" dirty="0" err="1" smtClean="0">
                <a:solidFill>
                  <a:schemeClr val="tx1"/>
                </a:solidFill>
              </a:rPr>
              <a:t>Doi</a:t>
            </a:r>
            <a:r>
              <a:rPr lang="en-US" sz="1600" b="1" dirty="0" smtClean="0">
                <a:solidFill>
                  <a:schemeClr val="tx1"/>
                </a:solidFill>
              </a:rPr>
              <a:t>, two of her fellow astronauts, to retrieve the satellite.</a:t>
            </a:r>
          </a:p>
          <a:p>
            <a:pPr algn="just"/>
            <a:endParaRPr lang="en-US" sz="1600" b="1" dirty="0">
              <a:solidFill>
                <a:schemeClr val="tx1"/>
              </a:solidFill>
            </a:endParaRPr>
          </a:p>
          <a:p>
            <a:pPr algn="just"/>
            <a:r>
              <a:rPr lang="en-US" sz="1600" b="1" dirty="0" smtClean="0">
                <a:solidFill>
                  <a:schemeClr val="tx1"/>
                </a:solidFill>
              </a:rPr>
              <a:t>In 2000 she was selected for her second space mission STS 107. This mission was repeatedly delayed due to scheduling conflicts and technical problems. On 16 January 2003, </a:t>
            </a:r>
            <a:r>
              <a:rPr lang="en-US" sz="1600" b="1" dirty="0" err="1" smtClean="0">
                <a:solidFill>
                  <a:schemeClr val="tx1"/>
                </a:solidFill>
              </a:rPr>
              <a:t>Kalpana</a:t>
            </a:r>
            <a:r>
              <a:rPr lang="en-US" sz="1600" b="1" dirty="0" smtClean="0">
                <a:solidFill>
                  <a:schemeClr val="tx1"/>
                </a:solidFill>
              </a:rPr>
              <a:t> Chawla finally started her new mission with six other space crew on the ill-fated space shuttle Columbia. She was one of the mission specialists. Chawla’s responsibilities included the microgravity experiments, for which the crew conducted nearly 80 experiments studying earth and apace science, advanced technology development, and astronaut health and safety.</a:t>
            </a:r>
          </a:p>
          <a:p>
            <a:pPr algn="just"/>
            <a:endParaRPr lang="en-US" sz="1600" b="1" dirty="0">
              <a:solidFill>
                <a:schemeClr val="tx1"/>
              </a:solidFill>
            </a:endParaRPr>
          </a:p>
          <a:p>
            <a:pPr algn="just"/>
            <a:r>
              <a:rPr lang="en-US" sz="1600" b="1" dirty="0" smtClean="0">
                <a:solidFill>
                  <a:schemeClr val="tx1"/>
                </a:solidFill>
              </a:rPr>
              <a:t>After a 16 day scientific mission in space, on 1 February 2003, Columbia disintegrated over Texas during its re-entry into the Earth’s atmosphere. All the crew in Columbia including Chawla died only 16 minutes prior to their scheduled landing. Investigation shows that this fatal accident happened due to a damage in one of Columbia’s wings caused by a piece of insulating foam from the external fuel tank peeling off during the launch. During the intense </a:t>
            </a:r>
            <a:r>
              <a:rPr lang="en-US" sz="1600" b="1" dirty="0" err="1" smtClean="0">
                <a:solidFill>
                  <a:schemeClr val="tx1"/>
                </a:solidFill>
              </a:rPr>
              <a:t>geat</a:t>
            </a:r>
            <a:r>
              <a:rPr lang="en-US" sz="1600" b="1" dirty="0" smtClean="0">
                <a:solidFill>
                  <a:schemeClr val="tx1"/>
                </a:solidFill>
              </a:rPr>
              <a:t> of re-entry, hot gases penetrated the interior of the wing, destroying the support structure and causing the rest of the shuttle to break down.</a:t>
            </a:r>
          </a:p>
          <a:p>
            <a:pPr algn="just"/>
            <a:endParaRPr lang="en-US" sz="1600" b="1" dirty="0">
              <a:solidFill>
                <a:schemeClr val="tx1"/>
              </a:solidFill>
            </a:endParaRPr>
          </a:p>
        </p:txBody>
      </p:sp>
    </p:spTree>
    <p:extLst>
      <p:ext uri="{BB962C8B-B14F-4D97-AF65-F5344CB8AC3E}">
        <p14:creationId xmlns:p14="http://schemas.microsoft.com/office/powerpoint/2010/main" val="3701425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43000" y="609600"/>
            <a:ext cx="6781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 Read the multiple choice questions below and find the answers from the text in next </a:t>
            </a:r>
            <a:r>
              <a:rPr lang="en-US" sz="1400" b="1" dirty="0" smtClean="0">
                <a:solidFill>
                  <a:schemeClr val="tx1"/>
                </a:solidFill>
              </a:rPr>
              <a:t>slide</a:t>
            </a:r>
            <a:r>
              <a:rPr lang="en-US" dirty="0" smtClean="0">
                <a:solidFill>
                  <a:schemeClr val="tx1"/>
                </a:solidFill>
              </a:rPr>
              <a:t>:</a:t>
            </a:r>
            <a:r>
              <a:rPr lang="en-US" b="1" dirty="0" smtClean="0">
                <a:solidFill>
                  <a:schemeClr val="tx1"/>
                </a:solidFill>
              </a:rPr>
              <a:t>( work individually)</a:t>
            </a:r>
            <a:endParaRPr lang="en-US" b="1" dirty="0">
              <a:solidFill>
                <a:schemeClr val="tx1"/>
              </a:solidFill>
            </a:endParaRPr>
          </a:p>
        </p:txBody>
      </p:sp>
      <p:sp>
        <p:nvSpPr>
          <p:cNvPr id="3" name="Rounded Rectangle 2"/>
          <p:cNvSpPr/>
          <p:nvPr/>
        </p:nvSpPr>
        <p:spPr>
          <a:xfrm>
            <a:off x="685800" y="1219200"/>
            <a:ext cx="8001000" cy="5257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smtClean="0">
              <a:solidFill>
                <a:schemeClr val="tx1"/>
              </a:solidFill>
            </a:endParaRPr>
          </a:p>
          <a:p>
            <a:r>
              <a:rPr lang="en-US" sz="1400" b="1" dirty="0" err="1" smtClean="0">
                <a:solidFill>
                  <a:schemeClr val="tx1"/>
                </a:solidFill>
              </a:rPr>
              <a:t>i</a:t>
            </a:r>
            <a:r>
              <a:rPr lang="en-US" sz="1400" b="1" dirty="0">
                <a:solidFill>
                  <a:schemeClr val="tx1"/>
                </a:solidFill>
              </a:rPr>
              <a:t> </a:t>
            </a:r>
            <a:r>
              <a:rPr lang="en-US" sz="1400" b="1" dirty="0" smtClean="0">
                <a:solidFill>
                  <a:schemeClr val="tx1"/>
                </a:solidFill>
              </a:rPr>
              <a:t>. “Shuttle” means----- </a:t>
            </a:r>
          </a:p>
          <a:p>
            <a:r>
              <a:rPr lang="en-US" sz="1400" b="1" dirty="0" smtClean="0">
                <a:solidFill>
                  <a:schemeClr val="tx1"/>
                </a:solidFill>
              </a:rPr>
              <a:t>           a) bus                                                  </a:t>
            </a:r>
            <a:r>
              <a:rPr lang="en-US" sz="1400" b="1" dirty="0">
                <a:solidFill>
                  <a:schemeClr val="tx1"/>
                </a:solidFill>
              </a:rPr>
              <a:t> b) space-ship</a:t>
            </a:r>
            <a:r>
              <a:rPr lang="en-US" sz="1400" b="1" dirty="0" smtClean="0">
                <a:solidFill>
                  <a:schemeClr val="tx1"/>
                </a:solidFill>
              </a:rPr>
              <a:t>               </a:t>
            </a:r>
          </a:p>
          <a:p>
            <a:r>
              <a:rPr lang="en-US" sz="1400" b="1" dirty="0" smtClean="0">
                <a:solidFill>
                  <a:schemeClr val="tx1"/>
                </a:solidFill>
              </a:rPr>
              <a:t>	                      </a:t>
            </a:r>
            <a:r>
              <a:rPr lang="en-US" sz="1400" b="1" dirty="0">
                <a:solidFill>
                  <a:schemeClr val="tx1"/>
                </a:solidFill>
              </a:rPr>
              <a:t>                             </a:t>
            </a:r>
            <a:endParaRPr lang="en-US" sz="1400" b="1" dirty="0" smtClean="0">
              <a:solidFill>
                <a:schemeClr val="tx1"/>
              </a:solidFill>
            </a:endParaRPr>
          </a:p>
          <a:p>
            <a:r>
              <a:rPr lang="en-US" sz="1400" b="1" dirty="0">
                <a:solidFill>
                  <a:schemeClr val="tx1"/>
                </a:solidFill>
              </a:rPr>
              <a:t> </a:t>
            </a:r>
            <a:r>
              <a:rPr lang="en-US" sz="1400" b="1" dirty="0" smtClean="0">
                <a:solidFill>
                  <a:schemeClr val="tx1"/>
                </a:solidFill>
              </a:rPr>
              <a:t>          c</a:t>
            </a:r>
            <a:r>
              <a:rPr lang="en-US" sz="1400" b="1" dirty="0">
                <a:solidFill>
                  <a:schemeClr val="tx1"/>
                </a:solidFill>
              </a:rPr>
              <a:t>)  truck</a:t>
            </a:r>
            <a:r>
              <a:rPr lang="en-US" sz="1400" b="1" dirty="0" smtClean="0">
                <a:solidFill>
                  <a:schemeClr val="tx1"/>
                </a:solidFill>
              </a:rPr>
              <a:t>                                               </a:t>
            </a:r>
            <a:r>
              <a:rPr lang="en-US" sz="1400" b="1" dirty="0">
                <a:solidFill>
                  <a:schemeClr val="tx1"/>
                </a:solidFill>
              </a:rPr>
              <a:t>d) </a:t>
            </a:r>
            <a:r>
              <a:rPr lang="en-US" sz="1400" b="1" dirty="0" err="1" smtClean="0">
                <a:solidFill>
                  <a:schemeClr val="tx1"/>
                </a:solidFill>
              </a:rPr>
              <a:t>steame</a:t>
            </a:r>
            <a:endParaRPr lang="en-US" sz="1400" b="1" dirty="0" smtClean="0">
              <a:solidFill>
                <a:schemeClr val="tx1"/>
              </a:solidFill>
            </a:endParaRPr>
          </a:p>
          <a:p>
            <a:r>
              <a:rPr lang="en-US" sz="1400" b="1" dirty="0">
                <a:solidFill>
                  <a:schemeClr val="tx1"/>
                </a:solidFill>
              </a:rPr>
              <a:t> </a:t>
            </a:r>
            <a:r>
              <a:rPr lang="en-US" sz="1400" b="1" dirty="0" smtClean="0">
                <a:solidFill>
                  <a:schemeClr val="tx1"/>
                </a:solidFill>
              </a:rPr>
              <a:t>                    Ans.  </a:t>
            </a:r>
            <a:r>
              <a:rPr lang="en-US" sz="1400" b="1" dirty="0" smtClean="0">
                <a:solidFill>
                  <a:srgbClr val="00B050"/>
                </a:solidFill>
              </a:rPr>
              <a:t>b) space-ship</a:t>
            </a:r>
          </a:p>
          <a:p>
            <a:pPr marL="400050" indent="-400050">
              <a:buAutoNum type="romanLcPeriod" startAt="2"/>
            </a:pPr>
            <a:r>
              <a:rPr lang="en-US" sz="1400" b="1" u="sng" dirty="0" smtClean="0">
                <a:solidFill>
                  <a:schemeClr val="tx1"/>
                </a:solidFill>
              </a:rPr>
              <a:t>“Scheduled” stands for ----</a:t>
            </a:r>
            <a:endParaRPr lang="en-US" sz="1400" b="1" dirty="0" smtClean="0">
              <a:solidFill>
                <a:schemeClr val="tx1"/>
              </a:solidFill>
            </a:endParaRPr>
          </a:p>
          <a:p>
            <a:r>
              <a:rPr lang="en-US" sz="1400" b="1" dirty="0" smtClean="0">
                <a:solidFill>
                  <a:schemeClr val="tx1"/>
                </a:solidFill>
              </a:rPr>
              <a:t>                     a. </a:t>
            </a:r>
            <a:r>
              <a:rPr lang="en-US" sz="1400" b="1" dirty="0" err="1" smtClean="0">
                <a:solidFill>
                  <a:schemeClr val="tx1"/>
                </a:solidFill>
              </a:rPr>
              <a:t>routined</a:t>
            </a:r>
            <a:r>
              <a:rPr lang="en-US" sz="1400" b="1" dirty="0" smtClean="0">
                <a:solidFill>
                  <a:schemeClr val="tx1"/>
                </a:solidFill>
              </a:rPr>
              <a:t>                                               b. </a:t>
            </a:r>
            <a:r>
              <a:rPr lang="en-US" sz="1400" b="1" dirty="0" err="1" smtClean="0">
                <a:solidFill>
                  <a:schemeClr val="tx1"/>
                </a:solidFill>
              </a:rPr>
              <a:t>programme</a:t>
            </a:r>
            <a:endParaRPr lang="en-US" sz="1400" b="1" dirty="0" smtClean="0">
              <a:solidFill>
                <a:schemeClr val="tx1"/>
              </a:solidFill>
            </a:endParaRPr>
          </a:p>
          <a:p>
            <a:r>
              <a:rPr lang="en-US" sz="1400" b="1" dirty="0" smtClean="0">
                <a:solidFill>
                  <a:schemeClr val="tx1"/>
                </a:solidFill>
              </a:rPr>
              <a:t>	  c. </a:t>
            </a:r>
            <a:r>
              <a:rPr lang="en-US" sz="1400" b="1" dirty="0" err="1" smtClean="0">
                <a:solidFill>
                  <a:schemeClr val="tx1"/>
                </a:solidFill>
              </a:rPr>
              <a:t>routineless</a:t>
            </a:r>
            <a:r>
              <a:rPr lang="en-US" sz="1400" b="1" dirty="0" smtClean="0">
                <a:solidFill>
                  <a:schemeClr val="tx1"/>
                </a:solidFill>
              </a:rPr>
              <a:t>	                               d. program</a:t>
            </a:r>
          </a:p>
          <a:p>
            <a:r>
              <a:rPr lang="en-US" sz="1400" b="1" dirty="0" smtClean="0">
                <a:solidFill>
                  <a:schemeClr val="tx1"/>
                </a:solidFill>
              </a:rPr>
              <a:t>	Ans. </a:t>
            </a:r>
            <a:r>
              <a:rPr lang="en-US" sz="1400" b="1" dirty="0" smtClean="0">
                <a:solidFill>
                  <a:srgbClr val="00B050"/>
                </a:solidFill>
              </a:rPr>
              <a:t>a) </a:t>
            </a:r>
            <a:r>
              <a:rPr lang="en-US" sz="1400" b="1" dirty="0" err="1" smtClean="0">
                <a:solidFill>
                  <a:srgbClr val="00B050"/>
                </a:solidFill>
              </a:rPr>
              <a:t>routined</a:t>
            </a:r>
            <a:endParaRPr lang="en-US" sz="1400" b="1" dirty="0" smtClean="0">
              <a:solidFill>
                <a:srgbClr val="00B050"/>
              </a:solidFill>
            </a:endParaRPr>
          </a:p>
          <a:p>
            <a:pPr marL="400050" indent="-400050">
              <a:buAutoNum type="romanLcPeriod" startAt="3"/>
            </a:pPr>
            <a:r>
              <a:rPr lang="en-US" sz="1400" b="1" dirty="0">
                <a:solidFill>
                  <a:schemeClr val="tx1"/>
                </a:solidFill>
              </a:rPr>
              <a:t> </a:t>
            </a:r>
            <a:r>
              <a:rPr lang="en-US" sz="1400" b="1" dirty="0" smtClean="0">
                <a:solidFill>
                  <a:schemeClr val="tx1"/>
                </a:solidFill>
              </a:rPr>
              <a:t>“Retrieve” denotes-----</a:t>
            </a:r>
          </a:p>
          <a:p>
            <a:r>
              <a:rPr lang="en-US" sz="1400" b="1" dirty="0">
                <a:solidFill>
                  <a:schemeClr val="tx1"/>
                </a:solidFill>
              </a:rPr>
              <a:t> </a:t>
            </a:r>
            <a:r>
              <a:rPr lang="en-US" sz="1400" b="1" dirty="0" smtClean="0">
                <a:solidFill>
                  <a:schemeClr val="tx1"/>
                </a:solidFill>
              </a:rPr>
              <a:t>                     a. </a:t>
            </a:r>
            <a:r>
              <a:rPr lang="en-US" sz="1400" b="1" dirty="0" err="1" smtClean="0">
                <a:solidFill>
                  <a:schemeClr val="tx1"/>
                </a:solidFill>
              </a:rPr>
              <a:t>repain</a:t>
            </a:r>
            <a:r>
              <a:rPr lang="en-US" sz="1400" b="1" dirty="0" smtClean="0">
                <a:solidFill>
                  <a:schemeClr val="tx1"/>
                </a:solidFill>
              </a:rPr>
              <a:t>	                           b. remark</a:t>
            </a:r>
          </a:p>
          <a:p>
            <a:r>
              <a:rPr lang="en-US" sz="1400" b="1" dirty="0" smtClean="0">
                <a:solidFill>
                  <a:schemeClr val="tx1"/>
                </a:solidFill>
              </a:rPr>
              <a:t>	   c. remorse	                           d. regain</a:t>
            </a:r>
          </a:p>
          <a:p>
            <a:r>
              <a:rPr lang="en-US" sz="1400" b="1" dirty="0" smtClean="0">
                <a:solidFill>
                  <a:schemeClr val="tx1"/>
                </a:solidFill>
              </a:rPr>
              <a:t>	Ans. </a:t>
            </a:r>
            <a:r>
              <a:rPr lang="en-US" sz="1400" b="1" dirty="0">
                <a:solidFill>
                  <a:srgbClr val="00B050"/>
                </a:solidFill>
              </a:rPr>
              <a:t>d</a:t>
            </a:r>
            <a:r>
              <a:rPr lang="en-US" sz="1400" b="1" dirty="0" smtClean="0">
                <a:solidFill>
                  <a:srgbClr val="00B050"/>
                </a:solidFill>
              </a:rPr>
              <a:t>) regain</a:t>
            </a:r>
          </a:p>
          <a:p>
            <a:r>
              <a:rPr lang="en-US" sz="1400" b="1" dirty="0" smtClean="0">
                <a:solidFill>
                  <a:schemeClr val="tx1"/>
                </a:solidFill>
              </a:rPr>
              <a:t>iv.     The term “external” refers to  </a:t>
            </a:r>
          </a:p>
          <a:p>
            <a:r>
              <a:rPr lang="en-US" sz="1400" b="1" dirty="0">
                <a:solidFill>
                  <a:schemeClr val="tx1"/>
                </a:solidFill>
              </a:rPr>
              <a:t> </a:t>
            </a:r>
            <a:r>
              <a:rPr lang="en-US" sz="1400" b="1" dirty="0" smtClean="0">
                <a:solidFill>
                  <a:schemeClr val="tx1"/>
                </a:solidFill>
              </a:rPr>
              <a:t>                        a. exterior	     </a:t>
            </a:r>
            <a:r>
              <a:rPr lang="en-US" sz="1400" b="1" dirty="0">
                <a:solidFill>
                  <a:schemeClr val="tx1"/>
                </a:solidFill>
              </a:rPr>
              <a:t> </a:t>
            </a:r>
            <a:r>
              <a:rPr lang="en-US" sz="1400" b="1" dirty="0" smtClean="0">
                <a:solidFill>
                  <a:schemeClr val="tx1"/>
                </a:solidFill>
              </a:rPr>
              <a:t>   b</a:t>
            </a:r>
            <a:r>
              <a:rPr lang="en-US" sz="1400" b="1" dirty="0">
                <a:solidFill>
                  <a:schemeClr val="tx1"/>
                </a:solidFill>
              </a:rPr>
              <a:t>. internal</a:t>
            </a:r>
            <a:endParaRPr lang="en-US" sz="1400" b="1" dirty="0" smtClean="0">
              <a:solidFill>
                <a:schemeClr val="tx1"/>
              </a:solidFill>
            </a:endParaRPr>
          </a:p>
          <a:p>
            <a:r>
              <a:rPr lang="en-US" sz="1400" b="1" dirty="0" smtClean="0">
                <a:solidFill>
                  <a:schemeClr val="tx1"/>
                </a:solidFill>
              </a:rPr>
              <a:t>	      c. </a:t>
            </a:r>
            <a:r>
              <a:rPr lang="en-US" sz="1400" b="1" dirty="0">
                <a:solidFill>
                  <a:schemeClr val="tx1"/>
                </a:solidFill>
              </a:rPr>
              <a:t>interior                        d. important </a:t>
            </a:r>
            <a:endParaRPr lang="en-US" sz="1400" b="1" dirty="0" smtClean="0">
              <a:solidFill>
                <a:schemeClr val="tx1"/>
              </a:solidFill>
            </a:endParaRPr>
          </a:p>
          <a:p>
            <a:r>
              <a:rPr lang="en-US" sz="1400" b="1" dirty="0" smtClean="0">
                <a:solidFill>
                  <a:schemeClr val="tx1"/>
                </a:solidFill>
              </a:rPr>
              <a:t>	Ans. </a:t>
            </a:r>
            <a:r>
              <a:rPr lang="en-US" sz="1400" b="1" dirty="0">
                <a:solidFill>
                  <a:srgbClr val="00B050"/>
                </a:solidFill>
              </a:rPr>
              <a:t>a</a:t>
            </a:r>
            <a:r>
              <a:rPr lang="en-US" sz="1400" b="1" dirty="0" smtClean="0">
                <a:solidFill>
                  <a:srgbClr val="00B050"/>
                </a:solidFill>
              </a:rPr>
              <a:t>) </a:t>
            </a:r>
            <a:r>
              <a:rPr lang="en-US" sz="1400" b="1" dirty="0" smtClean="0">
                <a:solidFill>
                  <a:schemeClr val="accent1"/>
                </a:solidFill>
              </a:rPr>
              <a:t>exterior</a:t>
            </a:r>
          </a:p>
          <a:p>
            <a:r>
              <a:rPr lang="en-US" sz="1400" b="1" dirty="0" smtClean="0">
                <a:solidFill>
                  <a:schemeClr val="tx1"/>
                </a:solidFill>
              </a:rPr>
              <a:t>v.  What is meant by “launch”--- .</a:t>
            </a:r>
          </a:p>
          <a:p>
            <a:r>
              <a:rPr lang="en-US" sz="1400" b="1" dirty="0" smtClean="0">
                <a:solidFill>
                  <a:schemeClr val="tx1"/>
                </a:solidFill>
              </a:rPr>
              <a:t>	   a. sending a spaceship into space	</a:t>
            </a:r>
            <a:r>
              <a:rPr lang="en-US" sz="1400" b="1" dirty="0">
                <a:solidFill>
                  <a:schemeClr val="tx1"/>
                </a:solidFill>
              </a:rPr>
              <a:t> </a:t>
            </a:r>
            <a:r>
              <a:rPr lang="en-US" sz="1400" b="1" dirty="0" smtClean="0">
                <a:solidFill>
                  <a:schemeClr val="tx1"/>
                </a:solidFill>
              </a:rPr>
              <a:t>   </a:t>
            </a:r>
          </a:p>
          <a:p>
            <a:r>
              <a:rPr lang="en-US" sz="1400" b="1" dirty="0">
                <a:solidFill>
                  <a:schemeClr val="tx1"/>
                </a:solidFill>
              </a:rPr>
              <a:t> </a:t>
            </a:r>
            <a:r>
              <a:rPr lang="en-US" sz="1400" b="1" dirty="0" smtClean="0">
                <a:solidFill>
                  <a:schemeClr val="tx1"/>
                </a:solidFill>
              </a:rPr>
              <a:t>                    b. sending a launce into space</a:t>
            </a:r>
          </a:p>
          <a:p>
            <a:r>
              <a:rPr lang="en-US" sz="1400" b="1" dirty="0">
                <a:solidFill>
                  <a:schemeClr val="tx1"/>
                </a:solidFill>
              </a:rPr>
              <a:t> </a:t>
            </a:r>
            <a:r>
              <a:rPr lang="en-US" sz="1400" b="1" dirty="0" smtClean="0">
                <a:solidFill>
                  <a:schemeClr val="tx1"/>
                </a:solidFill>
              </a:rPr>
              <a:t>                    c. launching weapons                       </a:t>
            </a:r>
          </a:p>
          <a:p>
            <a:r>
              <a:rPr lang="en-US" sz="1400" b="1" dirty="0">
                <a:solidFill>
                  <a:schemeClr val="tx1"/>
                </a:solidFill>
              </a:rPr>
              <a:t> </a:t>
            </a:r>
            <a:r>
              <a:rPr lang="en-US" sz="1400" b="1" dirty="0" smtClean="0">
                <a:solidFill>
                  <a:schemeClr val="tx1"/>
                </a:solidFill>
              </a:rPr>
              <a:t>                    d. launching boat</a:t>
            </a:r>
          </a:p>
          <a:p>
            <a:r>
              <a:rPr lang="en-US" sz="1400" b="1" dirty="0" smtClean="0">
                <a:solidFill>
                  <a:schemeClr val="tx1"/>
                </a:solidFill>
              </a:rPr>
              <a:t>                      Ans. </a:t>
            </a:r>
            <a:r>
              <a:rPr lang="en-US" sz="1400" b="1" dirty="0" smtClean="0">
                <a:solidFill>
                  <a:srgbClr val="00B050"/>
                </a:solidFill>
              </a:rPr>
              <a:t>a) </a:t>
            </a:r>
            <a:r>
              <a:rPr lang="en-US" sz="1400" b="1" dirty="0" smtClean="0">
                <a:solidFill>
                  <a:schemeClr val="accent1"/>
                </a:solidFill>
              </a:rPr>
              <a:t>sending a spaceship into </a:t>
            </a:r>
            <a:r>
              <a:rPr lang="en-US" sz="1400" b="1" dirty="0" err="1" smtClean="0">
                <a:solidFill>
                  <a:schemeClr val="accent1"/>
                </a:solidFill>
              </a:rPr>
              <a:t>sapace</a:t>
            </a:r>
            <a:endParaRPr lang="en-US" sz="1400" b="1" dirty="0">
              <a:solidFill>
                <a:schemeClr val="accent1"/>
              </a:solidFill>
            </a:endParaRPr>
          </a:p>
        </p:txBody>
      </p:sp>
    </p:spTree>
    <p:extLst>
      <p:ext uri="{BB962C8B-B14F-4D97-AF65-F5344CB8AC3E}">
        <p14:creationId xmlns:p14="http://schemas.microsoft.com/office/powerpoint/2010/main" val="227512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 calcmode="lin" valueType="num">
                                      <p:cBhvr additive="base">
                                        <p:cTn id="1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7" end="17"/>
                                            </p:txEl>
                                          </p:spTgt>
                                        </p:tgtEl>
                                        <p:attrNameLst>
                                          <p:attrName>style.visibility</p:attrName>
                                        </p:attrNameLst>
                                      </p:cBhvr>
                                      <p:to>
                                        <p:strVal val="visible"/>
                                      </p:to>
                                    </p:set>
                                    <p:anim calcmode="lin" valueType="num">
                                      <p:cBhvr additive="base">
                                        <p:cTn id="2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3" end="23"/>
                                            </p:txEl>
                                          </p:spTgt>
                                        </p:tgtEl>
                                        <p:attrNameLst>
                                          <p:attrName>style.visibility</p:attrName>
                                        </p:attrNameLst>
                                      </p:cBhvr>
                                      <p:to>
                                        <p:strVal val="visible"/>
                                      </p:to>
                                    </p:set>
                                    <p:anim calcmode="lin" valueType="num">
                                      <p:cBhvr additive="base">
                                        <p:cTn id="31"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3" end="2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19200" y="457200"/>
            <a:ext cx="65532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6">
                    <a:lumMod val="60000"/>
                    <a:lumOff val="40000"/>
                  </a:schemeClr>
                </a:solidFill>
              </a:rPr>
              <a:t>B. Read the questions below and answer them from your understanding of the comprehension in the previous slide. (work in pairs)</a:t>
            </a:r>
            <a:endParaRPr lang="en-US" b="1" dirty="0">
              <a:solidFill>
                <a:schemeClr val="accent6">
                  <a:lumMod val="60000"/>
                  <a:lumOff val="40000"/>
                </a:schemeClr>
              </a:solidFill>
            </a:endParaRPr>
          </a:p>
        </p:txBody>
      </p:sp>
      <p:sp>
        <p:nvSpPr>
          <p:cNvPr id="3" name="Rounded Rectangle 2"/>
          <p:cNvSpPr/>
          <p:nvPr/>
        </p:nvSpPr>
        <p:spPr>
          <a:xfrm>
            <a:off x="457200" y="1600200"/>
            <a:ext cx="8229600" cy="533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bg1">
                    <a:lumMod val="50000"/>
                  </a:schemeClr>
                </a:solidFill>
              </a:rPr>
              <a:t>a)  What happened to the fate of </a:t>
            </a:r>
            <a:r>
              <a:rPr lang="en-US" b="1" dirty="0" err="1" smtClean="0">
                <a:solidFill>
                  <a:schemeClr val="bg1">
                    <a:lumMod val="50000"/>
                  </a:schemeClr>
                </a:solidFill>
              </a:rPr>
              <a:t>Kalpana</a:t>
            </a:r>
            <a:r>
              <a:rPr lang="en-US" b="1" dirty="0" smtClean="0">
                <a:solidFill>
                  <a:schemeClr val="bg1">
                    <a:lumMod val="50000"/>
                  </a:schemeClr>
                </a:solidFill>
              </a:rPr>
              <a:t> Chawla ?</a:t>
            </a:r>
          </a:p>
          <a:p>
            <a:pPr algn="just"/>
            <a:r>
              <a:rPr lang="en-US" b="1" dirty="0" smtClean="0">
                <a:solidFill>
                  <a:schemeClr val="bg1">
                    <a:lumMod val="50000"/>
                  </a:schemeClr>
                </a:solidFill>
              </a:rPr>
              <a:t>b)   What was the cause behind the accident?</a:t>
            </a:r>
          </a:p>
          <a:p>
            <a:pPr algn="just"/>
            <a:r>
              <a:rPr lang="en-US" b="1" dirty="0" smtClean="0">
                <a:solidFill>
                  <a:schemeClr val="bg1">
                    <a:lumMod val="50000"/>
                  </a:schemeClr>
                </a:solidFill>
              </a:rPr>
              <a:t>c) Who died in that mishap?</a:t>
            </a:r>
          </a:p>
          <a:p>
            <a:pPr algn="just"/>
            <a:r>
              <a:rPr lang="en-US" b="1" dirty="0" smtClean="0">
                <a:solidFill>
                  <a:schemeClr val="bg1">
                    <a:lumMod val="50000"/>
                  </a:schemeClr>
                </a:solidFill>
              </a:rPr>
              <a:t>d) Why has the space shuttle Colombia been called ill-fated?</a:t>
            </a:r>
          </a:p>
          <a:p>
            <a:pPr algn="just"/>
            <a:r>
              <a:rPr lang="en-US" b="1" dirty="0" smtClean="0">
                <a:solidFill>
                  <a:schemeClr val="bg1">
                    <a:lumMod val="50000"/>
                  </a:schemeClr>
                </a:solidFill>
              </a:rPr>
              <a:t>e) What is the duration of </a:t>
            </a:r>
            <a:r>
              <a:rPr lang="en-US" b="1" dirty="0" err="1" smtClean="0">
                <a:solidFill>
                  <a:schemeClr val="bg1">
                    <a:lumMod val="50000"/>
                  </a:schemeClr>
                </a:solidFill>
              </a:rPr>
              <a:t>Kalpana’s</a:t>
            </a:r>
            <a:r>
              <a:rPr lang="en-US" b="1" dirty="0" smtClean="0">
                <a:solidFill>
                  <a:schemeClr val="bg1">
                    <a:lumMod val="50000"/>
                  </a:schemeClr>
                </a:solidFill>
              </a:rPr>
              <a:t> first mission in space?</a:t>
            </a:r>
            <a:endParaRPr lang="en-US" b="1" dirty="0">
              <a:solidFill>
                <a:schemeClr val="bg1">
                  <a:lumMod val="50000"/>
                </a:schemeClr>
              </a:solidFill>
            </a:endParaRPr>
          </a:p>
        </p:txBody>
      </p:sp>
    </p:spTree>
    <p:extLst>
      <p:ext uri="{BB962C8B-B14F-4D97-AF65-F5344CB8AC3E}">
        <p14:creationId xmlns:p14="http://schemas.microsoft.com/office/powerpoint/2010/main" val="3044864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473</TotalTime>
  <Words>1601</Words>
  <Application>Microsoft Office PowerPoint</Application>
  <PresentationFormat>On-screen Show (4:3)</PresentationFormat>
  <Paragraphs>144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Century Gothic</vt:lpstr>
      <vt:lpstr>NikoshBAN</vt:lpstr>
      <vt:lpstr>Times New Roman</vt:lpstr>
      <vt:lpstr>Wingdings 2</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119</cp:revision>
  <dcterms:created xsi:type="dcterms:W3CDTF">2006-08-16T00:00:00Z</dcterms:created>
  <dcterms:modified xsi:type="dcterms:W3CDTF">2020-07-30T15:32:36Z</dcterms:modified>
</cp:coreProperties>
</file>