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8C4"/>
    <a:srgbClr val="E0097C"/>
    <a:srgbClr val="E87715"/>
    <a:srgbClr val="15E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1B9AE2-A6EB-4D05-AE62-D14D82BF7040}" v="3349" dt="2020-07-15T11:24:37.707"/>
    <p1510:client id="{128B2CB2-8CED-46D0-A62D-DDD6475ADE64}" v="185" dt="2020-07-15T07:59:37.206"/>
    <p1510:client id="{738970C5-DA29-43C4-BD52-F2F8666FFA3A}" v="621" dt="2020-07-15T08:36:18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microsoft.com/office/2015/10/relationships/revisionInfo" Target="revisionInfo.xml" Id="rId26" /><Relationship Type="http://schemas.openxmlformats.org/officeDocument/2006/relationships/slide" Target="slides/slide2.xml" Id="rId3" /><Relationship Type="http://schemas.openxmlformats.org/officeDocument/2006/relationships/presProps" Target="presProps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tableStyles" Target="tableStyles.xml" Id="rId24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theme" Target="theme/theme1.xml" Id="rId23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viewProps" Target="viewProps.xml" Id="rId22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7A57C3-22E2-485F-BF49-CA406E70E392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A091E14-09D6-4C89-A69A-7A9DE4693271}">
      <dgm:prSet/>
      <dgm:spPr/>
      <dgm:t>
        <a:bodyPr/>
        <a:lstStyle/>
        <a:p>
          <a:r>
            <a:rPr lang="en-US"/>
            <a:t>রূপতত্ত্ব কী জানলাম</a:t>
          </a:r>
        </a:p>
      </dgm:t>
    </dgm:pt>
    <dgm:pt modelId="{55D8107D-01AB-486F-AB64-1D5448D59474}" type="parTrans" cxnId="{CCA4AD32-55D9-4248-B4E7-15C238620583}">
      <dgm:prSet/>
      <dgm:spPr/>
      <dgm:t>
        <a:bodyPr/>
        <a:lstStyle/>
        <a:p>
          <a:endParaRPr lang="en-US"/>
        </a:p>
      </dgm:t>
    </dgm:pt>
    <dgm:pt modelId="{88B87A9C-E4EE-4A8C-BA36-0D4D8D7465DE}" type="sibTrans" cxnId="{CCA4AD32-55D9-4248-B4E7-15C238620583}">
      <dgm:prSet/>
      <dgm:spPr/>
      <dgm:t>
        <a:bodyPr/>
        <a:lstStyle/>
        <a:p>
          <a:endParaRPr lang="en-US"/>
        </a:p>
      </dgm:t>
    </dgm:pt>
    <dgm:pt modelId="{F3B1DCB9-AD6C-44DA-9463-6A7C40995E55}">
      <dgm:prSet/>
      <dgm:spPr/>
      <dgm:t>
        <a:bodyPr/>
        <a:lstStyle/>
        <a:p>
          <a:r>
            <a:rPr lang="en-US"/>
            <a:t>শব্দের গঠন সম্পর্কে জানলাম</a:t>
          </a:r>
        </a:p>
      </dgm:t>
    </dgm:pt>
    <dgm:pt modelId="{DD2F1CEB-FFC0-4588-B5B3-CD099D435E85}" type="parTrans" cxnId="{CD6CAB30-B301-4188-84C0-325AC8CA2450}">
      <dgm:prSet/>
      <dgm:spPr/>
      <dgm:t>
        <a:bodyPr/>
        <a:lstStyle/>
        <a:p>
          <a:endParaRPr lang="en-US"/>
        </a:p>
      </dgm:t>
    </dgm:pt>
    <dgm:pt modelId="{46BCAE4A-0D27-4B2D-8847-D188A55F1503}" type="sibTrans" cxnId="{CD6CAB30-B301-4188-84C0-325AC8CA2450}">
      <dgm:prSet/>
      <dgm:spPr/>
      <dgm:t>
        <a:bodyPr/>
        <a:lstStyle/>
        <a:p>
          <a:endParaRPr lang="en-US"/>
        </a:p>
      </dgm:t>
    </dgm:pt>
    <dgm:pt modelId="{15187AC9-0097-4E86-85F5-FE5E004D6A54}">
      <dgm:prSet/>
      <dgm:spPr/>
      <dgm:t>
        <a:bodyPr/>
        <a:lstStyle/>
        <a:p>
          <a:r>
            <a:rPr lang="en-US"/>
            <a:t>বিভক্তি ও প্রত্যয়ের পার্থক্য কী জানলাম</a:t>
          </a:r>
        </a:p>
      </dgm:t>
    </dgm:pt>
    <dgm:pt modelId="{269B9D94-9DFA-4431-A3C2-C0606232B582}" type="parTrans" cxnId="{DABE0541-1A9C-45FB-BB30-829D0B3E79A2}">
      <dgm:prSet/>
      <dgm:spPr/>
      <dgm:t>
        <a:bodyPr/>
        <a:lstStyle/>
        <a:p>
          <a:endParaRPr lang="en-US"/>
        </a:p>
      </dgm:t>
    </dgm:pt>
    <dgm:pt modelId="{AC3607B7-BE88-4D53-910D-D14A7193C744}" type="sibTrans" cxnId="{DABE0541-1A9C-45FB-BB30-829D0B3E79A2}">
      <dgm:prSet/>
      <dgm:spPr/>
      <dgm:t>
        <a:bodyPr/>
        <a:lstStyle/>
        <a:p>
          <a:endParaRPr lang="en-US"/>
        </a:p>
      </dgm:t>
    </dgm:pt>
    <dgm:pt modelId="{8C1169DF-6F6B-4696-A977-354094DA7244}" type="pres">
      <dgm:prSet presAssocID="{237A57C3-22E2-485F-BF49-CA406E70E392}" presName="vert0" presStyleCnt="0">
        <dgm:presLayoutVars>
          <dgm:dir/>
          <dgm:animOne val="branch"/>
          <dgm:animLvl val="lvl"/>
        </dgm:presLayoutVars>
      </dgm:prSet>
      <dgm:spPr/>
    </dgm:pt>
    <dgm:pt modelId="{42DC1E4E-E2DA-4A9E-ACCC-122578B869DB}" type="pres">
      <dgm:prSet presAssocID="{AA091E14-09D6-4C89-A69A-7A9DE4693271}" presName="thickLine" presStyleLbl="alignNode1" presStyleIdx="0" presStyleCnt="3"/>
      <dgm:spPr/>
    </dgm:pt>
    <dgm:pt modelId="{7FC44AE0-3E44-42EF-8D6C-82C55AEE08A8}" type="pres">
      <dgm:prSet presAssocID="{AA091E14-09D6-4C89-A69A-7A9DE4693271}" presName="horz1" presStyleCnt="0"/>
      <dgm:spPr/>
    </dgm:pt>
    <dgm:pt modelId="{B448256B-9826-4CCE-8720-BAF29FC6D251}" type="pres">
      <dgm:prSet presAssocID="{AA091E14-09D6-4C89-A69A-7A9DE4693271}" presName="tx1" presStyleLbl="revTx" presStyleIdx="0" presStyleCnt="3"/>
      <dgm:spPr/>
    </dgm:pt>
    <dgm:pt modelId="{8176F073-74C8-4A9B-8A3D-0DF5EFE67063}" type="pres">
      <dgm:prSet presAssocID="{AA091E14-09D6-4C89-A69A-7A9DE4693271}" presName="vert1" presStyleCnt="0"/>
      <dgm:spPr/>
    </dgm:pt>
    <dgm:pt modelId="{C0B01369-8309-4A2D-A5C5-6D012A870C64}" type="pres">
      <dgm:prSet presAssocID="{F3B1DCB9-AD6C-44DA-9463-6A7C40995E55}" presName="thickLine" presStyleLbl="alignNode1" presStyleIdx="1" presStyleCnt="3"/>
      <dgm:spPr/>
    </dgm:pt>
    <dgm:pt modelId="{2C899B09-BD2D-4D1D-A9C7-FCA757D2F806}" type="pres">
      <dgm:prSet presAssocID="{F3B1DCB9-AD6C-44DA-9463-6A7C40995E55}" presName="horz1" presStyleCnt="0"/>
      <dgm:spPr/>
    </dgm:pt>
    <dgm:pt modelId="{B47DD27A-DA39-4E39-B08B-E44861ED0358}" type="pres">
      <dgm:prSet presAssocID="{F3B1DCB9-AD6C-44DA-9463-6A7C40995E55}" presName="tx1" presStyleLbl="revTx" presStyleIdx="1" presStyleCnt="3"/>
      <dgm:spPr/>
    </dgm:pt>
    <dgm:pt modelId="{18209AD5-E1CA-46AF-860F-959DDD0CC3C7}" type="pres">
      <dgm:prSet presAssocID="{F3B1DCB9-AD6C-44DA-9463-6A7C40995E55}" presName="vert1" presStyleCnt="0"/>
      <dgm:spPr/>
    </dgm:pt>
    <dgm:pt modelId="{BD88DC81-F7CB-40CE-989B-2FC6ABE643F6}" type="pres">
      <dgm:prSet presAssocID="{15187AC9-0097-4E86-85F5-FE5E004D6A54}" presName="thickLine" presStyleLbl="alignNode1" presStyleIdx="2" presStyleCnt="3"/>
      <dgm:spPr/>
    </dgm:pt>
    <dgm:pt modelId="{426D8057-8A97-4BCC-AF76-F0DA77D0CA5D}" type="pres">
      <dgm:prSet presAssocID="{15187AC9-0097-4E86-85F5-FE5E004D6A54}" presName="horz1" presStyleCnt="0"/>
      <dgm:spPr/>
    </dgm:pt>
    <dgm:pt modelId="{A239B517-1CD3-4F2B-BF09-2A7C4C67D3B7}" type="pres">
      <dgm:prSet presAssocID="{15187AC9-0097-4E86-85F5-FE5E004D6A54}" presName="tx1" presStyleLbl="revTx" presStyleIdx="2" presStyleCnt="3"/>
      <dgm:spPr/>
    </dgm:pt>
    <dgm:pt modelId="{3A39781B-CF99-48D2-AD2E-624216B50A96}" type="pres">
      <dgm:prSet presAssocID="{15187AC9-0097-4E86-85F5-FE5E004D6A54}" presName="vert1" presStyleCnt="0"/>
      <dgm:spPr/>
    </dgm:pt>
  </dgm:ptLst>
  <dgm:cxnLst>
    <dgm:cxn modelId="{7589E723-757F-44E1-A82A-2546FE6CAEFA}" type="presOf" srcId="{F3B1DCB9-AD6C-44DA-9463-6A7C40995E55}" destId="{B47DD27A-DA39-4E39-B08B-E44861ED0358}" srcOrd="0" destOrd="0" presId="urn:microsoft.com/office/officeart/2008/layout/LinedList"/>
    <dgm:cxn modelId="{D99C122C-5418-4F49-84FC-647E71A7968B}" type="presOf" srcId="{15187AC9-0097-4E86-85F5-FE5E004D6A54}" destId="{A239B517-1CD3-4F2B-BF09-2A7C4C67D3B7}" srcOrd="0" destOrd="0" presId="urn:microsoft.com/office/officeart/2008/layout/LinedList"/>
    <dgm:cxn modelId="{CD6CAB30-B301-4188-84C0-325AC8CA2450}" srcId="{237A57C3-22E2-485F-BF49-CA406E70E392}" destId="{F3B1DCB9-AD6C-44DA-9463-6A7C40995E55}" srcOrd="1" destOrd="0" parTransId="{DD2F1CEB-FFC0-4588-B5B3-CD099D435E85}" sibTransId="{46BCAE4A-0D27-4B2D-8847-D188A55F1503}"/>
    <dgm:cxn modelId="{CCA4AD32-55D9-4248-B4E7-15C238620583}" srcId="{237A57C3-22E2-485F-BF49-CA406E70E392}" destId="{AA091E14-09D6-4C89-A69A-7A9DE4693271}" srcOrd="0" destOrd="0" parTransId="{55D8107D-01AB-486F-AB64-1D5448D59474}" sibTransId="{88B87A9C-E4EE-4A8C-BA36-0D4D8D7465DE}"/>
    <dgm:cxn modelId="{20FA743C-BD99-407D-B601-28CCA1ABE4EC}" type="presOf" srcId="{237A57C3-22E2-485F-BF49-CA406E70E392}" destId="{8C1169DF-6F6B-4696-A977-354094DA7244}" srcOrd="0" destOrd="0" presId="urn:microsoft.com/office/officeart/2008/layout/LinedList"/>
    <dgm:cxn modelId="{DABE0541-1A9C-45FB-BB30-829D0B3E79A2}" srcId="{237A57C3-22E2-485F-BF49-CA406E70E392}" destId="{15187AC9-0097-4E86-85F5-FE5E004D6A54}" srcOrd="2" destOrd="0" parTransId="{269B9D94-9DFA-4431-A3C2-C0606232B582}" sibTransId="{AC3607B7-BE88-4D53-910D-D14A7193C744}"/>
    <dgm:cxn modelId="{CA0EB6C0-68D0-4284-AA32-4E42E544FF73}" type="presOf" srcId="{AA091E14-09D6-4C89-A69A-7A9DE4693271}" destId="{B448256B-9826-4CCE-8720-BAF29FC6D251}" srcOrd="0" destOrd="0" presId="urn:microsoft.com/office/officeart/2008/layout/LinedList"/>
    <dgm:cxn modelId="{FF72B867-6899-43EE-84BD-10BB3568175D}" type="presParOf" srcId="{8C1169DF-6F6B-4696-A977-354094DA7244}" destId="{42DC1E4E-E2DA-4A9E-ACCC-122578B869DB}" srcOrd="0" destOrd="0" presId="urn:microsoft.com/office/officeart/2008/layout/LinedList"/>
    <dgm:cxn modelId="{EC99BAA9-9BA0-4E0C-A6EC-FCC894EA2CC5}" type="presParOf" srcId="{8C1169DF-6F6B-4696-A977-354094DA7244}" destId="{7FC44AE0-3E44-42EF-8D6C-82C55AEE08A8}" srcOrd="1" destOrd="0" presId="urn:microsoft.com/office/officeart/2008/layout/LinedList"/>
    <dgm:cxn modelId="{018B0652-CAEC-4B61-A5EC-CF96ABF78D7F}" type="presParOf" srcId="{7FC44AE0-3E44-42EF-8D6C-82C55AEE08A8}" destId="{B448256B-9826-4CCE-8720-BAF29FC6D251}" srcOrd="0" destOrd="0" presId="urn:microsoft.com/office/officeart/2008/layout/LinedList"/>
    <dgm:cxn modelId="{3842BF0C-CBAD-44FB-8E28-4A2BA0AC4D42}" type="presParOf" srcId="{7FC44AE0-3E44-42EF-8D6C-82C55AEE08A8}" destId="{8176F073-74C8-4A9B-8A3D-0DF5EFE67063}" srcOrd="1" destOrd="0" presId="urn:microsoft.com/office/officeart/2008/layout/LinedList"/>
    <dgm:cxn modelId="{26252F04-07C8-40CB-82AB-D41D6E0F0B66}" type="presParOf" srcId="{8C1169DF-6F6B-4696-A977-354094DA7244}" destId="{C0B01369-8309-4A2D-A5C5-6D012A870C64}" srcOrd="2" destOrd="0" presId="urn:microsoft.com/office/officeart/2008/layout/LinedList"/>
    <dgm:cxn modelId="{E2EE81D5-A352-430B-9E0C-900F6E965171}" type="presParOf" srcId="{8C1169DF-6F6B-4696-A977-354094DA7244}" destId="{2C899B09-BD2D-4D1D-A9C7-FCA757D2F806}" srcOrd="3" destOrd="0" presId="urn:microsoft.com/office/officeart/2008/layout/LinedList"/>
    <dgm:cxn modelId="{AD89B3BC-EA7E-4152-BB5D-E91782AE3F8F}" type="presParOf" srcId="{2C899B09-BD2D-4D1D-A9C7-FCA757D2F806}" destId="{B47DD27A-DA39-4E39-B08B-E44861ED0358}" srcOrd="0" destOrd="0" presId="urn:microsoft.com/office/officeart/2008/layout/LinedList"/>
    <dgm:cxn modelId="{76780AB1-EE97-4AE0-9F1E-592E62A5CCF9}" type="presParOf" srcId="{2C899B09-BD2D-4D1D-A9C7-FCA757D2F806}" destId="{18209AD5-E1CA-46AF-860F-959DDD0CC3C7}" srcOrd="1" destOrd="0" presId="urn:microsoft.com/office/officeart/2008/layout/LinedList"/>
    <dgm:cxn modelId="{3986BB2E-A7BA-4E63-B28A-2D62264ECC05}" type="presParOf" srcId="{8C1169DF-6F6B-4696-A977-354094DA7244}" destId="{BD88DC81-F7CB-40CE-989B-2FC6ABE643F6}" srcOrd="4" destOrd="0" presId="urn:microsoft.com/office/officeart/2008/layout/LinedList"/>
    <dgm:cxn modelId="{493AC631-D8A5-4576-BEBA-A4E94A46002A}" type="presParOf" srcId="{8C1169DF-6F6B-4696-A977-354094DA7244}" destId="{426D8057-8A97-4BCC-AF76-F0DA77D0CA5D}" srcOrd="5" destOrd="0" presId="urn:microsoft.com/office/officeart/2008/layout/LinedList"/>
    <dgm:cxn modelId="{872EBF56-5846-428D-9071-91DC1ECD3985}" type="presParOf" srcId="{426D8057-8A97-4BCC-AF76-F0DA77D0CA5D}" destId="{A239B517-1CD3-4F2B-BF09-2A7C4C67D3B7}" srcOrd="0" destOrd="0" presId="urn:microsoft.com/office/officeart/2008/layout/LinedList"/>
    <dgm:cxn modelId="{3B3D3997-8D98-432D-868D-67557F353D35}" type="presParOf" srcId="{426D8057-8A97-4BCC-AF76-F0DA77D0CA5D}" destId="{3A39781B-CF99-48D2-AD2E-624216B50A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B51476-311D-4A2C-874E-1602026AAEA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F705909-F141-46AB-8168-524D4C81B03E}">
      <dgm:prSet/>
      <dgm:spPr/>
      <dgm:t>
        <a:bodyPr/>
        <a:lstStyle/>
        <a:p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কোন কোন উপাদানে শব্দ গঠন হয়?</a:t>
          </a:r>
          <a:endParaRPr lang="en-US" b="1" i="0" u="none" strike="noStrike" cap="none" baseline="0" noProof="0" dirty="0">
            <a:solidFill>
              <a:schemeClr val="tx1">
                <a:lumMod val="95000"/>
                <a:lumOff val="5000"/>
              </a:schemeClr>
            </a:solidFill>
            <a:latin typeface="Avenir Next LT Pro"/>
          </a:endParaRPr>
        </a:p>
      </dgm:t>
    </dgm:pt>
    <dgm:pt modelId="{85FC2EEC-6A75-4841-9D1C-D23FFD0F4941}" type="parTrans" cxnId="{0E695555-D832-4670-B2F5-2E7924B4C1DB}">
      <dgm:prSet/>
      <dgm:spPr/>
      <dgm:t>
        <a:bodyPr/>
        <a:lstStyle/>
        <a:p>
          <a:endParaRPr lang="en-US"/>
        </a:p>
      </dgm:t>
    </dgm:pt>
    <dgm:pt modelId="{57A17957-FC7E-4D34-A514-B8DE02A4A4AF}" type="sibTrans" cxnId="{0E695555-D832-4670-B2F5-2E7924B4C1DB}">
      <dgm:prSet/>
      <dgm:spPr/>
      <dgm:t>
        <a:bodyPr/>
        <a:lstStyle/>
        <a:p>
          <a:endParaRPr lang="en-US"/>
        </a:p>
      </dgm:t>
    </dgm:pt>
    <dgm:pt modelId="{55FE93C8-9319-491A-AC2D-08A2D63425F8}">
      <dgm:prSet/>
      <dgm:spPr/>
      <dgm:t>
        <a:bodyPr/>
        <a:lstStyle/>
        <a:p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উপসর্গ শব্দের কোথায় বসে?</a:t>
          </a:r>
        </a:p>
      </dgm:t>
    </dgm:pt>
    <dgm:pt modelId="{8ECD3D82-8997-494C-9131-271C2D988BE1}" type="parTrans" cxnId="{010E2619-17E5-4D39-92BA-3808B9F33772}">
      <dgm:prSet/>
      <dgm:spPr/>
      <dgm:t>
        <a:bodyPr/>
        <a:lstStyle/>
        <a:p>
          <a:endParaRPr lang="en-US"/>
        </a:p>
      </dgm:t>
    </dgm:pt>
    <dgm:pt modelId="{839BFB56-7AE8-4E96-8778-BFEBEDF32B1A}" type="sibTrans" cxnId="{010E2619-17E5-4D39-92BA-3808B9F33772}">
      <dgm:prSet/>
      <dgm:spPr/>
      <dgm:t>
        <a:bodyPr/>
        <a:lstStyle/>
        <a:p>
          <a:endParaRPr lang="en-US"/>
        </a:p>
      </dgm:t>
    </dgm:pt>
    <dgm:pt modelId="{13E1C08F-17FD-40D8-B8BB-87A36B674BB3}">
      <dgm:prSet/>
      <dgm:spPr/>
      <dgm:t>
        <a:bodyPr/>
        <a:lstStyle/>
        <a:p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</a:rPr>
            <a:t>প্রত্যয়</a:t>
          </a: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</a:rPr>
            <a:t>শব্দের</a:t>
          </a: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</a:rPr>
            <a:t>কোথায়</a:t>
          </a: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</a:rPr>
            <a:t>বসে</a:t>
          </a: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?</a:t>
          </a:r>
        </a:p>
      </dgm:t>
    </dgm:pt>
    <dgm:pt modelId="{C8BBF5DF-77AD-439C-9DA2-CF6EC06F551B}" type="parTrans" cxnId="{C12B55C9-D837-4836-BC47-FC03121EE830}">
      <dgm:prSet/>
      <dgm:spPr/>
      <dgm:t>
        <a:bodyPr/>
        <a:lstStyle/>
        <a:p>
          <a:endParaRPr lang="en-US"/>
        </a:p>
      </dgm:t>
    </dgm:pt>
    <dgm:pt modelId="{13E653F7-EC46-42BC-8712-90A3C205854E}" type="sibTrans" cxnId="{C12B55C9-D837-4836-BC47-FC03121EE830}">
      <dgm:prSet/>
      <dgm:spPr/>
      <dgm:t>
        <a:bodyPr/>
        <a:lstStyle/>
        <a:p>
          <a:endParaRPr lang="en-US"/>
        </a:p>
      </dgm:t>
    </dgm:pt>
    <dgm:pt modelId="{DC825B7C-9ADE-4535-AA55-D1AF7E30DA3D}">
      <dgm:prSet/>
      <dgm:spPr/>
      <dgm:t>
        <a:bodyPr/>
        <a:lstStyle/>
        <a:p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</a:rPr>
            <a:t>শত</a:t>
          </a: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</a:rPr>
            <a:t>অব্দের</a:t>
          </a: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</a:rPr>
            <a:t>সমাহার</a:t>
          </a: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 = </a:t>
          </a:r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</a:rPr>
            <a:t>শতাব্দী</a:t>
          </a: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 । </a:t>
          </a:r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</a:rPr>
            <a:t>এটি</a:t>
          </a: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</a:rPr>
            <a:t>শব্দ</a:t>
          </a: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</a:rPr>
            <a:t>গঠনের</a:t>
          </a: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</a:rPr>
            <a:t>কোন</a:t>
          </a: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</a:rPr>
            <a:t>উপাদান</a:t>
          </a: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? </a:t>
          </a:r>
        </a:p>
      </dgm:t>
    </dgm:pt>
    <dgm:pt modelId="{5EDE86FE-2E43-48A7-AE09-3AC181B11D8F}" type="parTrans" cxnId="{68CD920C-C4DA-457B-9F1B-07ABD70E3692}">
      <dgm:prSet/>
      <dgm:spPr/>
      <dgm:t>
        <a:bodyPr/>
        <a:lstStyle/>
        <a:p>
          <a:endParaRPr lang="en-US"/>
        </a:p>
      </dgm:t>
    </dgm:pt>
    <dgm:pt modelId="{B35BCF84-8F59-4E7F-886F-F69B84FFFBF4}" type="sibTrans" cxnId="{68CD920C-C4DA-457B-9F1B-07ABD70E3692}">
      <dgm:prSet/>
      <dgm:spPr/>
      <dgm:t>
        <a:bodyPr/>
        <a:lstStyle/>
        <a:p>
          <a:endParaRPr lang="en-US"/>
        </a:p>
      </dgm:t>
    </dgm:pt>
    <dgm:pt modelId="{6D5B34E4-FC80-4121-90CF-ACCAA30ACA36}">
      <dgm:prSet/>
      <dgm:spPr/>
      <dgm:t>
        <a:bodyPr/>
        <a:lstStyle/>
        <a:p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</a:rPr>
            <a:t>রুপতত্ত্বের</a:t>
          </a: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</a:rPr>
            <a:t>আরেক</a:t>
          </a: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</a:rPr>
            <a:t>নাম</a:t>
          </a: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</a:rPr>
            <a:t>কী</a:t>
          </a: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?</a:t>
          </a:r>
        </a:p>
      </dgm:t>
    </dgm:pt>
    <dgm:pt modelId="{5E87408A-0E4F-4A09-8D51-1D60279637EC}" type="parTrans" cxnId="{53B75493-330E-46DA-878E-F79EB668F572}">
      <dgm:prSet/>
      <dgm:spPr/>
      <dgm:t>
        <a:bodyPr/>
        <a:lstStyle/>
        <a:p>
          <a:endParaRPr lang="en-US"/>
        </a:p>
      </dgm:t>
    </dgm:pt>
    <dgm:pt modelId="{6494EDEC-F3C0-4968-ACE0-4E121DCE4E12}" type="sibTrans" cxnId="{53B75493-330E-46DA-878E-F79EB668F572}">
      <dgm:prSet/>
      <dgm:spPr/>
      <dgm:t>
        <a:bodyPr/>
        <a:lstStyle/>
        <a:p>
          <a:endParaRPr lang="en-US"/>
        </a:p>
      </dgm:t>
    </dgm:pt>
    <dgm:pt modelId="{7942E1EE-1437-4564-863F-CC3D689A9800}" type="pres">
      <dgm:prSet presAssocID="{50B51476-311D-4A2C-874E-1602026AAEA9}" presName="diagram" presStyleCnt="0">
        <dgm:presLayoutVars>
          <dgm:dir/>
          <dgm:resizeHandles val="exact"/>
        </dgm:presLayoutVars>
      </dgm:prSet>
      <dgm:spPr/>
    </dgm:pt>
    <dgm:pt modelId="{61E6EB55-90C9-4517-9D0D-0B2FB6069BCE}" type="pres">
      <dgm:prSet presAssocID="{6F705909-F141-46AB-8168-524D4C81B03E}" presName="node" presStyleLbl="node1" presStyleIdx="0" presStyleCnt="5">
        <dgm:presLayoutVars>
          <dgm:bulletEnabled val="1"/>
        </dgm:presLayoutVars>
      </dgm:prSet>
      <dgm:spPr/>
    </dgm:pt>
    <dgm:pt modelId="{E117727F-6262-47B5-80E0-92C5C1CD10C2}" type="pres">
      <dgm:prSet presAssocID="{57A17957-FC7E-4D34-A514-B8DE02A4A4AF}" presName="sibTrans" presStyleCnt="0"/>
      <dgm:spPr/>
    </dgm:pt>
    <dgm:pt modelId="{A5DCCA3A-4C37-4556-8C97-338BE34EDF7E}" type="pres">
      <dgm:prSet presAssocID="{55FE93C8-9319-491A-AC2D-08A2D63425F8}" presName="node" presStyleLbl="node1" presStyleIdx="1" presStyleCnt="5">
        <dgm:presLayoutVars>
          <dgm:bulletEnabled val="1"/>
        </dgm:presLayoutVars>
      </dgm:prSet>
      <dgm:spPr/>
    </dgm:pt>
    <dgm:pt modelId="{D0D4F3B2-CBF2-4B6F-BBCE-B97B8F521761}" type="pres">
      <dgm:prSet presAssocID="{839BFB56-7AE8-4E96-8778-BFEBEDF32B1A}" presName="sibTrans" presStyleCnt="0"/>
      <dgm:spPr/>
    </dgm:pt>
    <dgm:pt modelId="{D536A241-8F57-4B94-A398-20373ECE1BE6}" type="pres">
      <dgm:prSet presAssocID="{13E1C08F-17FD-40D8-B8BB-87A36B674BB3}" presName="node" presStyleLbl="node1" presStyleIdx="2" presStyleCnt="5">
        <dgm:presLayoutVars>
          <dgm:bulletEnabled val="1"/>
        </dgm:presLayoutVars>
      </dgm:prSet>
      <dgm:spPr/>
    </dgm:pt>
    <dgm:pt modelId="{3C3B2210-CCF7-4917-B85C-FB66D5ADF4D4}" type="pres">
      <dgm:prSet presAssocID="{13E653F7-EC46-42BC-8712-90A3C205854E}" presName="sibTrans" presStyleCnt="0"/>
      <dgm:spPr/>
    </dgm:pt>
    <dgm:pt modelId="{11DB905E-FFE3-4273-9F10-9B51B47CF92E}" type="pres">
      <dgm:prSet presAssocID="{DC825B7C-9ADE-4535-AA55-D1AF7E30DA3D}" presName="node" presStyleLbl="node1" presStyleIdx="3" presStyleCnt="5">
        <dgm:presLayoutVars>
          <dgm:bulletEnabled val="1"/>
        </dgm:presLayoutVars>
      </dgm:prSet>
      <dgm:spPr/>
    </dgm:pt>
    <dgm:pt modelId="{F99AB5BF-7396-434D-A49A-33C4DD453732}" type="pres">
      <dgm:prSet presAssocID="{B35BCF84-8F59-4E7F-886F-F69B84FFFBF4}" presName="sibTrans" presStyleCnt="0"/>
      <dgm:spPr/>
    </dgm:pt>
    <dgm:pt modelId="{D96D7057-FDFB-45D2-BBAA-D283B8590569}" type="pres">
      <dgm:prSet presAssocID="{6D5B34E4-FC80-4121-90CF-ACCAA30ACA36}" presName="node" presStyleLbl="node1" presStyleIdx="4" presStyleCnt="5">
        <dgm:presLayoutVars>
          <dgm:bulletEnabled val="1"/>
        </dgm:presLayoutVars>
      </dgm:prSet>
      <dgm:spPr/>
    </dgm:pt>
  </dgm:ptLst>
  <dgm:cxnLst>
    <dgm:cxn modelId="{68CD920C-C4DA-457B-9F1B-07ABD70E3692}" srcId="{50B51476-311D-4A2C-874E-1602026AAEA9}" destId="{DC825B7C-9ADE-4535-AA55-D1AF7E30DA3D}" srcOrd="3" destOrd="0" parTransId="{5EDE86FE-2E43-48A7-AE09-3AC181B11D8F}" sibTransId="{B35BCF84-8F59-4E7F-886F-F69B84FFFBF4}"/>
    <dgm:cxn modelId="{38363E13-D3C0-4C10-A157-7171FC34281D}" type="presOf" srcId="{6F705909-F141-46AB-8168-524D4C81B03E}" destId="{61E6EB55-90C9-4517-9D0D-0B2FB6069BCE}" srcOrd="0" destOrd="0" presId="urn:microsoft.com/office/officeart/2005/8/layout/default"/>
    <dgm:cxn modelId="{010E2619-17E5-4D39-92BA-3808B9F33772}" srcId="{50B51476-311D-4A2C-874E-1602026AAEA9}" destId="{55FE93C8-9319-491A-AC2D-08A2D63425F8}" srcOrd="1" destOrd="0" parTransId="{8ECD3D82-8997-494C-9131-271C2D988BE1}" sibTransId="{839BFB56-7AE8-4E96-8778-BFEBEDF32B1A}"/>
    <dgm:cxn modelId="{F2369D42-208C-4846-8CD3-675AAF864AEB}" type="presOf" srcId="{13E1C08F-17FD-40D8-B8BB-87A36B674BB3}" destId="{D536A241-8F57-4B94-A398-20373ECE1BE6}" srcOrd="0" destOrd="0" presId="urn:microsoft.com/office/officeart/2005/8/layout/default"/>
    <dgm:cxn modelId="{53A7D864-0896-4F08-AEFC-5EBEAAC010D7}" type="presOf" srcId="{DC825B7C-9ADE-4535-AA55-D1AF7E30DA3D}" destId="{11DB905E-FFE3-4273-9F10-9B51B47CF92E}" srcOrd="0" destOrd="0" presId="urn:microsoft.com/office/officeart/2005/8/layout/default"/>
    <dgm:cxn modelId="{0E695555-D832-4670-B2F5-2E7924B4C1DB}" srcId="{50B51476-311D-4A2C-874E-1602026AAEA9}" destId="{6F705909-F141-46AB-8168-524D4C81B03E}" srcOrd="0" destOrd="0" parTransId="{85FC2EEC-6A75-4841-9D1C-D23FFD0F4941}" sibTransId="{57A17957-FC7E-4D34-A514-B8DE02A4A4AF}"/>
    <dgm:cxn modelId="{7A046282-D2F4-4FAC-9D49-3544C83DA46D}" type="presOf" srcId="{50B51476-311D-4A2C-874E-1602026AAEA9}" destId="{7942E1EE-1437-4564-863F-CC3D689A9800}" srcOrd="0" destOrd="0" presId="urn:microsoft.com/office/officeart/2005/8/layout/default"/>
    <dgm:cxn modelId="{E140CC8B-2420-4033-9900-03B630148C65}" type="presOf" srcId="{55FE93C8-9319-491A-AC2D-08A2D63425F8}" destId="{A5DCCA3A-4C37-4556-8C97-338BE34EDF7E}" srcOrd="0" destOrd="0" presId="urn:microsoft.com/office/officeart/2005/8/layout/default"/>
    <dgm:cxn modelId="{53B75493-330E-46DA-878E-F79EB668F572}" srcId="{50B51476-311D-4A2C-874E-1602026AAEA9}" destId="{6D5B34E4-FC80-4121-90CF-ACCAA30ACA36}" srcOrd="4" destOrd="0" parTransId="{5E87408A-0E4F-4A09-8D51-1D60279637EC}" sibTransId="{6494EDEC-F3C0-4968-ACE0-4E121DCE4E12}"/>
    <dgm:cxn modelId="{C12B55C9-D837-4836-BC47-FC03121EE830}" srcId="{50B51476-311D-4A2C-874E-1602026AAEA9}" destId="{13E1C08F-17FD-40D8-B8BB-87A36B674BB3}" srcOrd="2" destOrd="0" parTransId="{C8BBF5DF-77AD-439C-9DA2-CF6EC06F551B}" sibTransId="{13E653F7-EC46-42BC-8712-90A3C205854E}"/>
    <dgm:cxn modelId="{A33FEFE5-343D-4022-8071-AF954EB68740}" type="presOf" srcId="{6D5B34E4-FC80-4121-90CF-ACCAA30ACA36}" destId="{D96D7057-FDFB-45D2-BBAA-D283B8590569}" srcOrd="0" destOrd="0" presId="urn:microsoft.com/office/officeart/2005/8/layout/default"/>
    <dgm:cxn modelId="{8249B3A7-E4B9-411F-9A25-AC2E05DB42ED}" type="presParOf" srcId="{7942E1EE-1437-4564-863F-CC3D689A9800}" destId="{61E6EB55-90C9-4517-9D0D-0B2FB6069BCE}" srcOrd="0" destOrd="0" presId="urn:microsoft.com/office/officeart/2005/8/layout/default"/>
    <dgm:cxn modelId="{380F53A6-95B6-43E5-BF75-E506B635E27D}" type="presParOf" srcId="{7942E1EE-1437-4564-863F-CC3D689A9800}" destId="{E117727F-6262-47B5-80E0-92C5C1CD10C2}" srcOrd="1" destOrd="0" presId="urn:microsoft.com/office/officeart/2005/8/layout/default"/>
    <dgm:cxn modelId="{F7F68A0D-EBA4-4B47-96A2-27D8CEE0E2FE}" type="presParOf" srcId="{7942E1EE-1437-4564-863F-CC3D689A9800}" destId="{A5DCCA3A-4C37-4556-8C97-338BE34EDF7E}" srcOrd="2" destOrd="0" presId="urn:microsoft.com/office/officeart/2005/8/layout/default"/>
    <dgm:cxn modelId="{D92E07E4-C162-479A-8C55-582D7C3B6514}" type="presParOf" srcId="{7942E1EE-1437-4564-863F-CC3D689A9800}" destId="{D0D4F3B2-CBF2-4B6F-BBCE-B97B8F521761}" srcOrd="3" destOrd="0" presId="urn:microsoft.com/office/officeart/2005/8/layout/default"/>
    <dgm:cxn modelId="{29414209-D78B-48FB-A5D2-05EB5C730F1A}" type="presParOf" srcId="{7942E1EE-1437-4564-863F-CC3D689A9800}" destId="{D536A241-8F57-4B94-A398-20373ECE1BE6}" srcOrd="4" destOrd="0" presId="urn:microsoft.com/office/officeart/2005/8/layout/default"/>
    <dgm:cxn modelId="{98766A54-AA8A-436C-BC85-E718948435D3}" type="presParOf" srcId="{7942E1EE-1437-4564-863F-CC3D689A9800}" destId="{3C3B2210-CCF7-4917-B85C-FB66D5ADF4D4}" srcOrd="5" destOrd="0" presId="urn:microsoft.com/office/officeart/2005/8/layout/default"/>
    <dgm:cxn modelId="{350E2E6D-F073-446A-884B-37F630006C32}" type="presParOf" srcId="{7942E1EE-1437-4564-863F-CC3D689A9800}" destId="{11DB905E-FFE3-4273-9F10-9B51B47CF92E}" srcOrd="6" destOrd="0" presId="urn:microsoft.com/office/officeart/2005/8/layout/default"/>
    <dgm:cxn modelId="{E2D3C959-0ACB-4FCD-8539-C399E4DB8A7B}" type="presParOf" srcId="{7942E1EE-1437-4564-863F-CC3D689A9800}" destId="{F99AB5BF-7396-434D-A49A-33C4DD453732}" srcOrd="7" destOrd="0" presId="urn:microsoft.com/office/officeart/2005/8/layout/default"/>
    <dgm:cxn modelId="{FB181FB0-9E6F-43D4-92A2-4EFBFAEED472}" type="presParOf" srcId="{7942E1EE-1437-4564-863F-CC3D689A9800}" destId="{D96D7057-FDFB-45D2-BBAA-D283B85905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C1E4E-E2DA-4A9E-ACCC-122578B869DB}">
      <dsp:nvSpPr>
        <dsp:cNvPr id="0" name=""/>
        <dsp:cNvSpPr/>
      </dsp:nvSpPr>
      <dsp:spPr>
        <a:xfrm>
          <a:off x="0" y="2633"/>
          <a:ext cx="724695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8256B-9826-4CCE-8720-BAF29FC6D251}">
      <dsp:nvSpPr>
        <dsp:cNvPr id="0" name=""/>
        <dsp:cNvSpPr/>
      </dsp:nvSpPr>
      <dsp:spPr>
        <a:xfrm>
          <a:off x="0" y="2633"/>
          <a:ext cx="7246952" cy="1796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রূপতত্ত্ব কী জানলাম</a:t>
          </a:r>
        </a:p>
      </dsp:txBody>
      <dsp:txXfrm>
        <a:off x="0" y="2633"/>
        <a:ext cx="7246952" cy="1796059"/>
      </dsp:txXfrm>
    </dsp:sp>
    <dsp:sp modelId="{C0B01369-8309-4A2D-A5C5-6D012A870C64}">
      <dsp:nvSpPr>
        <dsp:cNvPr id="0" name=""/>
        <dsp:cNvSpPr/>
      </dsp:nvSpPr>
      <dsp:spPr>
        <a:xfrm>
          <a:off x="0" y="1798693"/>
          <a:ext cx="724695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DD27A-DA39-4E39-B08B-E44861ED0358}">
      <dsp:nvSpPr>
        <dsp:cNvPr id="0" name=""/>
        <dsp:cNvSpPr/>
      </dsp:nvSpPr>
      <dsp:spPr>
        <a:xfrm>
          <a:off x="0" y="1798693"/>
          <a:ext cx="7246952" cy="1796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শব্দের গঠন সম্পর্কে জানলাম</a:t>
          </a:r>
        </a:p>
      </dsp:txBody>
      <dsp:txXfrm>
        <a:off x="0" y="1798693"/>
        <a:ext cx="7246952" cy="1796059"/>
      </dsp:txXfrm>
    </dsp:sp>
    <dsp:sp modelId="{BD88DC81-F7CB-40CE-989B-2FC6ABE643F6}">
      <dsp:nvSpPr>
        <dsp:cNvPr id="0" name=""/>
        <dsp:cNvSpPr/>
      </dsp:nvSpPr>
      <dsp:spPr>
        <a:xfrm>
          <a:off x="0" y="3594752"/>
          <a:ext cx="724695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9B517-1CD3-4F2B-BF09-2A7C4C67D3B7}">
      <dsp:nvSpPr>
        <dsp:cNvPr id="0" name=""/>
        <dsp:cNvSpPr/>
      </dsp:nvSpPr>
      <dsp:spPr>
        <a:xfrm>
          <a:off x="0" y="3594752"/>
          <a:ext cx="7246952" cy="1796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বিভক্তি ও প্রত্যয়ের পার্থক্য কী জানলাম</a:t>
          </a:r>
        </a:p>
      </dsp:txBody>
      <dsp:txXfrm>
        <a:off x="0" y="3594752"/>
        <a:ext cx="7246952" cy="1796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6EB55-90C9-4517-9D0D-0B2FB6069BCE}">
      <dsp:nvSpPr>
        <dsp:cNvPr id="0" name=""/>
        <dsp:cNvSpPr/>
      </dsp:nvSpPr>
      <dsp:spPr>
        <a:xfrm>
          <a:off x="0" y="86264"/>
          <a:ext cx="3310972" cy="19865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কোন কোন উপাদানে শব্দ গঠন হয়?</a:t>
          </a:r>
          <a:endParaRPr lang="en-US" sz="3200" b="1" i="0" u="none" strike="noStrike" kern="1200" cap="none" baseline="0" noProof="0" dirty="0">
            <a:solidFill>
              <a:schemeClr val="tx1">
                <a:lumMod val="95000"/>
                <a:lumOff val="5000"/>
              </a:schemeClr>
            </a:solidFill>
            <a:latin typeface="Avenir Next LT Pro"/>
          </a:endParaRPr>
        </a:p>
      </dsp:txBody>
      <dsp:txXfrm>
        <a:off x="0" y="86264"/>
        <a:ext cx="3310972" cy="1986583"/>
      </dsp:txXfrm>
    </dsp:sp>
    <dsp:sp modelId="{A5DCCA3A-4C37-4556-8C97-338BE34EDF7E}">
      <dsp:nvSpPr>
        <dsp:cNvPr id="0" name=""/>
        <dsp:cNvSpPr/>
      </dsp:nvSpPr>
      <dsp:spPr>
        <a:xfrm>
          <a:off x="3642070" y="86264"/>
          <a:ext cx="3310972" cy="1986583"/>
        </a:xfrm>
        <a:prstGeom prst="rect">
          <a:avLst/>
        </a:prstGeom>
        <a:solidFill>
          <a:schemeClr val="accent2">
            <a:hueOff val="-612388"/>
            <a:satOff val="-2828"/>
            <a:lumOff val="-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উপসর্গ শব্দের কোথায় বসে?</a:t>
          </a:r>
        </a:p>
      </dsp:txBody>
      <dsp:txXfrm>
        <a:off x="3642070" y="86264"/>
        <a:ext cx="3310972" cy="1986583"/>
      </dsp:txXfrm>
    </dsp:sp>
    <dsp:sp modelId="{D536A241-8F57-4B94-A398-20373ECE1BE6}">
      <dsp:nvSpPr>
        <dsp:cNvPr id="0" name=""/>
        <dsp:cNvSpPr/>
      </dsp:nvSpPr>
      <dsp:spPr>
        <a:xfrm>
          <a:off x="7284140" y="86264"/>
          <a:ext cx="3310972" cy="1986583"/>
        </a:xfrm>
        <a:prstGeom prst="rect">
          <a:avLst/>
        </a:prstGeom>
        <a:solidFill>
          <a:schemeClr val="accent2">
            <a:hueOff val="-1224775"/>
            <a:satOff val="-5657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প্রত্যয়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শব্দের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কোথায়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বসে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?</a:t>
          </a:r>
        </a:p>
      </dsp:txBody>
      <dsp:txXfrm>
        <a:off x="7284140" y="86264"/>
        <a:ext cx="3310972" cy="1986583"/>
      </dsp:txXfrm>
    </dsp:sp>
    <dsp:sp modelId="{11DB905E-FFE3-4273-9F10-9B51B47CF92E}">
      <dsp:nvSpPr>
        <dsp:cNvPr id="0" name=""/>
        <dsp:cNvSpPr/>
      </dsp:nvSpPr>
      <dsp:spPr>
        <a:xfrm>
          <a:off x="1821035" y="2403945"/>
          <a:ext cx="3310972" cy="1986583"/>
        </a:xfrm>
        <a:prstGeom prst="rect">
          <a:avLst/>
        </a:prstGeom>
        <a:solidFill>
          <a:schemeClr val="accent2">
            <a:hueOff val="-1837163"/>
            <a:satOff val="-8485"/>
            <a:lumOff val="-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শত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অব্দের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সমাহার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= 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শতাব্দী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। 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এটি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শব্দ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গঠনের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কোন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উপাদান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? </a:t>
          </a:r>
        </a:p>
      </dsp:txBody>
      <dsp:txXfrm>
        <a:off x="1821035" y="2403945"/>
        <a:ext cx="3310972" cy="1986583"/>
      </dsp:txXfrm>
    </dsp:sp>
    <dsp:sp modelId="{D96D7057-FDFB-45D2-BBAA-D283B8590569}">
      <dsp:nvSpPr>
        <dsp:cNvPr id="0" name=""/>
        <dsp:cNvSpPr/>
      </dsp:nvSpPr>
      <dsp:spPr>
        <a:xfrm>
          <a:off x="5463105" y="2403945"/>
          <a:ext cx="3310972" cy="1986583"/>
        </a:xfrm>
        <a:prstGeom prst="rect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রুপতত্ত্বের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আরেক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নাম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কী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?</a:t>
          </a:r>
        </a:p>
      </dsp:txBody>
      <dsp:txXfrm>
        <a:off x="5463105" y="2403945"/>
        <a:ext cx="3310972" cy="1986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13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2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0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7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8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8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3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5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3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2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84" r:id="rId6"/>
    <p:sldLayoutId id="2147483880" r:id="rId7"/>
    <p:sldLayoutId id="2147483881" r:id="rId8"/>
    <p:sldLayoutId id="2147483882" r:id="rId9"/>
    <p:sldLayoutId id="2147483883" r:id="rId10"/>
    <p:sldLayoutId id="21474838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0DD16-9374-4768-8C6F-43D745434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22" t="1751" r="536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 b="1"/>
              <a:t>শুভেচ্ছা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3ABD5-0167-4E3C-9BCD-8533BE899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err="1"/>
              <a:t>শব্দের</a:t>
            </a:r>
            <a:r>
              <a:rPr lang="en-US" sz="5400" b="1" dirty="0"/>
              <a:t> </a:t>
            </a:r>
            <a:r>
              <a:rPr lang="en-US" sz="5400" b="1" err="1"/>
              <a:t>গঠন</a:t>
            </a:r>
            <a:r>
              <a:rPr lang="en-US" sz="5400" b="1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3BF7-B9F8-45E4-8C78-E18803672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092543"/>
            <a:ext cx="10598433" cy="441135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</a:rPr>
              <a:t>ল   ধ    ব </a:t>
            </a:r>
          </a:p>
          <a:p>
            <a:pPr marL="0" indent="0">
              <a:buNone/>
            </a:pPr>
            <a:r>
              <a:rPr lang="en-US" sz="3600" dirty="0" err="1"/>
              <a:t>এগুলো</a:t>
            </a:r>
            <a:r>
              <a:rPr lang="en-US" sz="3600" dirty="0"/>
              <a:t> </a:t>
            </a:r>
            <a:r>
              <a:rPr lang="en-US" sz="3600" dirty="0" err="1"/>
              <a:t>আলাদাভাবে</a:t>
            </a:r>
            <a:r>
              <a:rPr lang="en-US" sz="3600" dirty="0"/>
              <a:t> </a:t>
            </a:r>
            <a:r>
              <a:rPr lang="en-US" sz="3600" dirty="0" err="1"/>
              <a:t>এক</a:t>
            </a:r>
            <a:r>
              <a:rPr lang="en-US" sz="3600" dirty="0"/>
              <a:t> </a:t>
            </a:r>
            <a:r>
              <a:rPr lang="en-US" sz="3600" dirty="0" err="1"/>
              <a:t>একটি</a:t>
            </a:r>
            <a:r>
              <a:rPr lang="en-US" sz="3600" dirty="0"/>
              <a:t> </a:t>
            </a:r>
            <a:r>
              <a:rPr lang="en-US" sz="3600" dirty="0" err="1"/>
              <a:t>ধ্বনি</a:t>
            </a:r>
            <a:r>
              <a:rPr lang="en-US" sz="3600" dirty="0"/>
              <a:t>।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</a:rPr>
              <a:t>'</a:t>
            </a:r>
            <a:r>
              <a:rPr lang="en-US" sz="3600" b="1" dirty="0" err="1">
                <a:solidFill>
                  <a:srgbClr val="7030A0"/>
                </a:solidFill>
              </a:rPr>
              <a:t>লধব</a:t>
            </a:r>
            <a:r>
              <a:rPr lang="en-US" sz="3600" b="1" dirty="0">
                <a:solidFill>
                  <a:srgbClr val="7030A0"/>
                </a:solidFill>
              </a:rPr>
              <a:t>' </a:t>
            </a:r>
            <a:r>
              <a:rPr lang="en-US" sz="3600" dirty="0" err="1"/>
              <a:t>একটি</a:t>
            </a:r>
            <a:r>
              <a:rPr lang="en-US" sz="3600" dirty="0"/>
              <a:t> </a:t>
            </a:r>
            <a:r>
              <a:rPr lang="en-US" sz="3600" dirty="0" err="1"/>
              <a:t>শব্দ</a:t>
            </a:r>
            <a:r>
              <a:rPr lang="en-US" sz="3600" dirty="0"/>
              <a:t>, </a:t>
            </a:r>
            <a:r>
              <a:rPr lang="en-US" sz="3600" dirty="0" err="1"/>
              <a:t>যার</a:t>
            </a:r>
            <a:r>
              <a:rPr lang="en-US" sz="3600" dirty="0"/>
              <a:t> </a:t>
            </a:r>
            <a:r>
              <a:rPr lang="en-US" sz="3600" dirty="0" err="1"/>
              <a:t>কোন</a:t>
            </a:r>
            <a:r>
              <a:rPr lang="en-US" sz="3600" dirty="0"/>
              <a:t> </a:t>
            </a:r>
            <a:r>
              <a:rPr lang="en-US" sz="3600" dirty="0" err="1"/>
              <a:t>অর্থ</a:t>
            </a:r>
            <a:r>
              <a:rPr lang="en-US" sz="3600" dirty="0"/>
              <a:t> </a:t>
            </a:r>
            <a:r>
              <a:rPr lang="en-US" sz="3600" dirty="0" err="1"/>
              <a:t>হয়না</a:t>
            </a:r>
            <a:r>
              <a:rPr lang="en-US" sz="3600" dirty="0"/>
              <a:t>। </a:t>
            </a:r>
            <a:r>
              <a:rPr lang="en-US" sz="3600" dirty="0" err="1"/>
              <a:t>তাই</a:t>
            </a:r>
            <a:r>
              <a:rPr lang="en-US" sz="3600" dirty="0"/>
              <a:t> </a:t>
            </a:r>
            <a:r>
              <a:rPr lang="en-US" sz="3600" dirty="0" err="1"/>
              <a:t>এটিকে</a:t>
            </a:r>
            <a:r>
              <a:rPr lang="en-US" sz="3600" dirty="0"/>
              <a:t> </a:t>
            </a:r>
            <a:r>
              <a:rPr lang="en-US" sz="3600" dirty="0" err="1"/>
              <a:t>শব্দ</a:t>
            </a:r>
            <a:r>
              <a:rPr lang="en-US" sz="3600" dirty="0"/>
              <a:t> </a:t>
            </a:r>
            <a:r>
              <a:rPr lang="en-US" sz="3600" dirty="0" err="1"/>
              <a:t>বলা</a:t>
            </a:r>
            <a:r>
              <a:rPr lang="en-US" sz="3600" dirty="0"/>
              <a:t> </a:t>
            </a:r>
            <a:r>
              <a:rPr lang="en-US" sz="3600" dirty="0" err="1"/>
              <a:t>যায়না</a:t>
            </a:r>
            <a:r>
              <a:rPr lang="en-US" sz="3600" dirty="0"/>
              <a:t>।</a:t>
            </a:r>
            <a:endParaRPr lang="en-US" dirty="0"/>
          </a:p>
          <a:p>
            <a:pPr marL="0" indent="0">
              <a:buNone/>
            </a:pPr>
            <a:r>
              <a:rPr lang="en-US" sz="3600" dirty="0" err="1"/>
              <a:t>উপরের</a:t>
            </a:r>
            <a:r>
              <a:rPr lang="en-US" sz="3600" dirty="0"/>
              <a:t> </a:t>
            </a:r>
            <a:r>
              <a:rPr lang="en-US" sz="3600" dirty="0" err="1"/>
              <a:t>ধ্বনি</a:t>
            </a:r>
            <a:r>
              <a:rPr lang="en-US" sz="3600" dirty="0"/>
              <a:t> </a:t>
            </a:r>
            <a:r>
              <a:rPr lang="en-US" sz="3600" dirty="0" err="1"/>
              <a:t>গুলো</a:t>
            </a:r>
            <a:r>
              <a:rPr lang="en-US" sz="3600" dirty="0"/>
              <a:t> </a:t>
            </a:r>
            <a:r>
              <a:rPr lang="en-US" sz="3600" dirty="0" err="1"/>
              <a:t>মিলে</a:t>
            </a:r>
            <a:r>
              <a:rPr lang="en-US" sz="3600" dirty="0"/>
              <a:t> </a:t>
            </a:r>
            <a:r>
              <a:rPr lang="en-US" sz="3600" b="1" dirty="0"/>
              <a:t>'</a:t>
            </a:r>
            <a:r>
              <a:rPr lang="en-US" sz="3600" b="1" dirty="0" err="1"/>
              <a:t>ধবল</a:t>
            </a:r>
            <a:r>
              <a:rPr lang="en-US" sz="3600" b="1" dirty="0"/>
              <a:t>'</a:t>
            </a:r>
            <a:r>
              <a:rPr lang="en-US" sz="3600" dirty="0"/>
              <a:t> </a:t>
            </a:r>
            <a:r>
              <a:rPr lang="en-US" sz="3600" dirty="0" err="1"/>
              <a:t>শব্দটি</a:t>
            </a:r>
            <a:r>
              <a:rPr lang="en-US" sz="3600" dirty="0"/>
              <a:t> </a:t>
            </a:r>
            <a:r>
              <a:rPr lang="en-US" sz="3600" dirty="0" err="1"/>
              <a:t>তৈরি</a:t>
            </a:r>
            <a:r>
              <a:rPr lang="en-US" sz="3600" dirty="0"/>
              <a:t> </a:t>
            </a:r>
            <a:r>
              <a:rPr lang="en-US" sz="3600" dirty="0" err="1"/>
              <a:t>হয়</a:t>
            </a:r>
            <a:r>
              <a:rPr lang="en-US" sz="3600" dirty="0"/>
              <a:t> </a:t>
            </a:r>
            <a:r>
              <a:rPr lang="en-US" sz="3600" dirty="0" err="1"/>
              <a:t>যা</a:t>
            </a:r>
            <a:r>
              <a:rPr lang="en-US" sz="3600" dirty="0"/>
              <a:t> </a:t>
            </a:r>
            <a:r>
              <a:rPr lang="en-US" sz="3600"/>
              <a:t>অর্থপূর্ণ এবং যার</a:t>
            </a:r>
            <a:r>
              <a:rPr lang="en-US" sz="3600" dirty="0"/>
              <a:t> </a:t>
            </a:r>
            <a:r>
              <a:rPr lang="en-US" sz="3600" dirty="0" err="1"/>
              <a:t>অর্থ</a:t>
            </a:r>
            <a:r>
              <a:rPr lang="en-US" sz="3600" dirty="0"/>
              <a:t> </a:t>
            </a:r>
            <a:r>
              <a:rPr lang="en-US" sz="3600" b="1" dirty="0"/>
              <a:t>'</a:t>
            </a:r>
            <a:r>
              <a:rPr lang="en-US" sz="3600" b="1" dirty="0" err="1"/>
              <a:t>সাদা</a:t>
            </a:r>
            <a:r>
              <a:rPr lang="en-US" sz="3600" b="1" dirty="0"/>
              <a:t>'</a:t>
            </a:r>
            <a:r>
              <a:rPr lang="en-US" sz="3600" dirty="0"/>
              <a:t>।</a:t>
            </a:r>
            <a:endParaRPr lang="en-US"/>
          </a:p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</a:rPr>
              <a:t>শব্দ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গঠনের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জন্য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প্রত্যয়</a:t>
            </a:r>
            <a:r>
              <a:rPr lang="en-US" sz="3600" dirty="0">
                <a:solidFill>
                  <a:srgbClr val="000000"/>
                </a:solidFill>
              </a:rPr>
              <a:t>, </a:t>
            </a:r>
            <a:r>
              <a:rPr lang="en-US" sz="3600" dirty="0" err="1">
                <a:solidFill>
                  <a:srgbClr val="000000"/>
                </a:solidFill>
              </a:rPr>
              <a:t>বিভক্তি</a:t>
            </a:r>
            <a:r>
              <a:rPr lang="en-US" sz="3600" dirty="0">
                <a:solidFill>
                  <a:srgbClr val="000000"/>
                </a:solidFill>
              </a:rPr>
              <a:t>, </a:t>
            </a:r>
            <a:r>
              <a:rPr lang="en-US" sz="3600" dirty="0" err="1">
                <a:solidFill>
                  <a:srgbClr val="000000"/>
                </a:solidFill>
              </a:rPr>
              <a:t>উপসর্গ</a:t>
            </a:r>
            <a:r>
              <a:rPr lang="en-US" sz="3600" dirty="0">
                <a:solidFill>
                  <a:srgbClr val="000000"/>
                </a:solidFill>
              </a:rPr>
              <a:t> ও </a:t>
            </a:r>
            <a:r>
              <a:rPr lang="en-US" sz="3600" dirty="0" err="1">
                <a:solidFill>
                  <a:srgbClr val="000000"/>
                </a:solidFill>
              </a:rPr>
              <a:t>সমাস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এই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চারটি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উপাদান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প্রয়োজন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হয়</a:t>
            </a:r>
            <a:r>
              <a:rPr lang="en-US" sz="3600" dirty="0">
                <a:solidFill>
                  <a:srgbClr val="00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74644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A48C4"/>
              </a:solidFill>
            </a:endParaRPr>
          </a:p>
        </p:txBody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srgbClr val="0A48C4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32C40-6F2F-41F9-9C2A-51451410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37285" cy="1645920"/>
          </a:xfrm>
        </p:spPr>
        <p:txBody>
          <a:bodyPr>
            <a:normAutofit/>
          </a:bodyPr>
          <a:lstStyle/>
          <a:p>
            <a:r>
              <a:rPr lang="en-US" sz="4800" b="1" dirty="0" err="1"/>
              <a:t>প্রত্যয়</a:t>
            </a:r>
            <a:endParaRPr lang="en-US" sz="4800" b="1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srgbClr val="0A48C4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140521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srgbClr val="0A48C4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A3109-5C4C-4786-A6F6-B492630E5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164" y="586822"/>
            <a:ext cx="6002636" cy="16459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400" b="1" dirty="0" err="1"/>
              <a:t>যে</a:t>
            </a:r>
            <a:r>
              <a:rPr lang="en-US" sz="2400" b="1" dirty="0"/>
              <a:t> </a:t>
            </a:r>
            <a:r>
              <a:rPr lang="en-US" sz="2400" b="1" dirty="0" err="1"/>
              <a:t>বর্ণ</a:t>
            </a:r>
            <a:r>
              <a:rPr lang="en-US" sz="2400" b="1" dirty="0"/>
              <a:t> </a:t>
            </a:r>
            <a:r>
              <a:rPr lang="en-US" sz="2400" b="1" dirty="0" err="1"/>
              <a:t>বা</a:t>
            </a:r>
            <a:r>
              <a:rPr lang="en-US" sz="2400" b="1" dirty="0"/>
              <a:t> </a:t>
            </a:r>
            <a:r>
              <a:rPr lang="en-US" sz="2400" b="1" dirty="0" err="1"/>
              <a:t>বর্ণসমষ্টি</a:t>
            </a:r>
            <a:r>
              <a:rPr lang="en-US" sz="2400" b="1" dirty="0"/>
              <a:t> </a:t>
            </a:r>
            <a:r>
              <a:rPr lang="en-US" sz="2400" b="1" dirty="0" err="1"/>
              <a:t>ধাতু</a:t>
            </a:r>
            <a:r>
              <a:rPr lang="en-US" sz="2400" b="1" dirty="0"/>
              <a:t> </a:t>
            </a:r>
            <a:r>
              <a:rPr lang="en-US" sz="2400" b="1" dirty="0" err="1"/>
              <a:t>প্রকৃতি</a:t>
            </a:r>
            <a:r>
              <a:rPr lang="en-US" sz="2400" b="1" dirty="0"/>
              <a:t> </a:t>
            </a:r>
            <a:r>
              <a:rPr lang="en-US" sz="2400" b="1" dirty="0" err="1"/>
              <a:t>বা</a:t>
            </a:r>
            <a:r>
              <a:rPr lang="en-US" sz="2400" b="1" dirty="0"/>
              <a:t> </a:t>
            </a:r>
            <a:r>
              <a:rPr lang="en-US" sz="2400" b="1" dirty="0" err="1"/>
              <a:t>শব্দ</a:t>
            </a:r>
            <a:r>
              <a:rPr lang="en-US" sz="2400" b="1" dirty="0"/>
              <a:t> </a:t>
            </a:r>
            <a:r>
              <a:rPr lang="en-US" sz="2400" b="1" dirty="0" err="1"/>
              <a:t>প্রকৃতির</a:t>
            </a:r>
            <a:r>
              <a:rPr lang="en-US" sz="2400" b="1" dirty="0"/>
              <a:t> </a:t>
            </a:r>
            <a:r>
              <a:rPr lang="en-US" sz="2400" b="1" dirty="0" err="1"/>
              <a:t>পরে</a:t>
            </a:r>
            <a:r>
              <a:rPr lang="en-US" sz="2400" b="1" dirty="0"/>
              <a:t> </a:t>
            </a:r>
            <a:r>
              <a:rPr lang="en-US" sz="2400" b="1" dirty="0" err="1"/>
              <a:t>যুক্ত</a:t>
            </a:r>
            <a:r>
              <a:rPr lang="en-US" sz="2400" b="1" dirty="0"/>
              <a:t> </a:t>
            </a:r>
            <a:r>
              <a:rPr lang="en-US" sz="2400" b="1" dirty="0" err="1"/>
              <a:t>হয়ে</a:t>
            </a:r>
            <a:r>
              <a:rPr lang="en-US" sz="2400" b="1" dirty="0"/>
              <a:t> </a:t>
            </a:r>
            <a:r>
              <a:rPr lang="en-US" sz="2400" b="1" dirty="0" err="1"/>
              <a:t>নতুন</a:t>
            </a:r>
            <a:r>
              <a:rPr lang="en-US" sz="2400" b="1" dirty="0"/>
              <a:t> </a:t>
            </a:r>
            <a:r>
              <a:rPr lang="en-US" sz="2400" b="1" dirty="0" err="1"/>
              <a:t>শব্দ</a:t>
            </a:r>
            <a:r>
              <a:rPr lang="en-US" sz="2400" b="1" dirty="0"/>
              <a:t> </a:t>
            </a:r>
            <a:r>
              <a:rPr lang="en-US" sz="2400" b="1" dirty="0" err="1"/>
              <a:t>বা</a:t>
            </a:r>
            <a:r>
              <a:rPr lang="en-US" sz="2400" b="1" dirty="0"/>
              <a:t> </a:t>
            </a:r>
            <a:r>
              <a:rPr lang="en-US" sz="2400" b="1" dirty="0" err="1"/>
              <a:t>ধাতু</a:t>
            </a:r>
            <a:r>
              <a:rPr lang="en-US" sz="2400" b="1" dirty="0"/>
              <a:t> </a:t>
            </a:r>
            <a:r>
              <a:rPr lang="en-US" sz="2400" b="1" dirty="0" err="1"/>
              <a:t>গঠন</a:t>
            </a:r>
            <a:r>
              <a:rPr lang="en-US" sz="2400" b="1" dirty="0"/>
              <a:t> </a:t>
            </a:r>
            <a:r>
              <a:rPr lang="en-US" sz="2400" b="1" dirty="0" err="1"/>
              <a:t>করে</a:t>
            </a:r>
            <a:r>
              <a:rPr lang="en-US" sz="2400" b="1" dirty="0"/>
              <a:t> </a:t>
            </a:r>
            <a:r>
              <a:rPr lang="en-US" sz="2400" b="1" dirty="0" err="1"/>
              <a:t>কিন্তু</a:t>
            </a:r>
            <a:r>
              <a:rPr lang="en-US" sz="2400" b="1" dirty="0"/>
              <a:t> </a:t>
            </a:r>
            <a:r>
              <a:rPr lang="en-US" sz="2400" b="1" dirty="0" err="1"/>
              <a:t>স্বাধীন</a:t>
            </a:r>
            <a:r>
              <a:rPr lang="en-US" sz="2400" b="1" dirty="0"/>
              <a:t> </a:t>
            </a:r>
            <a:r>
              <a:rPr lang="en-US" sz="2400" b="1" dirty="0" err="1"/>
              <a:t>ভাবে</a:t>
            </a:r>
            <a:r>
              <a:rPr lang="en-US" sz="2400" b="1" dirty="0"/>
              <a:t> </a:t>
            </a:r>
            <a:r>
              <a:rPr lang="en-US" sz="2400" b="1" dirty="0" err="1"/>
              <a:t>ব্যবহৃত</a:t>
            </a:r>
            <a:r>
              <a:rPr lang="en-US" sz="2400" b="1" dirty="0"/>
              <a:t> </a:t>
            </a:r>
            <a:r>
              <a:rPr lang="en-US" sz="2400" b="1" dirty="0" err="1"/>
              <a:t>হতে</a:t>
            </a:r>
            <a:r>
              <a:rPr lang="en-US" sz="2400" b="1" dirty="0"/>
              <a:t> </a:t>
            </a:r>
            <a:r>
              <a:rPr lang="en-US" sz="2400" b="1" dirty="0" err="1"/>
              <a:t>পারেনা</a:t>
            </a:r>
            <a:r>
              <a:rPr lang="en-US" sz="2400" b="1" dirty="0"/>
              <a:t>, </a:t>
            </a:r>
            <a:r>
              <a:rPr lang="en-US" sz="2400" b="1" dirty="0" err="1"/>
              <a:t>তাকে</a:t>
            </a:r>
            <a:r>
              <a:rPr lang="en-US" sz="2400" b="1" dirty="0"/>
              <a:t> </a:t>
            </a:r>
            <a:r>
              <a:rPr lang="en-US" sz="2400" b="1" dirty="0" err="1"/>
              <a:t>প্রত্যয়</a:t>
            </a:r>
            <a:r>
              <a:rPr lang="en-US" sz="2400" b="1" dirty="0"/>
              <a:t> </a:t>
            </a:r>
            <a:r>
              <a:rPr lang="en-US" sz="2400" b="1" dirty="0" err="1"/>
              <a:t>বলে</a:t>
            </a:r>
            <a:r>
              <a:rPr lang="en-US" sz="2400" b="1" dirty="0"/>
              <a:t>। </a:t>
            </a:r>
            <a:r>
              <a:rPr lang="en-US" sz="2400" b="1" dirty="0" err="1"/>
              <a:t>যেমনঃ</a:t>
            </a:r>
            <a:r>
              <a:rPr lang="en-US" sz="2400" b="1" dirty="0"/>
              <a:t> </a:t>
            </a:r>
            <a:r>
              <a:rPr lang="en-US" sz="2400" b="1" dirty="0" err="1"/>
              <a:t>হাত্</a:t>
            </a:r>
            <a:r>
              <a:rPr lang="en-US" sz="2400" b="1" dirty="0"/>
              <a:t>‌+ </a:t>
            </a:r>
            <a:r>
              <a:rPr lang="en-US" sz="2400" b="1" dirty="0" err="1"/>
              <a:t>উড়ে</a:t>
            </a:r>
            <a:r>
              <a:rPr lang="en-US" sz="2400" b="1" dirty="0"/>
              <a:t> = </a:t>
            </a:r>
            <a:r>
              <a:rPr lang="en-US" sz="2400" b="1" dirty="0" err="1"/>
              <a:t>হাতুড়ে</a:t>
            </a:r>
            <a:r>
              <a:rPr lang="en-US" sz="2400" b="1" dirty="0"/>
              <a:t> (</a:t>
            </a:r>
            <a:r>
              <a:rPr lang="en-US" sz="2400" b="1" dirty="0" err="1"/>
              <a:t>নতুন</a:t>
            </a:r>
            <a:r>
              <a:rPr lang="en-US" sz="2400" b="1" dirty="0"/>
              <a:t> </a:t>
            </a:r>
            <a:r>
              <a:rPr lang="en-US" sz="2400" b="1" dirty="0" err="1"/>
              <a:t>শব্দ</a:t>
            </a:r>
            <a:r>
              <a:rPr lang="en-US" sz="2400" b="1" dirty="0"/>
              <a:t>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A48C4"/>
                </a:solidFill>
              </a:rPr>
              <a:t>                                           </a:t>
            </a:r>
          </a:p>
        </p:txBody>
      </p:sp>
      <p:pic>
        <p:nvPicPr>
          <p:cNvPr id="84" name="Picture 8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C0059B6-3C41-4F79-BBF0-AE12E83C6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153" y="2623663"/>
            <a:ext cx="10748681" cy="328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69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87A702-7F83-4E95-AC72-459E7C43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3132"/>
            <a:ext cx="10509504" cy="1974892"/>
          </a:xfrm>
        </p:spPr>
        <p:txBody>
          <a:bodyPr anchor="b">
            <a:normAutofit/>
          </a:bodyPr>
          <a:lstStyle/>
          <a:p>
            <a:r>
              <a:rPr lang="en-US" sz="5400" b="1"/>
              <a:t>বিভক্তি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013DC-BDAD-4DF4-B5FC-753EC9F04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167052"/>
            <a:ext cx="10778445" cy="28771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dirty="0" err="1"/>
              <a:t>যে</a:t>
            </a:r>
            <a:r>
              <a:rPr lang="en-US" sz="3200" dirty="0"/>
              <a:t> </a:t>
            </a:r>
            <a:r>
              <a:rPr lang="en-US" sz="3200" dirty="0" err="1"/>
              <a:t>বর্ণ</a:t>
            </a:r>
            <a:r>
              <a:rPr lang="en-US" sz="3200" dirty="0"/>
              <a:t> </a:t>
            </a:r>
            <a:r>
              <a:rPr lang="en-US" sz="3200" dirty="0" err="1"/>
              <a:t>বা</a:t>
            </a:r>
            <a:r>
              <a:rPr lang="en-US" sz="3200" dirty="0"/>
              <a:t> </a:t>
            </a:r>
            <a:r>
              <a:rPr lang="en-US" sz="3200" dirty="0" err="1"/>
              <a:t>বর্ণসমষ্টি</a:t>
            </a:r>
            <a:r>
              <a:rPr lang="en-US" sz="3200" dirty="0"/>
              <a:t> </a:t>
            </a:r>
            <a:r>
              <a:rPr lang="en-US" sz="3200" dirty="0" err="1"/>
              <a:t>ক্রিয়ামূল</a:t>
            </a:r>
            <a:r>
              <a:rPr lang="en-US" sz="3200" dirty="0"/>
              <a:t> </a:t>
            </a:r>
            <a:r>
              <a:rPr lang="en-US" sz="3200" dirty="0" err="1"/>
              <a:t>বা</a:t>
            </a:r>
            <a:r>
              <a:rPr lang="en-US" sz="3200" dirty="0"/>
              <a:t> </a:t>
            </a:r>
            <a:r>
              <a:rPr lang="en-US" sz="3200" dirty="0" err="1"/>
              <a:t>শব্দমূলের</a:t>
            </a:r>
            <a:r>
              <a:rPr lang="en-US" sz="3200" dirty="0"/>
              <a:t> </a:t>
            </a:r>
            <a:r>
              <a:rPr lang="en-US" sz="3200" dirty="0" err="1"/>
              <a:t>পরে</a:t>
            </a:r>
            <a:r>
              <a:rPr lang="en-US" sz="3200" dirty="0"/>
              <a:t> </a:t>
            </a:r>
            <a:r>
              <a:rPr lang="en-US" sz="3200" dirty="0" err="1"/>
              <a:t>বসে</a:t>
            </a:r>
            <a:r>
              <a:rPr lang="en-US" sz="3200" dirty="0"/>
              <a:t>, </a:t>
            </a:r>
            <a:r>
              <a:rPr lang="en-US" sz="3200" dirty="0" err="1"/>
              <a:t>তাকে</a:t>
            </a:r>
            <a:r>
              <a:rPr lang="en-US" sz="3200" dirty="0"/>
              <a:t> </a:t>
            </a:r>
            <a:r>
              <a:rPr lang="en-US" sz="3200" dirty="0" err="1"/>
              <a:t>বিভক্তি</a:t>
            </a:r>
            <a:r>
              <a:rPr lang="en-US" sz="3200" dirty="0"/>
              <a:t> </a:t>
            </a:r>
            <a:r>
              <a:rPr lang="en-US" sz="3200" dirty="0" err="1"/>
              <a:t>বলে</a:t>
            </a:r>
            <a:r>
              <a:rPr lang="en-US" sz="3200" dirty="0"/>
              <a:t>। </a:t>
            </a:r>
            <a:endParaRPr lang="en-US" sz="3200" b="1"/>
          </a:p>
          <a:p>
            <a:pPr marL="0" indent="0">
              <a:buNone/>
            </a:pPr>
            <a:r>
              <a:rPr lang="en-US" sz="3200" dirty="0" err="1"/>
              <a:t>যেমনঃ</a:t>
            </a:r>
            <a:r>
              <a:rPr lang="en-US" sz="3200" dirty="0">
                <a:solidFill>
                  <a:srgbClr val="E0097C"/>
                </a:solidFill>
              </a:rPr>
              <a:t> </a:t>
            </a:r>
            <a:r>
              <a:rPr lang="en-US" sz="3200" b="1" dirty="0" err="1">
                <a:solidFill>
                  <a:srgbClr val="E0097C"/>
                </a:solidFill>
              </a:rPr>
              <a:t>খেল্</a:t>
            </a:r>
            <a:r>
              <a:rPr lang="en-US" sz="3200" b="1" dirty="0">
                <a:solidFill>
                  <a:srgbClr val="E0097C"/>
                </a:solidFill>
              </a:rPr>
              <a:t>‌ + ই = </a:t>
            </a:r>
            <a:r>
              <a:rPr lang="en-US" sz="3200" b="1" dirty="0" err="1">
                <a:solidFill>
                  <a:srgbClr val="E0097C"/>
                </a:solidFill>
              </a:rPr>
              <a:t>খেলি</a:t>
            </a:r>
            <a:r>
              <a:rPr lang="en-US" sz="3200" b="1" dirty="0">
                <a:solidFill>
                  <a:srgbClr val="E0097C"/>
                </a:solidFill>
              </a:rPr>
              <a:t>, </a:t>
            </a:r>
            <a:r>
              <a:rPr lang="en-US" sz="3200" b="1" dirty="0" err="1">
                <a:solidFill>
                  <a:srgbClr val="E0097C"/>
                </a:solidFill>
              </a:rPr>
              <a:t>বাড়ি</a:t>
            </a:r>
            <a:r>
              <a:rPr lang="en-US" sz="3200" b="1" dirty="0">
                <a:solidFill>
                  <a:srgbClr val="E0097C"/>
                </a:solidFill>
              </a:rPr>
              <a:t> + </a:t>
            </a:r>
            <a:r>
              <a:rPr lang="en-US" sz="3200" b="1" dirty="0" err="1">
                <a:solidFill>
                  <a:srgbClr val="E0097C"/>
                </a:solidFill>
              </a:rPr>
              <a:t>তে</a:t>
            </a:r>
            <a:r>
              <a:rPr lang="en-US" sz="3200" b="1" dirty="0">
                <a:solidFill>
                  <a:srgbClr val="E0097C"/>
                </a:solidFill>
              </a:rPr>
              <a:t> = </a:t>
            </a:r>
            <a:r>
              <a:rPr lang="en-US" sz="3200" b="1" dirty="0" err="1">
                <a:solidFill>
                  <a:srgbClr val="E0097C"/>
                </a:solidFill>
              </a:rPr>
              <a:t>বাড়িতে</a:t>
            </a:r>
            <a:endParaRPr lang="en-US" sz="3200" b="1" dirty="0">
              <a:solidFill>
                <a:srgbClr val="E0097C"/>
              </a:solidFill>
            </a:endParaRPr>
          </a:p>
          <a:p>
            <a:pPr marL="0" indent="0">
              <a:buNone/>
            </a:pPr>
            <a:r>
              <a:rPr lang="en-US" sz="3200" dirty="0" err="1"/>
              <a:t>প্রত্যয়ের</a:t>
            </a:r>
            <a:r>
              <a:rPr lang="en-US" sz="3200" dirty="0"/>
              <a:t> </a:t>
            </a:r>
            <a:r>
              <a:rPr lang="en-US" sz="3200" dirty="0" err="1"/>
              <a:t>মতন</a:t>
            </a:r>
            <a:r>
              <a:rPr lang="en-US" sz="3200" dirty="0"/>
              <a:t> </a:t>
            </a:r>
            <a:r>
              <a:rPr lang="en-US" sz="3200" dirty="0" err="1"/>
              <a:t>বিভক্তির</a:t>
            </a:r>
            <a:r>
              <a:rPr lang="en-US" sz="3200" dirty="0"/>
              <a:t> </a:t>
            </a:r>
            <a:r>
              <a:rPr lang="en-US" sz="3200" dirty="0" err="1"/>
              <a:t>কোন</a:t>
            </a:r>
            <a:r>
              <a:rPr lang="en-US" sz="3200" dirty="0"/>
              <a:t> </a:t>
            </a:r>
            <a:r>
              <a:rPr lang="en-US" sz="3200" dirty="0" err="1"/>
              <a:t>স্বাধীন</a:t>
            </a:r>
            <a:r>
              <a:rPr lang="en-US" sz="3200" dirty="0"/>
              <a:t> </a:t>
            </a:r>
            <a:r>
              <a:rPr lang="en-US" sz="3200" dirty="0" err="1"/>
              <a:t>ব্যবহার</a:t>
            </a:r>
            <a:r>
              <a:rPr lang="en-US" sz="3200" dirty="0"/>
              <a:t> </a:t>
            </a:r>
            <a:r>
              <a:rPr lang="en-US" sz="3200" dirty="0" err="1"/>
              <a:t>নেই</a:t>
            </a:r>
            <a:r>
              <a:rPr lang="en-US" sz="3200" dirty="0"/>
              <a:t>, </a:t>
            </a:r>
            <a:r>
              <a:rPr lang="en-US" sz="3200" dirty="0" err="1"/>
              <a:t>কোন</a:t>
            </a:r>
            <a:r>
              <a:rPr lang="en-US" sz="3200" dirty="0"/>
              <a:t> </a:t>
            </a:r>
            <a:r>
              <a:rPr lang="en-US" sz="3200" dirty="0" err="1"/>
              <a:t>অর্থও</a:t>
            </a:r>
            <a:r>
              <a:rPr lang="en-US" sz="3200" dirty="0"/>
              <a:t> </a:t>
            </a:r>
            <a:r>
              <a:rPr lang="en-US" sz="3200" dirty="0" err="1"/>
              <a:t>নেই</a:t>
            </a:r>
            <a:r>
              <a:rPr lang="en-US" sz="3200" dirty="0"/>
              <a:t>। </a:t>
            </a:r>
            <a:r>
              <a:rPr lang="en-US" sz="3200" dirty="0" err="1"/>
              <a:t>তবে</a:t>
            </a:r>
            <a:r>
              <a:rPr lang="en-US" sz="3200" dirty="0"/>
              <a:t> </a:t>
            </a:r>
            <a:r>
              <a:rPr lang="en-US" sz="3200" dirty="0" err="1"/>
              <a:t>বিভক্তিযুক্ত</a:t>
            </a:r>
            <a:r>
              <a:rPr lang="en-US" sz="3200" dirty="0"/>
              <a:t> </a:t>
            </a:r>
            <a:r>
              <a:rPr lang="en-US" sz="3200" dirty="0" err="1"/>
              <a:t>শব্দ</a:t>
            </a:r>
            <a:r>
              <a:rPr lang="en-US" sz="3200" dirty="0"/>
              <a:t> </a:t>
            </a:r>
            <a:r>
              <a:rPr lang="en-US" sz="3200" dirty="0" err="1"/>
              <a:t>বাক্যে</a:t>
            </a:r>
            <a:r>
              <a:rPr lang="en-US" sz="3200" dirty="0"/>
              <a:t> </a:t>
            </a:r>
            <a:r>
              <a:rPr lang="en-US" sz="3200" dirty="0" err="1"/>
              <a:t>ব্যবহৃত</a:t>
            </a:r>
            <a:r>
              <a:rPr lang="en-US" sz="3200" dirty="0"/>
              <a:t> </a:t>
            </a:r>
            <a:r>
              <a:rPr lang="en-US" sz="3200" dirty="0" err="1"/>
              <a:t>হয়ে</a:t>
            </a:r>
            <a:r>
              <a:rPr lang="en-US" sz="3200" dirty="0"/>
              <a:t> </a:t>
            </a:r>
            <a:r>
              <a:rPr lang="en-US" sz="3200" dirty="0" err="1"/>
              <a:t>পদ</a:t>
            </a:r>
            <a:r>
              <a:rPr lang="en-US" sz="3200" dirty="0"/>
              <a:t> </a:t>
            </a:r>
            <a:r>
              <a:rPr lang="en-US" sz="3200" dirty="0" err="1"/>
              <a:t>গঠন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।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30591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46EDC5-1892-494F-BFAE-20973BE2C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36" y="1711114"/>
            <a:ext cx="10981763" cy="360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52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3E10725A-761A-4D8E-A454-FBD52BA4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en-US" sz="3600" b="1"/>
              <a:t>উপসর্গ 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34CF40B1-A9C0-45A2-99C6-92D87CF4C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8" y="2611996"/>
            <a:ext cx="6702552" cy="2731288"/>
          </a:xfrm>
          <a:prstGeom prst="rect">
            <a:avLst/>
          </a:prstGeom>
        </p:spPr>
      </p:pic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1C3F10A-A96F-4BE0-9A25-AC0621B06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187" y="1848546"/>
            <a:ext cx="4283357" cy="4396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 err="1"/>
              <a:t>যেসব</a:t>
            </a:r>
            <a:r>
              <a:rPr lang="en-US" dirty="0"/>
              <a:t> </a:t>
            </a:r>
            <a:r>
              <a:rPr lang="en-US" dirty="0" err="1"/>
              <a:t>অব্যয়সূচক</a:t>
            </a:r>
            <a:r>
              <a:rPr lang="en-US" dirty="0"/>
              <a:t> </a:t>
            </a:r>
            <a:r>
              <a:rPr lang="en-US" dirty="0" err="1"/>
              <a:t>শব্দ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শব্দাংশ</a:t>
            </a:r>
            <a:r>
              <a:rPr lang="en-US" dirty="0"/>
              <a:t> </a:t>
            </a:r>
            <a:r>
              <a:rPr lang="en-US" dirty="0" err="1"/>
              <a:t>ধাতু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নামশব্দের</a:t>
            </a:r>
            <a:r>
              <a:rPr lang="en-US" dirty="0"/>
              <a:t> </a:t>
            </a:r>
            <a:r>
              <a:rPr lang="en-US" dirty="0" err="1"/>
              <a:t>পূর্বে</a:t>
            </a:r>
            <a:r>
              <a:rPr lang="en-US" dirty="0"/>
              <a:t> </a:t>
            </a:r>
            <a:r>
              <a:rPr lang="en-US" dirty="0" err="1"/>
              <a:t>বসে</a:t>
            </a:r>
            <a:r>
              <a:rPr lang="en-US" dirty="0"/>
              <a:t> </a:t>
            </a:r>
            <a:r>
              <a:rPr lang="en-US" dirty="0" err="1"/>
              <a:t>নতুন</a:t>
            </a:r>
            <a:r>
              <a:rPr lang="en-US" dirty="0"/>
              <a:t> </a:t>
            </a:r>
            <a:r>
              <a:rPr lang="en-US" dirty="0" err="1"/>
              <a:t>শব্দ</a:t>
            </a:r>
            <a:r>
              <a:rPr lang="en-US" dirty="0"/>
              <a:t> </a:t>
            </a:r>
            <a:r>
              <a:rPr lang="en-US" dirty="0" err="1"/>
              <a:t>গঠন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ও </a:t>
            </a:r>
            <a:r>
              <a:rPr lang="en-US" dirty="0" err="1"/>
              <a:t>শব্দগুলোর</a:t>
            </a:r>
            <a:r>
              <a:rPr lang="en-US" dirty="0"/>
              <a:t> </a:t>
            </a:r>
            <a:r>
              <a:rPr lang="en-US" dirty="0" err="1"/>
              <a:t>অর্থের</a:t>
            </a:r>
            <a:r>
              <a:rPr lang="en-US" dirty="0"/>
              <a:t> </a:t>
            </a:r>
            <a:r>
              <a:rPr lang="en-US" dirty="0" err="1"/>
              <a:t>সংকোচন</a:t>
            </a:r>
            <a:r>
              <a:rPr lang="en-US" dirty="0"/>
              <a:t>, </a:t>
            </a:r>
            <a:r>
              <a:rPr lang="en-US" dirty="0" err="1"/>
              <a:t>সম্প্রসারণ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কোন</a:t>
            </a:r>
            <a:r>
              <a:rPr lang="en-US" dirty="0"/>
              <a:t> </a:t>
            </a:r>
            <a:r>
              <a:rPr lang="en-US" dirty="0" err="1"/>
              <a:t>পরিবর্তন</a:t>
            </a:r>
            <a:r>
              <a:rPr lang="en-US" dirty="0"/>
              <a:t> </a:t>
            </a:r>
            <a:r>
              <a:rPr lang="en-US" dirty="0" err="1"/>
              <a:t>সাধন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, </a:t>
            </a:r>
            <a:r>
              <a:rPr lang="en-US" dirty="0" err="1"/>
              <a:t>ঐসব</a:t>
            </a:r>
            <a:r>
              <a:rPr lang="en-US" dirty="0"/>
              <a:t> </a:t>
            </a:r>
            <a:r>
              <a:rPr lang="en-US" dirty="0" err="1"/>
              <a:t>অব্যয়সূচক</a:t>
            </a:r>
            <a:r>
              <a:rPr lang="en-US" dirty="0"/>
              <a:t> </a:t>
            </a:r>
            <a:r>
              <a:rPr lang="en-US" dirty="0" err="1"/>
              <a:t>শব্দাংশকেই</a:t>
            </a:r>
            <a:r>
              <a:rPr lang="en-US" dirty="0"/>
              <a:t> </a:t>
            </a:r>
            <a:r>
              <a:rPr lang="en-US" dirty="0" err="1"/>
              <a:t>উপসর্গ</a:t>
            </a:r>
            <a:r>
              <a:rPr lang="en-US" dirty="0"/>
              <a:t> </a:t>
            </a:r>
            <a:r>
              <a:rPr lang="en-US" dirty="0" err="1"/>
              <a:t>বলে</a:t>
            </a:r>
            <a:r>
              <a:rPr lang="en-US" dirty="0"/>
              <a:t>। </a:t>
            </a:r>
          </a:p>
        </p:txBody>
      </p:sp>
    </p:spTree>
    <p:extLst>
      <p:ext uri="{BB962C8B-B14F-4D97-AF65-F5344CB8AC3E}">
        <p14:creationId xmlns:p14="http://schemas.microsoft.com/office/powerpoint/2010/main" val="3468585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EA379-6A88-4D6C-9B51-A90DA33F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/>
              <a:t>সমাস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D118A-290E-41A9-99BE-FC35AC96A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/>
              <a:t>পরস্পর</a:t>
            </a:r>
            <a:r>
              <a:rPr lang="en-US" dirty="0"/>
              <a:t> </a:t>
            </a:r>
            <a:r>
              <a:rPr lang="en-US" dirty="0" err="1"/>
              <a:t>সম্পর্কযুক্ত</a:t>
            </a:r>
            <a:r>
              <a:rPr lang="en-US" dirty="0"/>
              <a:t> </a:t>
            </a:r>
            <a:r>
              <a:rPr lang="en-US" dirty="0" err="1"/>
              <a:t>দুই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তার</a:t>
            </a:r>
            <a:r>
              <a:rPr lang="en-US" dirty="0"/>
              <a:t> </a:t>
            </a:r>
            <a:r>
              <a:rPr lang="en-US" dirty="0" err="1"/>
              <a:t>চেয়ে</a:t>
            </a:r>
            <a:r>
              <a:rPr lang="en-US" dirty="0"/>
              <a:t> </a:t>
            </a:r>
            <a:r>
              <a:rPr lang="en-US" dirty="0" err="1"/>
              <a:t>বেশি</a:t>
            </a:r>
            <a:r>
              <a:rPr lang="en-US" dirty="0"/>
              <a:t> </a:t>
            </a:r>
            <a:r>
              <a:rPr lang="en-US" dirty="0" err="1"/>
              <a:t>পদকে</a:t>
            </a:r>
            <a:r>
              <a:rPr lang="en-US" dirty="0"/>
              <a:t> </a:t>
            </a:r>
            <a:r>
              <a:rPr lang="en-US" dirty="0" err="1"/>
              <a:t>একটি</a:t>
            </a:r>
            <a:r>
              <a:rPr lang="en-US" dirty="0"/>
              <a:t> </a:t>
            </a:r>
            <a:r>
              <a:rPr lang="en-US" dirty="0" err="1"/>
              <a:t>পদে</a:t>
            </a:r>
            <a:r>
              <a:rPr lang="en-US" dirty="0"/>
              <a:t> </a:t>
            </a:r>
            <a:r>
              <a:rPr lang="en-US" dirty="0" err="1"/>
              <a:t>পরিণত</a:t>
            </a:r>
            <a:r>
              <a:rPr lang="en-US" dirty="0"/>
              <a:t> </a:t>
            </a:r>
            <a:r>
              <a:rPr lang="en-US" dirty="0" err="1"/>
              <a:t>করার</a:t>
            </a:r>
            <a:r>
              <a:rPr lang="en-US" dirty="0"/>
              <a:t> </a:t>
            </a:r>
            <a:r>
              <a:rPr lang="en-US" dirty="0" err="1"/>
              <a:t>মাধ্যমে</a:t>
            </a:r>
            <a:r>
              <a:rPr lang="en-US" dirty="0"/>
              <a:t> </a:t>
            </a:r>
            <a:r>
              <a:rPr lang="en-US" dirty="0" err="1"/>
              <a:t>নতুন</a:t>
            </a:r>
            <a:r>
              <a:rPr lang="en-US" dirty="0"/>
              <a:t> </a:t>
            </a:r>
            <a:r>
              <a:rPr lang="en-US" dirty="0" err="1"/>
              <a:t>শব্দ</a:t>
            </a:r>
            <a:r>
              <a:rPr lang="en-US" dirty="0"/>
              <a:t> </a:t>
            </a:r>
            <a:r>
              <a:rPr lang="en-US" dirty="0" err="1"/>
              <a:t>গঠন</a:t>
            </a:r>
            <a:r>
              <a:rPr lang="en-US" dirty="0"/>
              <a:t> </a:t>
            </a:r>
            <a:r>
              <a:rPr lang="en-US" dirty="0" err="1"/>
              <a:t>করার</a:t>
            </a:r>
            <a:r>
              <a:rPr lang="en-US" dirty="0"/>
              <a:t> </a:t>
            </a:r>
            <a:r>
              <a:rPr lang="en-US" dirty="0" err="1"/>
              <a:t>প্রক্রিয়া</a:t>
            </a:r>
            <a:r>
              <a:rPr lang="en-US" dirty="0"/>
              <a:t> </a:t>
            </a:r>
            <a:r>
              <a:rPr lang="en-US" dirty="0" err="1"/>
              <a:t>কে</a:t>
            </a:r>
            <a:r>
              <a:rPr lang="en-US" dirty="0"/>
              <a:t> </a:t>
            </a:r>
            <a:r>
              <a:rPr lang="en-US" dirty="0" err="1"/>
              <a:t>সমাস</a:t>
            </a:r>
            <a:r>
              <a:rPr lang="en-US" dirty="0"/>
              <a:t> </a:t>
            </a:r>
            <a:r>
              <a:rPr lang="en-US" dirty="0" err="1"/>
              <a:t>বলে</a:t>
            </a:r>
            <a:r>
              <a:rPr lang="en-US" dirty="0"/>
              <a:t>।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যেমনঃ</a:t>
            </a:r>
            <a:r>
              <a:rPr lang="en-US" dirty="0"/>
              <a:t> </a:t>
            </a:r>
            <a:r>
              <a:rPr lang="en-US" b="1" dirty="0" err="1">
                <a:solidFill>
                  <a:srgbClr val="E0097C"/>
                </a:solidFill>
              </a:rPr>
              <a:t>নদী</a:t>
            </a:r>
            <a:r>
              <a:rPr lang="en-US" b="1" dirty="0">
                <a:solidFill>
                  <a:srgbClr val="E0097C"/>
                </a:solidFill>
              </a:rPr>
              <a:t> </a:t>
            </a:r>
            <a:r>
              <a:rPr lang="en-US" b="1" dirty="0" err="1">
                <a:solidFill>
                  <a:srgbClr val="E0097C"/>
                </a:solidFill>
              </a:rPr>
              <a:t>মাতা</a:t>
            </a:r>
            <a:r>
              <a:rPr lang="en-US" b="1" dirty="0">
                <a:solidFill>
                  <a:srgbClr val="E0097C"/>
                </a:solidFill>
              </a:rPr>
              <a:t> </a:t>
            </a:r>
            <a:r>
              <a:rPr lang="en-US" b="1" dirty="0" err="1">
                <a:solidFill>
                  <a:srgbClr val="E0097C"/>
                </a:solidFill>
              </a:rPr>
              <a:t>যার</a:t>
            </a:r>
            <a:r>
              <a:rPr lang="en-US" b="1" dirty="0">
                <a:solidFill>
                  <a:srgbClr val="E0097C"/>
                </a:solidFill>
              </a:rPr>
              <a:t> = </a:t>
            </a:r>
            <a:r>
              <a:rPr lang="en-US" b="1" dirty="0" err="1">
                <a:solidFill>
                  <a:srgbClr val="E0097C"/>
                </a:solidFill>
              </a:rPr>
              <a:t>নদীমাতৃক</a:t>
            </a:r>
            <a:endParaRPr lang="en-US" b="1" dirty="0">
              <a:solidFill>
                <a:srgbClr val="E0097C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E0097C"/>
                </a:solidFill>
              </a:rPr>
              <a:t>             </a:t>
            </a:r>
            <a:r>
              <a:rPr lang="en-US" b="1" dirty="0" err="1">
                <a:solidFill>
                  <a:srgbClr val="E0097C"/>
                </a:solidFill>
              </a:rPr>
              <a:t>কালের</a:t>
            </a:r>
            <a:r>
              <a:rPr lang="en-US" b="1" dirty="0">
                <a:solidFill>
                  <a:srgbClr val="E0097C"/>
                </a:solidFill>
              </a:rPr>
              <a:t> </a:t>
            </a:r>
            <a:r>
              <a:rPr lang="en-US" b="1" dirty="0" err="1">
                <a:solidFill>
                  <a:srgbClr val="E0097C"/>
                </a:solidFill>
              </a:rPr>
              <a:t>অভাব</a:t>
            </a:r>
            <a:r>
              <a:rPr lang="en-US" b="1" dirty="0">
                <a:solidFill>
                  <a:srgbClr val="E0097C"/>
                </a:solidFill>
              </a:rPr>
              <a:t> = </a:t>
            </a:r>
            <a:r>
              <a:rPr lang="en-US" b="1" dirty="0" err="1">
                <a:solidFill>
                  <a:srgbClr val="E0097C"/>
                </a:solidFill>
              </a:rPr>
              <a:t>আকাল</a:t>
            </a:r>
            <a:endParaRPr lang="en-US" b="1" dirty="0">
              <a:solidFill>
                <a:srgbClr val="E0097C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E0097C"/>
                </a:solidFill>
              </a:rPr>
              <a:t>              </a:t>
            </a:r>
            <a:r>
              <a:rPr lang="en-US" b="1" dirty="0" err="1">
                <a:solidFill>
                  <a:srgbClr val="E0097C"/>
                </a:solidFill>
              </a:rPr>
              <a:t>খেয়া</a:t>
            </a:r>
            <a:r>
              <a:rPr lang="en-US" b="1" dirty="0">
                <a:solidFill>
                  <a:srgbClr val="E0097C"/>
                </a:solidFill>
              </a:rPr>
              <a:t> </a:t>
            </a:r>
            <a:r>
              <a:rPr lang="en-US" b="1" dirty="0" err="1">
                <a:solidFill>
                  <a:srgbClr val="E0097C"/>
                </a:solidFill>
              </a:rPr>
              <a:t>পারাপারের</a:t>
            </a:r>
            <a:r>
              <a:rPr lang="en-US" b="1" dirty="0">
                <a:solidFill>
                  <a:srgbClr val="E0097C"/>
                </a:solidFill>
              </a:rPr>
              <a:t> </a:t>
            </a:r>
            <a:r>
              <a:rPr lang="en-US" b="1" dirty="0" err="1">
                <a:solidFill>
                  <a:srgbClr val="E0097C"/>
                </a:solidFill>
              </a:rPr>
              <a:t>ঘাট</a:t>
            </a:r>
            <a:r>
              <a:rPr lang="en-US" b="1" dirty="0">
                <a:solidFill>
                  <a:srgbClr val="E0097C"/>
                </a:solidFill>
              </a:rPr>
              <a:t> = </a:t>
            </a:r>
            <a:r>
              <a:rPr lang="en-US" b="1" dirty="0" err="1">
                <a:solidFill>
                  <a:srgbClr val="E0097C"/>
                </a:solidFill>
              </a:rPr>
              <a:t>খেয়াঘাট</a:t>
            </a:r>
            <a:endParaRPr lang="en-US" b="1" dirty="0">
              <a:solidFill>
                <a:srgbClr val="E009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60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6452A-B19F-449D-99FD-21F6468B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2" y="150735"/>
            <a:ext cx="3252083" cy="5603362"/>
          </a:xfrm>
        </p:spPr>
        <p:txBody>
          <a:bodyPr anchor="ctr">
            <a:normAutofit/>
          </a:bodyPr>
          <a:lstStyle/>
          <a:p>
            <a:r>
              <a:rPr lang="en-US" b="1"/>
              <a:t>পাঠ পুনরালোচনা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1A39AA30-95A5-41A0-B0B1-01E8B48AAA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854807"/>
              </p:ext>
            </p:extLst>
          </p:nvPr>
        </p:nvGraphicFramePr>
        <p:xfrm>
          <a:off x="4538605" y="429030"/>
          <a:ext cx="7246952" cy="539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3526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5D6B6-E569-4AA8-8D36-0474872B1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b="1" err="1"/>
              <a:t>মূল্যায়ন</a:t>
            </a:r>
            <a:endParaRPr lang="en-US" b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9E8D1B-2210-4E0D-9453-59AD2ED652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474591"/>
              </p:ext>
            </p:extLst>
          </p:nvPr>
        </p:nvGraphicFramePr>
        <p:xfrm>
          <a:off x="838200" y="1806997"/>
          <a:ext cx="10595113" cy="4476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3494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B5254-1732-4C54-8598-B74FC83D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err="1"/>
              <a:t>বাড়ির</a:t>
            </a:r>
            <a:r>
              <a:rPr lang="en-US" sz="5400" b="1" dirty="0"/>
              <a:t> </a:t>
            </a:r>
            <a:r>
              <a:rPr lang="en-US" sz="5400" b="1" err="1"/>
              <a:t>কাজ</a:t>
            </a:r>
            <a:endParaRPr lang="en-US" sz="54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9A707-59CD-4D72-8AC8-E18D037D7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 err="1"/>
              <a:t>শব্দগঠনের</a:t>
            </a:r>
            <a:r>
              <a:rPr lang="en-US" sz="3200" b="1" dirty="0"/>
              <a:t> </a:t>
            </a:r>
            <a:r>
              <a:rPr lang="en-US" sz="3200" b="1" dirty="0" err="1"/>
              <a:t>সবগুলো</a:t>
            </a:r>
            <a:r>
              <a:rPr lang="en-US" sz="3200" b="1" dirty="0"/>
              <a:t> </a:t>
            </a:r>
            <a:r>
              <a:rPr lang="en-US" sz="3200" b="1" dirty="0" err="1"/>
              <a:t>উপাদান</a:t>
            </a:r>
            <a:r>
              <a:rPr lang="en-US" sz="3200" b="1" dirty="0"/>
              <a:t> </a:t>
            </a:r>
            <a:r>
              <a:rPr lang="en-US" sz="3200" b="1" dirty="0" err="1"/>
              <a:t>যোগে</a:t>
            </a:r>
            <a:r>
              <a:rPr lang="en-US" sz="3200" b="1" dirty="0"/>
              <a:t> ২টি </a:t>
            </a:r>
            <a:r>
              <a:rPr lang="en-US" sz="3200" b="1" dirty="0" err="1"/>
              <a:t>করে</a:t>
            </a:r>
            <a:r>
              <a:rPr lang="en-US" sz="3200" b="1" dirty="0"/>
              <a:t> </a:t>
            </a:r>
            <a:r>
              <a:rPr lang="en-US" sz="3200" b="1" dirty="0" err="1"/>
              <a:t>শব্দ</a:t>
            </a:r>
            <a:r>
              <a:rPr lang="en-US" sz="3200" b="1" dirty="0"/>
              <a:t> </a:t>
            </a:r>
            <a:r>
              <a:rPr lang="en-US" sz="3200" b="1" dirty="0" err="1"/>
              <a:t>তৈরি</a:t>
            </a:r>
            <a:r>
              <a:rPr lang="en-US" sz="3200" b="1" dirty="0"/>
              <a:t> </a:t>
            </a:r>
            <a:r>
              <a:rPr lang="en-US" sz="3200" b="1" dirty="0" err="1"/>
              <a:t>কর</a:t>
            </a:r>
            <a:r>
              <a:rPr lang="en-US" sz="3200" b="1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99959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53A02A-0A33-40D9-A04E-36FA92BFD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6DD803-634F-4EF2-A1E7-B1911DEE9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438860"/>
            <a:ext cx="11167447" cy="575276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B51F226-5210-4EB4-BE13-AB02DAD81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b="26640"/>
          <a:stretch/>
        </p:blipFill>
        <p:spPr>
          <a:xfrm>
            <a:off x="796130" y="632129"/>
            <a:ext cx="10691603" cy="53307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7B63F8-D1F3-4D40-B2D4-779BAE82B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12465" y="4081933"/>
            <a:ext cx="167069" cy="4206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03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close up of a window&#10;&#10;Description automatically generated">
            <a:extLst>
              <a:ext uri="{FF2B5EF4-FFF2-40B4-BE49-F238E27FC236}">
                <a16:creationId xmlns:a16="http://schemas.microsoft.com/office/drawing/2014/main" id="{E8A98F3A-544B-4BE9-BA91-2378A8775D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38" b="15871"/>
          <a:stretch/>
        </p:blipFill>
        <p:spPr>
          <a:xfrm>
            <a:off x="-3047" y="44834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B49794-F9F5-48BF-958A-37E45896F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34503"/>
            <a:ext cx="10743695" cy="19408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</a:rPr>
              <a:t>নূন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বাতায়ন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D529B-2C11-4535-A441-B6675101A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13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7FB94-81FE-4650-8280-AFC724D59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3132"/>
            <a:ext cx="10509504" cy="1974892"/>
          </a:xfrm>
        </p:spPr>
        <p:txBody>
          <a:bodyPr anchor="b">
            <a:normAutofit/>
          </a:bodyPr>
          <a:lstStyle/>
          <a:p>
            <a:r>
              <a:rPr lang="en-US" sz="5400" b="1"/>
              <a:t>পরিচিতি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19BA7-1186-4F94-9369-454212501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28416"/>
            <a:ext cx="10509504" cy="27157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b="1" dirty="0"/>
              <a:t>   </a:t>
            </a:r>
            <a:r>
              <a:rPr lang="en-US" sz="3600" b="1" dirty="0" err="1"/>
              <a:t>স্বপ্না</a:t>
            </a:r>
            <a:r>
              <a:rPr lang="en-US" sz="3600" b="1" dirty="0"/>
              <a:t> </a:t>
            </a:r>
            <a:r>
              <a:rPr lang="en-US" sz="3600" b="1" dirty="0" err="1"/>
              <a:t>সরকার</a:t>
            </a:r>
            <a:endParaRPr lang="en-US" sz="3600" b="1"/>
          </a:p>
          <a:p>
            <a:pPr marL="0" indent="0">
              <a:buNone/>
            </a:pPr>
            <a:r>
              <a:rPr lang="en-US" sz="3600" b="1" dirty="0" err="1"/>
              <a:t>সিনিয়র</a:t>
            </a:r>
            <a:r>
              <a:rPr lang="en-US" sz="3600" b="1" dirty="0"/>
              <a:t> </a:t>
            </a:r>
            <a:r>
              <a:rPr lang="en-US" sz="3600" b="1" dirty="0" err="1"/>
              <a:t>সহকারী</a:t>
            </a:r>
            <a:r>
              <a:rPr lang="en-US" sz="3600" b="1" dirty="0"/>
              <a:t> </a:t>
            </a:r>
            <a:r>
              <a:rPr lang="en-US" sz="3600" b="1" dirty="0" err="1"/>
              <a:t>শিক্ষক</a:t>
            </a:r>
            <a:endParaRPr lang="en-US" sz="3600" b="1"/>
          </a:p>
          <a:p>
            <a:pPr marL="0" indent="0">
              <a:buNone/>
            </a:pPr>
            <a:r>
              <a:rPr lang="en-US" sz="3600" b="1" dirty="0" err="1"/>
              <a:t>ভিকারুননিসা</a:t>
            </a:r>
            <a:r>
              <a:rPr lang="en-US" sz="3600" b="1" dirty="0"/>
              <a:t> </a:t>
            </a:r>
            <a:r>
              <a:rPr lang="en-US" sz="3600" b="1" dirty="0" err="1"/>
              <a:t>নূন</a:t>
            </a:r>
            <a:r>
              <a:rPr lang="en-US" sz="3600" b="1" dirty="0"/>
              <a:t> </a:t>
            </a:r>
            <a:r>
              <a:rPr lang="en-US" sz="3600" b="1" dirty="0" err="1"/>
              <a:t>স্কুল</a:t>
            </a:r>
            <a:r>
              <a:rPr lang="en-US" sz="3600" b="1" dirty="0"/>
              <a:t> </a:t>
            </a:r>
            <a:r>
              <a:rPr lang="en-US" sz="3600" b="1" dirty="0" err="1"/>
              <a:t>এন্ড</a:t>
            </a:r>
            <a:r>
              <a:rPr lang="en-US" sz="3600" b="1" dirty="0"/>
              <a:t> </a:t>
            </a:r>
            <a:r>
              <a:rPr lang="en-US" sz="3600" b="1" dirty="0" err="1"/>
              <a:t>কলেজ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19781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9C45F024-2468-4D8A-9E11-BB2B1E0A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F4E2E-A61D-43EA-A9F8-92CB1AC64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dirty="0" err="1"/>
              <a:t>বাংলা</a:t>
            </a:r>
            <a:r>
              <a:rPr lang="en-US" sz="7200" b="1" dirty="0"/>
              <a:t> ২য় </a:t>
            </a:r>
            <a:r>
              <a:rPr lang="en-US" sz="7200" b="1" dirty="0" err="1"/>
              <a:t>পত্র</a:t>
            </a:r>
            <a:r>
              <a:rPr lang="en-US" sz="7200" b="1" dirty="0"/>
              <a:t> </a:t>
            </a:r>
            <a:br>
              <a:rPr lang="en-US" sz="7200" b="1" dirty="0"/>
            </a:br>
            <a:r>
              <a:rPr lang="en-US" sz="7200" b="1" dirty="0" err="1"/>
              <a:t>ষষ্ঠ</a:t>
            </a:r>
            <a:r>
              <a:rPr lang="en-US" sz="7200" b="1" dirty="0"/>
              <a:t> </a:t>
            </a:r>
            <a:r>
              <a:rPr lang="en-US" sz="7200" b="1" dirty="0" err="1"/>
              <a:t>শ্রেণি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602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44FA4-F0B2-4043-A74D-586EA389A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/>
              <a:t>রূপতত্ত্ব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39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AE10D-B90F-4D25-9170-E86DF27DE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err="1"/>
              <a:t>শিখন</a:t>
            </a:r>
            <a:r>
              <a:rPr lang="en-US" sz="5400" b="1" dirty="0"/>
              <a:t> </a:t>
            </a:r>
            <a:r>
              <a:rPr lang="en-US" sz="5400" b="1" dirty="0" err="1"/>
              <a:t>ফল</a:t>
            </a:r>
            <a:r>
              <a:rPr lang="en-US" sz="5400" b="1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F2422-F01F-4A17-B61E-DDE2A91CC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940142"/>
            <a:ext cx="10221916" cy="42320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dirty="0" err="1"/>
              <a:t>এই</a:t>
            </a:r>
            <a:r>
              <a:rPr lang="en-US" sz="3600" dirty="0"/>
              <a:t> </a:t>
            </a:r>
            <a:r>
              <a:rPr lang="en-US" sz="3600" dirty="0" err="1"/>
              <a:t>পাঠ</a:t>
            </a:r>
            <a:r>
              <a:rPr lang="en-US" sz="3600" dirty="0"/>
              <a:t> </a:t>
            </a:r>
            <a:r>
              <a:rPr lang="en-US" sz="3600" dirty="0" err="1"/>
              <a:t>শেষে</a:t>
            </a:r>
            <a:r>
              <a:rPr lang="en-US" sz="3600" dirty="0"/>
              <a:t> </a:t>
            </a:r>
            <a:r>
              <a:rPr lang="en-US" sz="3600" dirty="0" err="1"/>
              <a:t>শিক্ষার্থীরা</a:t>
            </a:r>
            <a:r>
              <a:rPr lang="en-US" sz="3600" dirty="0"/>
              <a:t>-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en-US" sz="3600" dirty="0" err="1"/>
              <a:t>রুপতত্ত্ব</a:t>
            </a:r>
            <a:r>
              <a:rPr lang="en-US" sz="3600" dirty="0"/>
              <a:t> </a:t>
            </a:r>
            <a:r>
              <a:rPr lang="en-US" sz="3600" dirty="0" err="1"/>
              <a:t>কী</a:t>
            </a:r>
            <a:r>
              <a:rPr lang="en-US" sz="3600" dirty="0"/>
              <a:t> </a:t>
            </a:r>
            <a:r>
              <a:rPr lang="en-US" sz="3600" dirty="0" err="1"/>
              <a:t>সংক্ষেপে</a:t>
            </a:r>
            <a:r>
              <a:rPr lang="en-US" sz="3600" dirty="0"/>
              <a:t> </a:t>
            </a:r>
            <a:r>
              <a:rPr lang="en-US" sz="3600" dirty="0" err="1"/>
              <a:t>বলতে</a:t>
            </a:r>
            <a:r>
              <a:rPr lang="en-US" sz="3600" dirty="0"/>
              <a:t> </a:t>
            </a:r>
            <a:r>
              <a:rPr lang="en-US" sz="3600" dirty="0" err="1"/>
              <a:t>পারবে</a:t>
            </a:r>
            <a:endParaRPr lang="en-US" sz="3600"/>
          </a:p>
          <a:p>
            <a:pPr>
              <a:buFont typeface="Wingdings" panose="020B0604020202020204" pitchFamily="34" charset="0"/>
              <a:buChar char="q"/>
            </a:pPr>
            <a:r>
              <a:rPr lang="en-US" sz="3600" dirty="0" err="1"/>
              <a:t>শব্দের</a:t>
            </a:r>
            <a:r>
              <a:rPr lang="en-US" sz="3600" dirty="0"/>
              <a:t> </a:t>
            </a:r>
            <a:r>
              <a:rPr lang="en-US" sz="3600" dirty="0" err="1"/>
              <a:t>গঠন</a:t>
            </a:r>
            <a:r>
              <a:rPr lang="en-US" sz="3600" dirty="0"/>
              <a:t> </a:t>
            </a:r>
            <a:r>
              <a:rPr lang="en-US" sz="3600" dirty="0" err="1"/>
              <a:t>এবং</a:t>
            </a:r>
            <a:r>
              <a:rPr lang="en-US" sz="3600" dirty="0"/>
              <a:t> </a:t>
            </a:r>
            <a:r>
              <a:rPr lang="en-US" sz="3600" dirty="0" err="1"/>
              <a:t>উপাদানগুলো</a:t>
            </a:r>
            <a:r>
              <a:rPr lang="en-US" sz="3600" dirty="0"/>
              <a:t> </a:t>
            </a:r>
            <a:r>
              <a:rPr lang="en-US" sz="3600" dirty="0" err="1"/>
              <a:t>সম্পর্কে</a:t>
            </a:r>
            <a:r>
              <a:rPr lang="en-US" sz="3600" dirty="0"/>
              <a:t> </a:t>
            </a:r>
            <a:r>
              <a:rPr lang="en-US" sz="3600" dirty="0" err="1"/>
              <a:t>বর্ণনা</a:t>
            </a:r>
            <a:r>
              <a:rPr lang="en-US" sz="3600" dirty="0"/>
              <a:t> </a:t>
            </a:r>
            <a:r>
              <a:rPr lang="en-US" sz="3600" dirty="0" err="1"/>
              <a:t>করতে</a:t>
            </a:r>
            <a:r>
              <a:rPr lang="en-US" sz="3600" dirty="0"/>
              <a:t> </a:t>
            </a:r>
            <a:r>
              <a:rPr lang="en-US" sz="3600" dirty="0" err="1"/>
              <a:t>পারবে</a:t>
            </a:r>
            <a:endParaRPr lang="en-US" sz="3600"/>
          </a:p>
          <a:p>
            <a:pPr>
              <a:buFont typeface="Wingdings" panose="020B0604020202020204" pitchFamily="34" charset="0"/>
              <a:buChar char="q"/>
            </a:pPr>
            <a:r>
              <a:rPr lang="en-US" sz="3600" dirty="0" err="1"/>
              <a:t>প্রত্যয়</a:t>
            </a:r>
            <a:r>
              <a:rPr lang="en-US" sz="3600" dirty="0"/>
              <a:t>, </a:t>
            </a:r>
            <a:r>
              <a:rPr lang="en-US" sz="3600" dirty="0" err="1"/>
              <a:t>বিভক্তি</a:t>
            </a:r>
            <a:r>
              <a:rPr lang="en-US" sz="3600" dirty="0"/>
              <a:t>, </a:t>
            </a:r>
            <a:r>
              <a:rPr lang="en-US" sz="3600" dirty="0" err="1"/>
              <a:t>উপসর্গ</a:t>
            </a:r>
            <a:r>
              <a:rPr lang="en-US" sz="3600" dirty="0"/>
              <a:t> </a:t>
            </a:r>
            <a:r>
              <a:rPr lang="en-US" sz="3600" dirty="0" err="1"/>
              <a:t>এবং</a:t>
            </a:r>
            <a:r>
              <a:rPr lang="en-US" sz="3600" dirty="0"/>
              <a:t> </a:t>
            </a:r>
            <a:r>
              <a:rPr lang="en-US" sz="3600" dirty="0" err="1"/>
              <a:t>সমাস</a:t>
            </a:r>
            <a:r>
              <a:rPr lang="en-US" sz="3600" dirty="0"/>
              <a:t> </a:t>
            </a:r>
            <a:r>
              <a:rPr lang="en-US" sz="3600" dirty="0" err="1"/>
              <a:t>যোগে</a:t>
            </a:r>
            <a:r>
              <a:rPr lang="en-US" sz="3600" dirty="0"/>
              <a:t> </a:t>
            </a:r>
            <a:r>
              <a:rPr lang="en-US" sz="3600" dirty="0" err="1"/>
              <a:t>শব্দ</a:t>
            </a:r>
            <a:r>
              <a:rPr lang="en-US" sz="3600" dirty="0"/>
              <a:t> </a:t>
            </a:r>
            <a:r>
              <a:rPr lang="en-US" sz="3600" dirty="0" err="1"/>
              <a:t>গঠনের</a:t>
            </a:r>
            <a:r>
              <a:rPr lang="en-US" sz="3600" dirty="0"/>
              <a:t> </a:t>
            </a:r>
            <a:r>
              <a:rPr lang="en-US" sz="3600" dirty="0" err="1"/>
              <a:t>প্রক্রিয়া</a:t>
            </a:r>
            <a:r>
              <a:rPr lang="en-US" sz="3600" dirty="0"/>
              <a:t> </a:t>
            </a:r>
            <a:r>
              <a:rPr lang="en-US" sz="3600" dirty="0" err="1"/>
              <a:t>সম্পর্কে</a:t>
            </a:r>
            <a:r>
              <a:rPr lang="en-US" sz="3600" dirty="0"/>
              <a:t> </a:t>
            </a:r>
            <a:r>
              <a:rPr lang="en-US" sz="3600" dirty="0" err="1"/>
              <a:t>ব্যাখা</a:t>
            </a:r>
            <a:r>
              <a:rPr lang="en-US" sz="3600" dirty="0"/>
              <a:t> </a:t>
            </a:r>
            <a:r>
              <a:rPr lang="en-US" sz="3600" dirty="0" err="1"/>
              <a:t>করতে</a:t>
            </a:r>
            <a:r>
              <a:rPr lang="en-US" sz="3600" dirty="0"/>
              <a:t> </a:t>
            </a:r>
            <a:r>
              <a:rPr lang="en-US" sz="3600" dirty="0" err="1"/>
              <a:t>পারবে</a:t>
            </a:r>
            <a:endParaRPr lang="en-US" sz="3600"/>
          </a:p>
          <a:p>
            <a:pPr>
              <a:buFont typeface="Wingdings" panose="020B0604020202020204" pitchFamily="34" charset="0"/>
              <a:buChar char="q"/>
            </a:pPr>
            <a:r>
              <a:rPr lang="en-US" sz="3600" dirty="0" err="1"/>
              <a:t>প্রত্যয়</a:t>
            </a:r>
            <a:r>
              <a:rPr lang="en-US" sz="3600" dirty="0"/>
              <a:t> ও </a:t>
            </a:r>
            <a:r>
              <a:rPr lang="en-US" sz="3600" dirty="0" err="1"/>
              <a:t>বিভক্তির</a:t>
            </a:r>
            <a:r>
              <a:rPr lang="en-US" sz="3600" dirty="0"/>
              <a:t> </a:t>
            </a:r>
            <a:r>
              <a:rPr lang="en-US" sz="3600" dirty="0" err="1"/>
              <a:t>মধ্যে</a:t>
            </a:r>
            <a:r>
              <a:rPr lang="en-US" sz="3600" dirty="0"/>
              <a:t> </a:t>
            </a:r>
            <a:r>
              <a:rPr lang="en-US" sz="3600" dirty="0" err="1"/>
              <a:t>পার্থক্য</a:t>
            </a:r>
            <a:r>
              <a:rPr lang="en-US" sz="3600" dirty="0"/>
              <a:t> </a:t>
            </a:r>
            <a:r>
              <a:rPr lang="en-US" sz="3600" dirty="0" err="1"/>
              <a:t>কী</a:t>
            </a:r>
            <a:r>
              <a:rPr lang="en-US" sz="3600" dirty="0"/>
              <a:t> </a:t>
            </a:r>
            <a:r>
              <a:rPr lang="en-US" sz="3600" dirty="0" err="1"/>
              <a:t>জানতে</a:t>
            </a:r>
            <a:r>
              <a:rPr lang="en-US" sz="3600" dirty="0"/>
              <a:t> </a:t>
            </a:r>
            <a:r>
              <a:rPr lang="en-US" sz="3600" dirty="0" err="1"/>
              <a:t>পারবে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308148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219ED83F-C053-4D57-BB0A-E206B666E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18" r="1" b="2694"/>
          <a:stretch/>
        </p:blipFill>
        <p:spPr>
          <a:xfrm>
            <a:off x="641276" y="643469"/>
            <a:ext cx="4013020" cy="2045969"/>
          </a:xfrm>
          <a:prstGeom prst="rect">
            <a:avLst/>
          </a:prstGeom>
        </p:spPr>
      </p:pic>
      <p:pic>
        <p:nvPicPr>
          <p:cNvPr id="8" name="Picture 8" descr="A picture containing toy&#10;&#10;Description automatically generated">
            <a:extLst>
              <a:ext uri="{FF2B5EF4-FFF2-40B4-BE49-F238E27FC236}">
                <a16:creationId xmlns:a16="http://schemas.microsoft.com/office/drawing/2014/main" id="{CFFDD0D6-A556-49C1-8E08-DAEA55E490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11" r="-1" b="8535"/>
          <a:stretch/>
        </p:blipFill>
        <p:spPr>
          <a:xfrm>
            <a:off x="643467" y="2831252"/>
            <a:ext cx="4010830" cy="3383280"/>
          </a:xfrm>
          <a:prstGeom prst="rect">
            <a:avLst/>
          </a:prstGeom>
        </p:spPr>
      </p:pic>
      <p:pic>
        <p:nvPicPr>
          <p:cNvPr id="3" name="Picture 7" descr="A close up of a toy&#10;&#10;Description automatically generated">
            <a:extLst>
              <a:ext uri="{FF2B5EF4-FFF2-40B4-BE49-F238E27FC236}">
                <a16:creationId xmlns:a16="http://schemas.microsoft.com/office/drawing/2014/main" id="{A11A770A-41B7-4EE9-899C-4A6FD82E5C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13" r="20003" b="-1"/>
          <a:stretch/>
        </p:blipFill>
        <p:spPr>
          <a:xfrm>
            <a:off x="4812633" y="643466"/>
            <a:ext cx="67359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20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4CE5841-C184-4A70-A609-5FE4A5078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75E5F-6901-4C6A-B529-E7F909C6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683169"/>
            <a:ext cx="4068849" cy="4148586"/>
          </a:xfrm>
        </p:spPr>
        <p:txBody>
          <a:bodyPr anchor="t">
            <a:normAutofit/>
          </a:bodyPr>
          <a:lstStyle/>
          <a:p>
            <a:r>
              <a:rPr lang="en-US" sz="4800" b="1"/>
              <a:t>রূপতত্ত্ব কী?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90248-EA72-485F-B916-4D7227676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633" y="1710064"/>
            <a:ext cx="5818248" cy="41485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b="1" dirty="0" err="1"/>
              <a:t>শব্দের</a:t>
            </a:r>
            <a:r>
              <a:rPr lang="en-US" sz="3600" b="1" dirty="0"/>
              <a:t> </a:t>
            </a:r>
            <a:r>
              <a:rPr lang="en-US" sz="3600" b="1" dirty="0" err="1"/>
              <a:t>গঠন</a:t>
            </a:r>
            <a:r>
              <a:rPr lang="en-US" sz="3600" b="1" dirty="0"/>
              <a:t> </a:t>
            </a:r>
            <a:r>
              <a:rPr lang="en-US" sz="3600" b="1" dirty="0" err="1"/>
              <a:t>এবং</a:t>
            </a:r>
            <a:r>
              <a:rPr lang="en-US" sz="3600" b="1" dirty="0"/>
              <a:t> </a:t>
            </a:r>
            <a:r>
              <a:rPr lang="en-US" sz="3600" b="1" dirty="0" err="1"/>
              <a:t>একটি</a:t>
            </a:r>
            <a:r>
              <a:rPr lang="en-US" sz="3600" b="1" dirty="0"/>
              <a:t> </a:t>
            </a:r>
            <a:r>
              <a:rPr lang="en-US" sz="3600" b="1" dirty="0" err="1"/>
              <a:t>শব্দের</a:t>
            </a:r>
            <a:r>
              <a:rPr lang="en-US" sz="3600" b="1" dirty="0"/>
              <a:t> </a:t>
            </a:r>
            <a:r>
              <a:rPr lang="en-US" sz="3600" b="1" dirty="0" err="1"/>
              <a:t>সঙ্গে</a:t>
            </a:r>
            <a:r>
              <a:rPr lang="en-US" sz="3600" b="1" dirty="0"/>
              <a:t> </a:t>
            </a:r>
            <a:r>
              <a:rPr lang="en-US" sz="3600" b="1" dirty="0" err="1"/>
              <a:t>অন্য</a:t>
            </a:r>
            <a:r>
              <a:rPr lang="en-US" sz="3600" b="1" dirty="0"/>
              <a:t> </a:t>
            </a:r>
            <a:r>
              <a:rPr lang="en-US" sz="3600" b="1" dirty="0" err="1"/>
              <a:t>শব্দের</a:t>
            </a:r>
            <a:r>
              <a:rPr lang="en-US" sz="3600" b="1" dirty="0"/>
              <a:t> </a:t>
            </a:r>
            <a:r>
              <a:rPr lang="en-US" sz="3600" b="1" dirty="0" err="1"/>
              <a:t>সম্পর্কের</a:t>
            </a:r>
            <a:r>
              <a:rPr lang="en-US" sz="3600" b="1" dirty="0"/>
              <a:t> </a:t>
            </a:r>
            <a:r>
              <a:rPr lang="en-US" sz="3600" b="1" dirty="0" err="1"/>
              <a:t>আলোচনা</a:t>
            </a:r>
            <a:r>
              <a:rPr lang="en-US" sz="3600" b="1" dirty="0"/>
              <a:t> </a:t>
            </a:r>
            <a:r>
              <a:rPr lang="en-US" sz="3600" b="1" dirty="0" err="1"/>
              <a:t>করা</a:t>
            </a:r>
            <a:r>
              <a:rPr lang="en-US" sz="3600" b="1" dirty="0"/>
              <a:t> </a:t>
            </a:r>
            <a:r>
              <a:rPr lang="en-US" sz="3600" b="1" dirty="0" err="1"/>
              <a:t>হল</a:t>
            </a:r>
            <a:r>
              <a:rPr lang="en-US" sz="3600" b="1" dirty="0"/>
              <a:t> </a:t>
            </a:r>
            <a:r>
              <a:rPr lang="en-US" sz="3600" b="1" dirty="0" err="1"/>
              <a:t>রূপতত্ত্ব</a:t>
            </a:r>
            <a:r>
              <a:rPr lang="en-US" sz="3600" b="1" dirty="0"/>
              <a:t>। </a:t>
            </a:r>
            <a:r>
              <a:rPr lang="en-US" sz="3600" b="1" dirty="0" err="1"/>
              <a:t>এটিকে</a:t>
            </a:r>
            <a:r>
              <a:rPr lang="en-US" sz="3600" b="1" dirty="0"/>
              <a:t> </a:t>
            </a:r>
            <a:r>
              <a:rPr lang="en-US" sz="3600" b="1" dirty="0" err="1"/>
              <a:t>শব্দতত্ত্ব</a:t>
            </a:r>
            <a:r>
              <a:rPr lang="en-US" sz="3600" b="1" dirty="0"/>
              <a:t> ও </a:t>
            </a:r>
            <a:r>
              <a:rPr lang="en-US" sz="3600" b="1" dirty="0" err="1"/>
              <a:t>বলা</a:t>
            </a:r>
            <a:r>
              <a:rPr lang="en-US" sz="3600" b="1" dirty="0"/>
              <a:t> </a:t>
            </a:r>
            <a:r>
              <a:rPr lang="en-US" sz="3600" b="1" dirty="0" err="1"/>
              <a:t>হয়ে</a:t>
            </a:r>
            <a:r>
              <a:rPr lang="en-US" sz="3600" b="1" dirty="0"/>
              <a:t> </a:t>
            </a:r>
            <a:r>
              <a:rPr lang="en-US" sz="3600" b="1" dirty="0" err="1"/>
              <a:t>থাকে</a:t>
            </a:r>
            <a:r>
              <a:rPr lang="en-US" sz="3600" b="1" dirty="0"/>
              <a:t>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16936" y="4000284"/>
            <a:ext cx="54864" cy="4206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860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30777-D75A-4876-B193-32E3CE6B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err="1"/>
              <a:t>শব্দ</a:t>
            </a:r>
            <a:r>
              <a:rPr lang="en-US" sz="5400" b="1" dirty="0"/>
              <a:t> </a:t>
            </a:r>
            <a:r>
              <a:rPr lang="en-US" sz="5400" b="1" dirty="0" err="1"/>
              <a:t>কী</a:t>
            </a:r>
            <a:r>
              <a:rPr lang="en-US" sz="5400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46E3F-16C0-4483-8DB0-159971C86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04" y="2218049"/>
            <a:ext cx="11216996" cy="42141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দুই</a:t>
            </a:r>
            <a:r>
              <a:rPr lang="en-US" sz="3200" dirty="0"/>
              <a:t> </a:t>
            </a:r>
            <a:r>
              <a:rPr lang="en-US" sz="3200" dirty="0" err="1"/>
              <a:t>বা</a:t>
            </a:r>
            <a:r>
              <a:rPr lang="en-US" sz="3200" dirty="0"/>
              <a:t> </a:t>
            </a:r>
            <a:r>
              <a:rPr lang="en-US" sz="3200" dirty="0" err="1"/>
              <a:t>ততোধিক</a:t>
            </a:r>
            <a:r>
              <a:rPr lang="en-US" sz="3200" dirty="0"/>
              <a:t> </a:t>
            </a:r>
            <a:r>
              <a:rPr lang="en-US" sz="3200" dirty="0" err="1"/>
              <a:t>ধ্বনি</a:t>
            </a:r>
            <a:r>
              <a:rPr lang="en-US" sz="3200" dirty="0"/>
              <a:t> </a:t>
            </a:r>
            <a:r>
              <a:rPr lang="en-US" sz="3200" dirty="0" err="1"/>
              <a:t>মিলে</a:t>
            </a:r>
            <a:r>
              <a:rPr lang="en-US" sz="3200" dirty="0"/>
              <a:t> </a:t>
            </a:r>
            <a:r>
              <a:rPr lang="en-US" sz="3200" dirty="0" err="1"/>
              <a:t>যদি</a:t>
            </a:r>
            <a:r>
              <a:rPr lang="en-US" sz="3200" dirty="0"/>
              <a:t> </a:t>
            </a:r>
            <a:r>
              <a:rPr lang="en-US" sz="3200" dirty="0" err="1"/>
              <a:t>অর্থ</a:t>
            </a:r>
            <a:r>
              <a:rPr lang="en-US" sz="3200" dirty="0"/>
              <a:t> </a:t>
            </a:r>
            <a:r>
              <a:rPr lang="en-US" sz="3200" dirty="0" err="1"/>
              <a:t>প্রকাশ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 </a:t>
            </a:r>
            <a:r>
              <a:rPr lang="en-US" sz="3200" dirty="0" err="1"/>
              <a:t>তবে</a:t>
            </a:r>
            <a:r>
              <a:rPr lang="en-US" sz="3200" dirty="0"/>
              <a:t> </a:t>
            </a:r>
            <a:r>
              <a:rPr lang="en-US" sz="3200" dirty="0" err="1"/>
              <a:t>তাকে</a:t>
            </a:r>
            <a:r>
              <a:rPr lang="en-US" sz="3200" dirty="0"/>
              <a:t> </a:t>
            </a:r>
            <a:r>
              <a:rPr lang="en-US" sz="3200" dirty="0" err="1"/>
              <a:t>শব্দ</a:t>
            </a:r>
            <a:r>
              <a:rPr lang="en-US" sz="3200" dirty="0"/>
              <a:t> </a:t>
            </a:r>
            <a:r>
              <a:rPr lang="en-US" sz="3200" dirty="0" err="1"/>
              <a:t>বলে</a:t>
            </a:r>
            <a:r>
              <a:rPr lang="en-US" sz="3200" dirty="0"/>
              <a:t>। </a:t>
            </a:r>
          </a:p>
          <a:p>
            <a:pPr marL="0" indent="0">
              <a:buNone/>
            </a:pPr>
            <a:r>
              <a:rPr lang="en-US" sz="3200" dirty="0" err="1"/>
              <a:t>যেমনঃ</a:t>
            </a:r>
            <a:r>
              <a:rPr lang="en-US" sz="3200" dirty="0"/>
              <a:t> </a:t>
            </a:r>
            <a:r>
              <a:rPr lang="en-US" sz="3200" b="1" dirty="0" err="1">
                <a:solidFill>
                  <a:srgbClr val="E0097C"/>
                </a:solidFill>
              </a:rPr>
              <a:t>ম্</a:t>
            </a:r>
            <a:r>
              <a:rPr lang="en-US" sz="3200" b="1" dirty="0">
                <a:solidFill>
                  <a:srgbClr val="E0097C"/>
                </a:solidFill>
              </a:rPr>
              <a:t>‌ + আ = </a:t>
            </a:r>
            <a:r>
              <a:rPr lang="en-US" sz="3200" b="1" dirty="0" err="1">
                <a:solidFill>
                  <a:srgbClr val="E0097C"/>
                </a:solidFill>
              </a:rPr>
              <a:t>মা</a:t>
            </a:r>
            <a:endParaRPr lang="en-US" sz="3200" b="1" dirty="0">
              <a:solidFill>
                <a:srgbClr val="E0097C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E0097C"/>
                </a:solidFill>
              </a:rPr>
              <a:t>            আ + </a:t>
            </a:r>
            <a:r>
              <a:rPr lang="en-US" sz="3200" b="1" dirty="0" err="1">
                <a:solidFill>
                  <a:srgbClr val="E0097C"/>
                </a:solidFill>
              </a:rPr>
              <a:t>ম্</a:t>
            </a:r>
            <a:r>
              <a:rPr lang="en-US" sz="3200" b="1" dirty="0">
                <a:solidFill>
                  <a:srgbClr val="E0097C"/>
                </a:solidFill>
              </a:rPr>
              <a:t>‌ + আ + </a:t>
            </a:r>
            <a:r>
              <a:rPr lang="en-US" sz="3200" b="1" dirty="0" err="1">
                <a:solidFill>
                  <a:srgbClr val="E0097C"/>
                </a:solidFill>
              </a:rPr>
              <a:t>র্</a:t>
            </a:r>
            <a:r>
              <a:rPr lang="en-US" sz="3200" b="1" dirty="0">
                <a:solidFill>
                  <a:srgbClr val="E0097C"/>
                </a:solidFill>
              </a:rPr>
              <a:t>‌ = </a:t>
            </a:r>
            <a:r>
              <a:rPr lang="en-US" sz="3200" b="1" dirty="0" err="1">
                <a:solidFill>
                  <a:srgbClr val="E0097C"/>
                </a:solidFill>
              </a:rPr>
              <a:t>আমার</a:t>
            </a:r>
            <a:endParaRPr lang="en-US" sz="3200" b="1" dirty="0">
              <a:solidFill>
                <a:srgbClr val="E0097C"/>
              </a:solidFill>
            </a:endParaRPr>
          </a:p>
          <a:p>
            <a:pPr marL="0" indent="0">
              <a:buNone/>
            </a:pPr>
            <a:r>
              <a:rPr lang="en-US" sz="3200" dirty="0" err="1"/>
              <a:t>অনেক</a:t>
            </a:r>
            <a:r>
              <a:rPr lang="en-US" sz="3200" dirty="0"/>
              <a:t> </a:t>
            </a:r>
            <a:r>
              <a:rPr lang="en-US" sz="3200" dirty="0" err="1"/>
              <a:t>ক্ষেত্রে</a:t>
            </a:r>
            <a:r>
              <a:rPr lang="en-US" sz="3200" dirty="0"/>
              <a:t> </a:t>
            </a:r>
            <a:r>
              <a:rPr lang="en-US" sz="3200" dirty="0" err="1"/>
              <a:t>কেবল</a:t>
            </a:r>
            <a:r>
              <a:rPr lang="en-US" sz="3200" dirty="0"/>
              <a:t> </a:t>
            </a:r>
            <a:r>
              <a:rPr lang="en-US" sz="3200" dirty="0" err="1"/>
              <a:t>একটি</a:t>
            </a:r>
            <a:r>
              <a:rPr lang="en-US" sz="3200" dirty="0"/>
              <a:t> </a:t>
            </a:r>
            <a:r>
              <a:rPr lang="en-US" sz="3200" dirty="0" err="1"/>
              <a:t>ধ্বনি</a:t>
            </a:r>
            <a:r>
              <a:rPr lang="en-US" sz="3200" dirty="0"/>
              <a:t> </a:t>
            </a:r>
            <a:r>
              <a:rPr lang="en-US" sz="3200" dirty="0" err="1"/>
              <a:t>দিয়েও</a:t>
            </a:r>
            <a:r>
              <a:rPr lang="en-US" sz="3200" dirty="0"/>
              <a:t> </a:t>
            </a:r>
            <a:r>
              <a:rPr lang="en-US" sz="3200" dirty="0" err="1"/>
              <a:t>অর্থপূর্ণ</a:t>
            </a:r>
            <a:r>
              <a:rPr lang="en-US" sz="3200" dirty="0"/>
              <a:t> </a:t>
            </a:r>
            <a:r>
              <a:rPr lang="en-US" sz="3200" dirty="0" err="1"/>
              <a:t>শব্দ</a:t>
            </a:r>
            <a:r>
              <a:rPr lang="en-US" sz="3200" dirty="0"/>
              <a:t> </a:t>
            </a:r>
            <a:r>
              <a:rPr lang="en-US" sz="3200" dirty="0" err="1"/>
              <a:t>হতে</a:t>
            </a:r>
            <a:r>
              <a:rPr lang="en-US" sz="3200" dirty="0"/>
              <a:t> </a:t>
            </a:r>
            <a:r>
              <a:rPr lang="en-US" sz="3200" dirty="0" err="1"/>
              <a:t>পারে</a:t>
            </a:r>
            <a:r>
              <a:rPr lang="en-US" sz="3200" dirty="0"/>
              <a:t>। </a:t>
            </a:r>
            <a:r>
              <a:rPr lang="en-US" sz="3200" dirty="0" err="1"/>
              <a:t>যেমনঃ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E0097C"/>
                </a:solidFill>
              </a:rPr>
              <a:t>ই , উ , আ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(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ক্ষোভ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,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আক্ষেপ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ইত্যাদি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প্রকাশ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বোঝাতে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ব্যবহৃত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হতে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পারে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958769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AccentBoxVTI</vt:lpstr>
      <vt:lpstr>শুভেচ্ছা</vt:lpstr>
      <vt:lpstr>নূন বাতায়ন</vt:lpstr>
      <vt:lpstr>পরিচিতি</vt:lpstr>
      <vt:lpstr>বাংলা ২য় পত্র  ষষ্ঠ শ্রেণি</vt:lpstr>
      <vt:lpstr>রূপতত্ত্ব</vt:lpstr>
      <vt:lpstr>শিখন ফল </vt:lpstr>
      <vt:lpstr>PowerPoint Presentation</vt:lpstr>
      <vt:lpstr>রূপতত্ত্ব কী?</vt:lpstr>
      <vt:lpstr>শব্দ কী?</vt:lpstr>
      <vt:lpstr>শব্দের গঠন </vt:lpstr>
      <vt:lpstr>প্রত্যয়</vt:lpstr>
      <vt:lpstr>বিভক্তি</vt:lpstr>
      <vt:lpstr>PowerPoint Presentation</vt:lpstr>
      <vt:lpstr>উপসর্গ </vt:lpstr>
      <vt:lpstr>সমাস</vt:lpstr>
      <vt:lpstr>পাঠ পুনরালোচনা</vt:lpstr>
      <vt:lpstr>মূল্যায়ন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863</cp:revision>
  <dcterms:created xsi:type="dcterms:W3CDTF">2020-07-15T06:53:38Z</dcterms:created>
  <dcterms:modified xsi:type="dcterms:W3CDTF">2020-07-15T11:24:38Z</dcterms:modified>
</cp:coreProperties>
</file>