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58" r:id="rId5"/>
    <p:sldId id="274" r:id="rId6"/>
    <p:sldId id="266" r:id="rId7"/>
    <p:sldId id="276" r:id="rId8"/>
    <p:sldId id="267" r:id="rId9"/>
    <p:sldId id="263" r:id="rId10"/>
    <p:sldId id="261" r:id="rId11"/>
    <p:sldId id="264" r:id="rId12"/>
    <p:sldId id="265" r:id="rId13"/>
    <p:sldId id="279" r:id="rId14"/>
    <p:sldId id="269" r:id="rId15"/>
    <p:sldId id="278" r:id="rId16"/>
    <p:sldId id="270" r:id="rId17"/>
    <p:sldId id="271" r:id="rId18"/>
    <p:sldId id="280" r:id="rId19"/>
    <p:sldId id="272" r:id="rId20"/>
    <p:sldId id="281" r:id="rId21"/>
    <p:sldId id="299" r:id="rId22"/>
    <p:sldId id="298" r:id="rId23"/>
    <p:sldId id="300" r:id="rId24"/>
    <p:sldId id="275" r:id="rId25"/>
    <p:sldId id="273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39D6C-C25C-4F8B-A611-28C56DF20D4C}" type="doc">
      <dgm:prSet loTypeId="urn:microsoft.com/office/officeart/2008/layout/RadialCluster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8D23ADD-A2BD-478E-A43C-DACE782F1E95}">
      <dgm:prSet phldrT="[Text]" custT="1"/>
      <dgm:spPr/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কর্তৃকারক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A43FEB-3B08-410E-9F92-7F43E9A301B5}" type="parTrans" cxnId="{382E8D83-519E-4361-AB94-0528A62563A9}">
      <dgm:prSet/>
      <dgm:spPr/>
      <dgm:t>
        <a:bodyPr/>
        <a:lstStyle/>
        <a:p>
          <a:endParaRPr lang="en-US"/>
        </a:p>
      </dgm:t>
    </dgm:pt>
    <dgm:pt modelId="{55251816-0FDC-4D1E-A239-30CF44B10C99}" type="sibTrans" cxnId="{382E8D83-519E-4361-AB94-0528A62563A9}">
      <dgm:prSet/>
      <dgm:spPr/>
      <dgm:t>
        <a:bodyPr/>
        <a:lstStyle/>
        <a:p>
          <a:endParaRPr lang="en-US"/>
        </a:p>
      </dgm:t>
    </dgm:pt>
    <dgm:pt modelId="{E08A73E6-4140-4F08-88DC-232792042813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মুখ্যকর্তা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B3F89D-9674-4557-B924-246F427AB685}" type="parTrans" cxnId="{397EDE22-4A2A-4F57-8324-3D2642848296}">
      <dgm:prSet/>
      <dgm:spPr/>
      <dgm:t>
        <a:bodyPr/>
        <a:lstStyle/>
        <a:p>
          <a:endParaRPr lang="en-US"/>
        </a:p>
      </dgm:t>
    </dgm:pt>
    <dgm:pt modelId="{09452469-E791-4760-A8EC-2C51F317CF11}" type="sibTrans" cxnId="{397EDE22-4A2A-4F57-8324-3D2642848296}">
      <dgm:prSet/>
      <dgm:spPr/>
      <dgm:t>
        <a:bodyPr/>
        <a:lstStyle/>
        <a:p>
          <a:endParaRPr lang="en-US"/>
        </a:p>
      </dgm:t>
    </dgm:pt>
    <dgm:pt modelId="{742114FA-0321-4215-B723-D5840AFF1D2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প্রযোজ্য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0F0EA4-153A-4505-BEC4-BD2558B299FE}" type="parTrans" cxnId="{61D03D05-9003-4432-8C62-CDFA69E750A9}">
      <dgm:prSet/>
      <dgm:spPr/>
      <dgm:t>
        <a:bodyPr/>
        <a:lstStyle/>
        <a:p>
          <a:endParaRPr lang="en-US"/>
        </a:p>
      </dgm:t>
    </dgm:pt>
    <dgm:pt modelId="{016B8652-2355-4B90-8949-9988C07F6D1A}" type="sibTrans" cxnId="{61D03D05-9003-4432-8C62-CDFA69E750A9}">
      <dgm:prSet/>
      <dgm:spPr/>
      <dgm:t>
        <a:bodyPr/>
        <a:lstStyle/>
        <a:p>
          <a:endParaRPr lang="en-US"/>
        </a:p>
      </dgm:t>
    </dgm:pt>
    <dgm:pt modelId="{DB298199-1741-4AA1-AE87-142C9E1E004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প্রযোজক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8657E0-6FB3-41ED-B084-3B6721042163}" type="parTrans" cxnId="{69A5C0A1-933F-418C-A095-B871C0CE35FC}">
      <dgm:prSet/>
      <dgm:spPr/>
      <dgm:t>
        <a:bodyPr/>
        <a:lstStyle/>
        <a:p>
          <a:endParaRPr lang="en-US"/>
        </a:p>
      </dgm:t>
    </dgm:pt>
    <dgm:pt modelId="{0D3C1EB9-D4E2-443C-8073-8FB9ECFAC8EC}" type="sibTrans" cxnId="{69A5C0A1-933F-418C-A095-B871C0CE35FC}">
      <dgm:prSet/>
      <dgm:spPr/>
      <dgm:t>
        <a:bodyPr/>
        <a:lstStyle/>
        <a:p>
          <a:endParaRPr lang="en-US"/>
        </a:p>
      </dgm:t>
    </dgm:pt>
    <dgm:pt modelId="{24BE698F-480C-4B5E-AAC2-6A12A561EF1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ব্যতিহার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4EF895-7070-4FC7-B8F0-13B88196287D}" type="sibTrans" cxnId="{960F5791-C09E-4338-A4A0-43278239F141}">
      <dgm:prSet/>
      <dgm:spPr/>
      <dgm:t>
        <a:bodyPr/>
        <a:lstStyle/>
        <a:p>
          <a:endParaRPr lang="en-US"/>
        </a:p>
      </dgm:t>
    </dgm:pt>
    <dgm:pt modelId="{B8CA3C9C-0F9D-44F3-B0AB-FAC9F10DC436}" type="parTrans" cxnId="{960F5791-C09E-4338-A4A0-43278239F141}">
      <dgm:prSet/>
      <dgm:spPr/>
      <dgm:t>
        <a:bodyPr/>
        <a:lstStyle/>
        <a:p>
          <a:endParaRPr lang="en-US"/>
        </a:p>
      </dgm:t>
    </dgm:pt>
    <dgm:pt modelId="{F961C103-E7EB-456E-B9CB-2B1D57719F13}" type="pres">
      <dgm:prSet presAssocID="{92939D6C-C25C-4F8B-A611-28C56DF20D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7D78BF6-C208-4F9F-860F-4BB4631A4EC2}" type="pres">
      <dgm:prSet presAssocID="{F8D23ADD-A2BD-478E-A43C-DACE782F1E95}" presName="singleCycle" presStyleCnt="0"/>
      <dgm:spPr/>
    </dgm:pt>
    <dgm:pt modelId="{6D17D038-8DAF-4F2C-AD21-F04D13404513}" type="pres">
      <dgm:prSet presAssocID="{F8D23ADD-A2BD-478E-A43C-DACE782F1E95}" presName="singleCenter" presStyleLbl="node1" presStyleIdx="0" presStyleCnt="5" custScaleX="121985" custScaleY="103626" custLinFactNeighborX="-2864" custLinFactNeighborY="-982">
        <dgm:presLayoutVars>
          <dgm:chMax val="7"/>
          <dgm:chPref val="7"/>
        </dgm:presLayoutVars>
      </dgm:prSet>
      <dgm:spPr/>
    </dgm:pt>
    <dgm:pt modelId="{22190695-C32E-4A2D-9D43-B8962C31560C}" type="pres">
      <dgm:prSet presAssocID="{72B3F89D-9674-4557-B924-246F427AB685}" presName="Name56" presStyleLbl="parChTrans1D2" presStyleIdx="0" presStyleCnt="4"/>
      <dgm:spPr/>
    </dgm:pt>
    <dgm:pt modelId="{112B3DED-7E89-4092-A8F3-BA54D8744D7F}" type="pres">
      <dgm:prSet presAssocID="{E08A73E6-4140-4F08-88DC-232792042813}" presName="text0" presStyleLbl="node1" presStyleIdx="1" presStyleCnt="5" custScaleX="199299" custScaleY="87227" custRadScaleRad="76257" custRadScaleInc="-141">
        <dgm:presLayoutVars>
          <dgm:bulletEnabled val="1"/>
        </dgm:presLayoutVars>
      </dgm:prSet>
      <dgm:spPr/>
    </dgm:pt>
    <dgm:pt modelId="{4A554C51-8809-4651-9964-E9BCB73F6B09}" type="pres">
      <dgm:prSet presAssocID="{B70F0EA4-153A-4505-BEC4-BD2558B299FE}" presName="Name56" presStyleLbl="parChTrans1D2" presStyleIdx="1" presStyleCnt="4"/>
      <dgm:spPr/>
    </dgm:pt>
    <dgm:pt modelId="{4C4B3FBF-5023-4DEE-86F2-59E0863DC0D3}" type="pres">
      <dgm:prSet presAssocID="{742114FA-0321-4215-B723-D5840AFF1D2B}" presName="text0" presStyleLbl="node1" presStyleIdx="2" presStyleCnt="5" custScaleX="247471" custScaleY="97414" custRadScaleRad="118770" custRadScaleInc="-1403">
        <dgm:presLayoutVars>
          <dgm:bulletEnabled val="1"/>
        </dgm:presLayoutVars>
      </dgm:prSet>
      <dgm:spPr/>
    </dgm:pt>
    <dgm:pt modelId="{8A38C541-1FF9-45FA-B1C6-3FED2A29B7E6}" type="pres">
      <dgm:prSet presAssocID="{B8CA3C9C-0F9D-44F3-B0AB-FAC9F10DC436}" presName="Name56" presStyleLbl="parChTrans1D2" presStyleIdx="2" presStyleCnt="4"/>
      <dgm:spPr/>
    </dgm:pt>
    <dgm:pt modelId="{ABCE70AF-BD5E-4C2E-9FBC-4B203B001E2C}" type="pres">
      <dgm:prSet presAssocID="{24BE698F-480C-4B5E-AAC2-6A12A561EF19}" presName="text0" presStyleLbl="node1" presStyleIdx="3" presStyleCnt="5" custScaleX="313689" custScaleY="97786" custRadScaleRad="81214" custRadScaleInc="-2736">
        <dgm:presLayoutVars>
          <dgm:bulletEnabled val="1"/>
        </dgm:presLayoutVars>
      </dgm:prSet>
      <dgm:spPr/>
    </dgm:pt>
    <dgm:pt modelId="{22BAEBCF-5D91-47C2-BCF0-B2657C70072A}" type="pres">
      <dgm:prSet presAssocID="{B48657E0-6FB3-41ED-B084-3B6721042163}" presName="Name56" presStyleLbl="parChTrans1D2" presStyleIdx="3" presStyleCnt="4"/>
      <dgm:spPr/>
    </dgm:pt>
    <dgm:pt modelId="{501C2000-FEB8-4C97-A747-C3FAD79C504A}" type="pres">
      <dgm:prSet presAssocID="{DB298199-1741-4AA1-AE87-142C9E1E0043}" presName="text0" presStyleLbl="node1" presStyleIdx="4" presStyleCnt="5" custScaleX="255080" custScaleY="91776" custRadScaleRad="133392" custRadScaleInc="3438">
        <dgm:presLayoutVars>
          <dgm:bulletEnabled val="1"/>
        </dgm:presLayoutVars>
      </dgm:prSet>
      <dgm:spPr/>
    </dgm:pt>
  </dgm:ptLst>
  <dgm:cxnLst>
    <dgm:cxn modelId="{61D03D05-9003-4432-8C62-CDFA69E750A9}" srcId="{F8D23ADD-A2BD-478E-A43C-DACE782F1E95}" destId="{742114FA-0321-4215-B723-D5840AFF1D2B}" srcOrd="1" destOrd="0" parTransId="{B70F0EA4-153A-4505-BEC4-BD2558B299FE}" sibTransId="{016B8652-2355-4B90-8949-9988C07F6D1A}"/>
    <dgm:cxn modelId="{AF500014-4D18-4DB3-8308-8EB84AFC8933}" type="presOf" srcId="{92939D6C-C25C-4F8B-A611-28C56DF20D4C}" destId="{F961C103-E7EB-456E-B9CB-2B1D57719F13}" srcOrd="0" destOrd="0" presId="urn:microsoft.com/office/officeart/2008/layout/RadialCluster"/>
    <dgm:cxn modelId="{A214671F-85EF-410F-8F30-370A03626A31}" type="presOf" srcId="{B8CA3C9C-0F9D-44F3-B0AB-FAC9F10DC436}" destId="{8A38C541-1FF9-45FA-B1C6-3FED2A29B7E6}" srcOrd="0" destOrd="0" presId="urn:microsoft.com/office/officeart/2008/layout/RadialCluster"/>
    <dgm:cxn modelId="{397EDE22-4A2A-4F57-8324-3D2642848296}" srcId="{F8D23ADD-A2BD-478E-A43C-DACE782F1E95}" destId="{E08A73E6-4140-4F08-88DC-232792042813}" srcOrd="0" destOrd="0" parTransId="{72B3F89D-9674-4557-B924-246F427AB685}" sibTransId="{09452469-E791-4760-A8EC-2C51F317CF11}"/>
    <dgm:cxn modelId="{79083332-008B-4E13-9559-43B8CE1458D6}" type="presOf" srcId="{B70F0EA4-153A-4505-BEC4-BD2558B299FE}" destId="{4A554C51-8809-4651-9964-E9BCB73F6B09}" srcOrd="0" destOrd="0" presId="urn:microsoft.com/office/officeart/2008/layout/RadialCluster"/>
    <dgm:cxn modelId="{9AC4C549-FB87-41CD-8AEE-5F643F8DC2B9}" type="presOf" srcId="{B48657E0-6FB3-41ED-B084-3B6721042163}" destId="{22BAEBCF-5D91-47C2-BCF0-B2657C70072A}" srcOrd="0" destOrd="0" presId="urn:microsoft.com/office/officeart/2008/layout/RadialCluster"/>
    <dgm:cxn modelId="{382E8D83-519E-4361-AB94-0528A62563A9}" srcId="{92939D6C-C25C-4F8B-A611-28C56DF20D4C}" destId="{F8D23ADD-A2BD-478E-A43C-DACE782F1E95}" srcOrd="0" destOrd="0" parTransId="{71A43FEB-3B08-410E-9F92-7F43E9A301B5}" sibTransId="{55251816-0FDC-4D1E-A239-30CF44B10C99}"/>
    <dgm:cxn modelId="{960F5791-C09E-4338-A4A0-43278239F141}" srcId="{F8D23ADD-A2BD-478E-A43C-DACE782F1E95}" destId="{24BE698F-480C-4B5E-AAC2-6A12A561EF19}" srcOrd="2" destOrd="0" parTransId="{B8CA3C9C-0F9D-44F3-B0AB-FAC9F10DC436}" sibTransId="{214EF895-7070-4FC7-B8F0-13B88196287D}"/>
    <dgm:cxn modelId="{79490E9C-27B3-4135-A920-4E4325EF94B5}" type="presOf" srcId="{72B3F89D-9674-4557-B924-246F427AB685}" destId="{22190695-C32E-4A2D-9D43-B8962C31560C}" srcOrd="0" destOrd="0" presId="urn:microsoft.com/office/officeart/2008/layout/RadialCluster"/>
    <dgm:cxn modelId="{785C219F-E087-44EF-BEBF-FAA3C3CC41E9}" type="presOf" srcId="{742114FA-0321-4215-B723-D5840AFF1D2B}" destId="{4C4B3FBF-5023-4DEE-86F2-59E0863DC0D3}" srcOrd="0" destOrd="0" presId="urn:microsoft.com/office/officeart/2008/layout/RadialCluster"/>
    <dgm:cxn modelId="{69A5C0A1-933F-418C-A095-B871C0CE35FC}" srcId="{F8D23ADD-A2BD-478E-A43C-DACE782F1E95}" destId="{DB298199-1741-4AA1-AE87-142C9E1E0043}" srcOrd="3" destOrd="0" parTransId="{B48657E0-6FB3-41ED-B084-3B6721042163}" sibTransId="{0D3C1EB9-D4E2-443C-8073-8FB9ECFAC8EC}"/>
    <dgm:cxn modelId="{A2E108A7-8396-4E28-A847-7DBD35708919}" type="presOf" srcId="{F8D23ADD-A2BD-478E-A43C-DACE782F1E95}" destId="{6D17D038-8DAF-4F2C-AD21-F04D13404513}" srcOrd="0" destOrd="0" presId="urn:microsoft.com/office/officeart/2008/layout/RadialCluster"/>
    <dgm:cxn modelId="{89E8B3B9-388B-4371-B54F-90081664F35F}" type="presOf" srcId="{24BE698F-480C-4B5E-AAC2-6A12A561EF19}" destId="{ABCE70AF-BD5E-4C2E-9FBC-4B203B001E2C}" srcOrd="0" destOrd="0" presId="urn:microsoft.com/office/officeart/2008/layout/RadialCluster"/>
    <dgm:cxn modelId="{F1EC96D2-B0E4-4560-A2BD-FA71F0DB9828}" type="presOf" srcId="{DB298199-1741-4AA1-AE87-142C9E1E0043}" destId="{501C2000-FEB8-4C97-A747-C3FAD79C504A}" srcOrd="0" destOrd="0" presId="urn:microsoft.com/office/officeart/2008/layout/RadialCluster"/>
    <dgm:cxn modelId="{99BF55D8-3AAF-44C2-B087-34C9F238419F}" type="presOf" srcId="{E08A73E6-4140-4F08-88DC-232792042813}" destId="{112B3DED-7E89-4092-A8F3-BA54D8744D7F}" srcOrd="0" destOrd="0" presId="urn:microsoft.com/office/officeart/2008/layout/RadialCluster"/>
    <dgm:cxn modelId="{66311826-F5F2-46B1-B897-3A4FA361AB2B}" type="presParOf" srcId="{F961C103-E7EB-456E-B9CB-2B1D57719F13}" destId="{97D78BF6-C208-4F9F-860F-4BB4631A4EC2}" srcOrd="0" destOrd="0" presId="urn:microsoft.com/office/officeart/2008/layout/RadialCluster"/>
    <dgm:cxn modelId="{8C981B1A-D458-419C-BD34-137EA5CE4A30}" type="presParOf" srcId="{97D78BF6-C208-4F9F-860F-4BB4631A4EC2}" destId="{6D17D038-8DAF-4F2C-AD21-F04D13404513}" srcOrd="0" destOrd="0" presId="urn:microsoft.com/office/officeart/2008/layout/RadialCluster"/>
    <dgm:cxn modelId="{E4E698F3-1A80-4869-915D-4003FD1B38C4}" type="presParOf" srcId="{97D78BF6-C208-4F9F-860F-4BB4631A4EC2}" destId="{22190695-C32E-4A2D-9D43-B8962C31560C}" srcOrd="1" destOrd="0" presId="urn:microsoft.com/office/officeart/2008/layout/RadialCluster"/>
    <dgm:cxn modelId="{736D9577-BB23-444E-846F-379B6CDEE68E}" type="presParOf" srcId="{97D78BF6-C208-4F9F-860F-4BB4631A4EC2}" destId="{112B3DED-7E89-4092-A8F3-BA54D8744D7F}" srcOrd="2" destOrd="0" presId="urn:microsoft.com/office/officeart/2008/layout/RadialCluster"/>
    <dgm:cxn modelId="{41183B0A-BF10-46D4-82E9-E1750BDD763C}" type="presParOf" srcId="{97D78BF6-C208-4F9F-860F-4BB4631A4EC2}" destId="{4A554C51-8809-4651-9964-E9BCB73F6B09}" srcOrd="3" destOrd="0" presId="urn:microsoft.com/office/officeart/2008/layout/RadialCluster"/>
    <dgm:cxn modelId="{8EA32E7D-045A-46CF-8BC6-11E21E94B21E}" type="presParOf" srcId="{97D78BF6-C208-4F9F-860F-4BB4631A4EC2}" destId="{4C4B3FBF-5023-4DEE-86F2-59E0863DC0D3}" srcOrd="4" destOrd="0" presId="urn:microsoft.com/office/officeart/2008/layout/RadialCluster"/>
    <dgm:cxn modelId="{EDC1D367-30D2-48D5-93F1-5B5D480FAFF4}" type="presParOf" srcId="{97D78BF6-C208-4F9F-860F-4BB4631A4EC2}" destId="{8A38C541-1FF9-45FA-B1C6-3FED2A29B7E6}" srcOrd="5" destOrd="0" presId="urn:microsoft.com/office/officeart/2008/layout/RadialCluster"/>
    <dgm:cxn modelId="{40F03F96-1827-40DA-8E09-A80DB2AF17ED}" type="presParOf" srcId="{97D78BF6-C208-4F9F-860F-4BB4631A4EC2}" destId="{ABCE70AF-BD5E-4C2E-9FBC-4B203B001E2C}" srcOrd="6" destOrd="0" presId="urn:microsoft.com/office/officeart/2008/layout/RadialCluster"/>
    <dgm:cxn modelId="{C5A155C0-5126-4488-92CB-27346AF3E1E1}" type="presParOf" srcId="{97D78BF6-C208-4F9F-860F-4BB4631A4EC2}" destId="{22BAEBCF-5D91-47C2-BCF0-B2657C70072A}" srcOrd="7" destOrd="0" presId="urn:microsoft.com/office/officeart/2008/layout/RadialCluster"/>
    <dgm:cxn modelId="{5DF4687A-FB95-40C7-B652-E705E05A403D}" type="presParOf" srcId="{97D78BF6-C208-4F9F-860F-4BB4631A4EC2}" destId="{501C2000-FEB8-4C97-A747-C3FAD79C504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7D038-8DAF-4F2C-AD21-F04D13404513}">
      <dsp:nvSpPr>
        <dsp:cNvPr id="0" name=""/>
        <dsp:cNvSpPr/>
      </dsp:nvSpPr>
      <dsp:spPr>
        <a:xfrm>
          <a:off x="2725294" y="1557908"/>
          <a:ext cx="1720295" cy="14613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কর্তৃকারক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6633" y="1629247"/>
        <a:ext cx="1577617" cy="1318709"/>
      </dsp:txXfrm>
    </dsp:sp>
    <dsp:sp modelId="{22190695-C32E-4A2D-9D43-B8962C31560C}">
      <dsp:nvSpPr>
        <dsp:cNvPr id="0" name=""/>
        <dsp:cNvSpPr/>
      </dsp:nvSpPr>
      <dsp:spPr>
        <a:xfrm rot="16460643">
          <a:off x="3524098" y="1431844"/>
          <a:ext cx="2528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852" y="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B3DED-7E89-4092-A8F3-BA54D8744D7F}">
      <dsp:nvSpPr>
        <dsp:cNvPr id="0" name=""/>
        <dsp:cNvSpPr/>
      </dsp:nvSpPr>
      <dsp:spPr>
        <a:xfrm>
          <a:off x="2749847" y="481600"/>
          <a:ext cx="1883114" cy="82418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মুখ্যকর্তা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0080" y="521833"/>
        <a:ext cx="1802648" cy="743714"/>
      </dsp:txXfrm>
    </dsp:sp>
    <dsp:sp modelId="{4A554C51-8809-4651-9964-E9BCB73F6B09}">
      <dsp:nvSpPr>
        <dsp:cNvPr id="0" name=""/>
        <dsp:cNvSpPr/>
      </dsp:nvSpPr>
      <dsp:spPr>
        <a:xfrm rot="18095">
          <a:off x="4445588" y="2293940"/>
          <a:ext cx="3081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134" y="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B3FBF-5023-4DEE-86F2-59E0863DC0D3}">
      <dsp:nvSpPr>
        <dsp:cNvPr id="0" name=""/>
        <dsp:cNvSpPr/>
      </dsp:nvSpPr>
      <dsp:spPr>
        <a:xfrm>
          <a:off x="4753720" y="1840688"/>
          <a:ext cx="2338276" cy="92043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প্রযোজ্য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8652" y="1885620"/>
        <a:ext cx="2248412" cy="830570"/>
      </dsp:txXfrm>
    </dsp:sp>
    <dsp:sp modelId="{8A38C541-1FF9-45FA-B1C6-3FED2A29B7E6}">
      <dsp:nvSpPr>
        <dsp:cNvPr id="0" name=""/>
        <dsp:cNvSpPr/>
      </dsp:nvSpPr>
      <dsp:spPr>
        <a:xfrm rot="5091898">
          <a:off x="3482572" y="3203653"/>
          <a:ext cx="3701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199" y="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E70AF-BD5E-4C2E-9FBC-4B203B001E2C}">
      <dsp:nvSpPr>
        <dsp:cNvPr id="0" name=""/>
        <dsp:cNvSpPr/>
      </dsp:nvSpPr>
      <dsp:spPr>
        <a:xfrm>
          <a:off x="2243779" y="3388010"/>
          <a:ext cx="2963949" cy="92394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ব্যতিহার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88882" y="3433113"/>
        <a:ext cx="2873743" cy="833743"/>
      </dsp:txXfrm>
    </dsp:sp>
    <dsp:sp modelId="{22BAEBCF-5D91-47C2-BCF0-B2657C70072A}">
      <dsp:nvSpPr>
        <dsp:cNvPr id="0" name=""/>
        <dsp:cNvSpPr/>
      </dsp:nvSpPr>
      <dsp:spPr>
        <a:xfrm rot="10844398">
          <a:off x="2410158" y="2275457"/>
          <a:ext cx="3151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149" y="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C2000-FEB8-4C97-A747-C3FAD79C504A}">
      <dsp:nvSpPr>
        <dsp:cNvPr id="0" name=""/>
        <dsp:cNvSpPr/>
      </dsp:nvSpPr>
      <dsp:spPr>
        <a:xfrm>
          <a:off x="0" y="1824276"/>
          <a:ext cx="2410171" cy="8671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প্রযোজক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31" y="1866607"/>
        <a:ext cx="2325509" cy="78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70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1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1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7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4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3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7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5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AAEF43-5AC5-4CE3-A063-63084DC1446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133D220-57C4-49DA-8A7D-B0B370F3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5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249" y="4927947"/>
            <a:ext cx="6357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9329" y="4520877"/>
            <a:ext cx="4717794" cy="2123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বিশ্বাসী,আমি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পারি,আমি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2" descr="Flowers Glittery World! Animated Picture Codes and Download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7" y="84293"/>
            <a:ext cx="5160845" cy="44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95DE7-01E6-48E5-BD06-BAC11552637F}"/>
              </a:ext>
            </a:extLst>
          </p:cNvPr>
          <p:cNvSpPr txBox="1"/>
          <p:nvPr/>
        </p:nvSpPr>
        <p:spPr>
          <a:xfrm>
            <a:off x="5649866" y="1013684"/>
            <a:ext cx="6357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তোমাদের সবাইকে স্বাগত জানাচ্ছি।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103" y="220823"/>
            <a:ext cx="5338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73" y="928709"/>
            <a:ext cx="10617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33" y="1590427"/>
            <a:ext cx="1117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240" y="2344481"/>
            <a:ext cx="1043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366" y="2960031"/>
            <a:ext cx="10907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’(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স্বত্বত্যাগ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531" y="4342207"/>
            <a:ext cx="1097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হতে’প্রশ্নের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240" y="5108831"/>
            <a:ext cx="11524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374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496" y="1333328"/>
            <a:ext cx="10877008" cy="440120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s-IN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চতুর্থী বিভক্তি শুধুমাত্র সম্প্রদান কারকে যুক্ত হয়।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বচনভেদে বিভক্তির আকৃতি পরিবর্তিত হয়। তবে কোন বিভক্তি চিহ্নিত করার জন্য উপরের বিভক্তির তালিকাটি মনে রাখলেই চলবে।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বিভক্তির নাম লেখার সময় কখনো সংক্ষিপ্ত আকারে লেখা যাবে না। অর্থাৎ দ্বিতীয়া বিভক্তিকে কখনোই ২য়া বিভক্তি লেখা যাবে না।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বিভক্তির তালিকাটি ভালোভাবে আত্মস্থ করতে হবে, প্রয়োজন হলে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as-IN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হবে।</a:t>
            </a:r>
          </a:p>
        </p:txBody>
      </p:sp>
    </p:spTree>
    <p:extLst>
      <p:ext uri="{BB962C8B-B14F-4D97-AF65-F5344CB8AC3E}">
        <p14:creationId xmlns:p14="http://schemas.microsoft.com/office/powerpoint/2010/main" val="30206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010" y="612284"/>
            <a:ext cx="11321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বাদশা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প্রতিদিন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রাজকোষ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 নিজ হাতে গরিবদের </a:t>
            </a:r>
            <a:r>
              <a:rPr lang="en-US" sz="4000" b="1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as-IN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তেন।</a:t>
            </a:r>
            <a:endParaRPr lang="as-IN" sz="4000" b="0" i="0" dirty="0">
              <a:solidFill>
                <a:srgbClr val="2021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7607" y="1548564"/>
            <a:ext cx="3095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বাদশা</a:t>
            </a:r>
            <a:r>
              <a:rPr lang="as-IN" sz="4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r>
              <a:rPr lang="en-US" sz="4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6092" y="5549852"/>
            <a:ext cx="4663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0645" y="4733688"/>
            <a:ext cx="4524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রাজকোষ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7565" y="3120706"/>
            <a:ext cx="4196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নিজ হাতে 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6678" y="3934004"/>
            <a:ext cx="482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গরিবদের 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6767565" y="2334635"/>
            <a:ext cx="3137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r>
              <a:rPr lang="as-IN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93700C-8FD1-4789-BC53-844AE63D05AF}"/>
              </a:ext>
            </a:extLst>
          </p:cNvPr>
          <p:cNvSpPr txBox="1"/>
          <p:nvPr/>
        </p:nvSpPr>
        <p:spPr>
          <a:xfrm>
            <a:off x="728395" y="1569796"/>
            <a:ext cx="453577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600543-E263-40DB-AD03-286FFC6C94A1}"/>
              </a:ext>
            </a:extLst>
          </p:cNvPr>
          <p:cNvSpPr txBox="1"/>
          <p:nvPr/>
        </p:nvSpPr>
        <p:spPr>
          <a:xfrm>
            <a:off x="728395" y="2354607"/>
            <a:ext cx="3591717" cy="7032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0F9295-D450-4A47-BFDC-CD605E35C64D}"/>
              </a:ext>
            </a:extLst>
          </p:cNvPr>
          <p:cNvSpPr txBox="1"/>
          <p:nvPr/>
        </p:nvSpPr>
        <p:spPr>
          <a:xfrm>
            <a:off x="572909" y="3120706"/>
            <a:ext cx="43455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F142C-9B5F-46A3-BE9A-5CDA6FDA8F5C}"/>
              </a:ext>
            </a:extLst>
          </p:cNvPr>
          <p:cNvSpPr txBox="1"/>
          <p:nvPr/>
        </p:nvSpPr>
        <p:spPr>
          <a:xfrm>
            <a:off x="652138" y="3967391"/>
            <a:ext cx="41871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89F4EE-DD89-4CB3-A061-E34B75A9D91F}"/>
              </a:ext>
            </a:extLst>
          </p:cNvPr>
          <p:cNvSpPr txBox="1"/>
          <p:nvPr/>
        </p:nvSpPr>
        <p:spPr>
          <a:xfrm>
            <a:off x="652138" y="4716990"/>
            <a:ext cx="50161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B824F0-3E75-4381-89A6-8D13383F5462}"/>
              </a:ext>
            </a:extLst>
          </p:cNvPr>
          <p:cNvSpPr txBox="1"/>
          <p:nvPr/>
        </p:nvSpPr>
        <p:spPr>
          <a:xfrm>
            <a:off x="728395" y="5460620"/>
            <a:ext cx="40021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96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02B39C-2CBA-436B-8838-7F8BE8B37359}"/>
              </a:ext>
            </a:extLst>
          </p:cNvPr>
          <p:cNvSpPr txBox="1"/>
          <p:nvPr/>
        </p:nvSpPr>
        <p:spPr>
          <a:xfrm>
            <a:off x="5266318" y="2319130"/>
            <a:ext cx="1475348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9870A5A1-7816-4997-8748-6BAE13ED876C}"/>
              </a:ext>
            </a:extLst>
          </p:cNvPr>
          <p:cNvSpPr/>
          <p:nvPr/>
        </p:nvSpPr>
        <p:spPr>
          <a:xfrm>
            <a:off x="556591" y="2984499"/>
            <a:ext cx="10747513" cy="2915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9CC0AEC-5A1D-43D0-9BDF-7E65A48510EE}"/>
              </a:ext>
            </a:extLst>
          </p:cNvPr>
          <p:cNvSpPr/>
          <p:nvPr/>
        </p:nvSpPr>
        <p:spPr>
          <a:xfrm>
            <a:off x="813351" y="3193773"/>
            <a:ext cx="251791" cy="901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3DAFFDA-29F9-439E-8B2E-026232C83BF4}"/>
              </a:ext>
            </a:extLst>
          </p:cNvPr>
          <p:cNvSpPr/>
          <p:nvPr/>
        </p:nvSpPr>
        <p:spPr>
          <a:xfrm>
            <a:off x="2261150" y="3226904"/>
            <a:ext cx="251791" cy="2363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64056BC-644C-4218-8D83-9FC2DA545256}"/>
              </a:ext>
            </a:extLst>
          </p:cNvPr>
          <p:cNvSpPr/>
          <p:nvPr/>
        </p:nvSpPr>
        <p:spPr>
          <a:xfrm>
            <a:off x="3847271" y="3130273"/>
            <a:ext cx="251791" cy="901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F65F14B-3A0D-4705-8DC1-BF14C117CB6D}"/>
              </a:ext>
            </a:extLst>
          </p:cNvPr>
          <p:cNvSpPr/>
          <p:nvPr/>
        </p:nvSpPr>
        <p:spPr>
          <a:xfrm>
            <a:off x="5870359" y="3123647"/>
            <a:ext cx="251791" cy="2466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6811B7B-9C65-4E58-A6E1-1AFF14CC710D}"/>
              </a:ext>
            </a:extLst>
          </p:cNvPr>
          <p:cNvSpPr/>
          <p:nvPr/>
        </p:nvSpPr>
        <p:spPr>
          <a:xfrm>
            <a:off x="8206231" y="3193772"/>
            <a:ext cx="251791" cy="901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AA4AAA8-879D-4240-85FD-1A66FE9C2E48}"/>
              </a:ext>
            </a:extLst>
          </p:cNvPr>
          <p:cNvSpPr/>
          <p:nvPr/>
        </p:nvSpPr>
        <p:spPr>
          <a:xfrm>
            <a:off x="10952922" y="3193773"/>
            <a:ext cx="351182" cy="2266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83CD95-E690-4FBE-AA40-12EF533E129C}"/>
              </a:ext>
            </a:extLst>
          </p:cNvPr>
          <p:cNvSpPr txBox="1"/>
          <p:nvPr/>
        </p:nvSpPr>
        <p:spPr>
          <a:xfrm>
            <a:off x="373329" y="4387576"/>
            <a:ext cx="183978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CCE49-C3FE-4924-B524-4C5B094C8536}"/>
              </a:ext>
            </a:extLst>
          </p:cNvPr>
          <p:cNvSpPr txBox="1"/>
          <p:nvPr/>
        </p:nvSpPr>
        <p:spPr>
          <a:xfrm>
            <a:off x="1167466" y="5590071"/>
            <a:ext cx="183978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3C0C73-CC83-4309-85B6-AF566B0264F6}"/>
              </a:ext>
            </a:extLst>
          </p:cNvPr>
          <p:cNvSpPr txBox="1"/>
          <p:nvPr/>
        </p:nvSpPr>
        <p:spPr>
          <a:xfrm>
            <a:off x="3100341" y="4177195"/>
            <a:ext cx="2165977" cy="7078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F189A-8FC6-4AA0-B918-563AF78125FC}"/>
              </a:ext>
            </a:extLst>
          </p:cNvPr>
          <p:cNvSpPr txBox="1"/>
          <p:nvPr/>
        </p:nvSpPr>
        <p:spPr>
          <a:xfrm>
            <a:off x="4598229" y="5560393"/>
            <a:ext cx="2544259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5CB68-EFF6-439C-B32D-E2DD0C269F3A}"/>
              </a:ext>
            </a:extLst>
          </p:cNvPr>
          <p:cNvSpPr txBox="1"/>
          <p:nvPr/>
        </p:nvSpPr>
        <p:spPr>
          <a:xfrm>
            <a:off x="6934101" y="4206207"/>
            <a:ext cx="254426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114AE4-3D61-4376-AA1A-464BC65C921F}"/>
              </a:ext>
            </a:extLst>
          </p:cNvPr>
          <p:cNvSpPr txBox="1"/>
          <p:nvPr/>
        </p:nvSpPr>
        <p:spPr>
          <a:xfrm>
            <a:off x="8908595" y="5630521"/>
            <a:ext cx="297789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D11320-C2A0-4DA5-9496-293377F48281}"/>
              </a:ext>
            </a:extLst>
          </p:cNvPr>
          <p:cNvSpPr txBox="1"/>
          <p:nvPr/>
        </p:nvSpPr>
        <p:spPr>
          <a:xfrm>
            <a:off x="443096" y="480174"/>
            <a:ext cx="10685417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5206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927" y="356252"/>
            <a:ext cx="1837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421" y="2128864"/>
            <a:ext cx="1127232" cy="70788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শিহা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9954" y="2144317"/>
            <a:ext cx="872355" cy="70788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77739" y="2343470"/>
            <a:ext cx="1410316" cy="278674"/>
          </a:xfrm>
          <a:prstGeom prst="rightArrow">
            <a:avLst>
              <a:gd name="adj1" fmla="val 375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04683" y="1836541"/>
            <a:ext cx="239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35888" y="2037850"/>
            <a:ext cx="187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112723" y="2217622"/>
            <a:ext cx="1436914" cy="348343"/>
          </a:xfrm>
          <a:prstGeom prst="rightArrow">
            <a:avLst>
              <a:gd name="adj1" fmla="val 3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বাংলা ২য় পত্র">
            <a:extLst>
              <a:ext uri="{FF2B5EF4-FFF2-40B4-BE49-F238E27FC236}">
                <a16:creationId xmlns:a16="http://schemas.microsoft.com/office/drawing/2014/main" id="{CE64E357-D0CF-4524-82BA-954109A8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69" y="4166950"/>
            <a:ext cx="4373775" cy="24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6E3328-308E-41A8-91D1-423A79F2D1BD}"/>
              </a:ext>
            </a:extLst>
          </p:cNvPr>
          <p:cNvSpPr/>
          <p:nvPr/>
        </p:nvSpPr>
        <p:spPr>
          <a:xfrm>
            <a:off x="6596543" y="5050190"/>
            <a:ext cx="2806445" cy="70788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শিহা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39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3" grpId="0"/>
      <p:bldP spid="14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সাফল্যের সূত্র">
            <a:extLst>
              <a:ext uri="{FF2B5EF4-FFF2-40B4-BE49-F238E27FC236}">
                <a16:creationId xmlns:a16="http://schemas.microsoft.com/office/drawing/2014/main" id="{BDE13C06-F3A8-4F62-A21B-37F563A91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7" y="223284"/>
            <a:ext cx="3810000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Callout 9">
            <a:extLst>
              <a:ext uri="{FF2B5EF4-FFF2-40B4-BE49-F238E27FC236}">
                <a16:creationId xmlns:a16="http://schemas.microsoft.com/office/drawing/2014/main" id="{27B3905E-63F1-4BBE-80A9-EB543A3C1BF8}"/>
              </a:ext>
            </a:extLst>
          </p:cNvPr>
          <p:cNvSpPr/>
          <p:nvPr/>
        </p:nvSpPr>
        <p:spPr>
          <a:xfrm>
            <a:off x="848139" y="4284178"/>
            <a:ext cx="3429000" cy="820738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b="1" u="sng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পাখি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আকাশে উড়ে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Goose bird fly sky public domain free photos for download ...">
            <a:extLst>
              <a:ext uri="{FF2B5EF4-FFF2-40B4-BE49-F238E27FC236}">
                <a16:creationId xmlns:a16="http://schemas.microsoft.com/office/drawing/2014/main" id="{EA40671F-F778-4781-835F-EE3CCDF2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76" y="3289849"/>
            <a:ext cx="5004356" cy="33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Callout 9">
            <a:extLst>
              <a:ext uri="{FF2B5EF4-FFF2-40B4-BE49-F238E27FC236}">
                <a16:creationId xmlns:a16="http://schemas.microsoft.com/office/drawing/2014/main" id="{D62E7A02-17C6-4747-BE68-F10F8B624CF6}"/>
              </a:ext>
            </a:extLst>
          </p:cNvPr>
          <p:cNvSpPr/>
          <p:nvPr/>
        </p:nvSpPr>
        <p:spPr>
          <a:xfrm>
            <a:off x="5307496" y="887895"/>
            <a:ext cx="2961861" cy="831089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4000" b="1" u="sng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যায়।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924" y="313509"/>
            <a:ext cx="115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1864896"/>
              </p:ext>
            </p:extLst>
          </p:nvPr>
        </p:nvGraphicFramePr>
        <p:xfrm>
          <a:off x="4145279" y="1602377"/>
          <a:ext cx="7350033" cy="470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0924" y="1158240"/>
            <a:ext cx="433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347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595" y="576384"/>
            <a:ext cx="946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মুখ্যকর্তা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করে,সে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98" name="Picture 2" descr="প্রাচীন ঐতিহ্য ঘোড়ার গাড়ি">
            <a:extLst>
              <a:ext uri="{FF2B5EF4-FFF2-40B4-BE49-F238E27FC236}">
                <a16:creationId xmlns:a16="http://schemas.microsoft.com/office/drawing/2014/main" id="{97E0382E-EB75-4660-8014-1BD9D0206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25" y="1602386"/>
            <a:ext cx="4438069" cy="24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AE73CA-6948-4102-B324-89266E0AB22C}"/>
              </a:ext>
            </a:extLst>
          </p:cNvPr>
          <p:cNvSpPr/>
          <p:nvPr/>
        </p:nvSpPr>
        <p:spPr>
          <a:xfrm rot="10800000" flipV="1">
            <a:off x="2000505" y="4415298"/>
            <a:ext cx="3130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pic>
        <p:nvPicPr>
          <p:cNvPr id="4100" name="Picture 4" descr="Banglanews24">
            <a:extLst>
              <a:ext uri="{FF2B5EF4-FFF2-40B4-BE49-F238E27FC236}">
                <a16:creationId xmlns:a16="http://schemas.microsoft.com/office/drawing/2014/main" id="{C2076FA7-424B-4174-937D-DFA2330A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58" y="1579720"/>
            <a:ext cx="4552536" cy="25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A05434-899C-47AE-9A29-7A8C5BEC7EF8}"/>
              </a:ext>
            </a:extLst>
          </p:cNvPr>
          <p:cNvSpPr/>
          <p:nvPr/>
        </p:nvSpPr>
        <p:spPr>
          <a:xfrm>
            <a:off x="2718269" y="5406058"/>
            <a:ext cx="1131923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1C8A3-8F4B-4B39-8D0A-27043E0BDD9E}"/>
              </a:ext>
            </a:extLst>
          </p:cNvPr>
          <p:cNvSpPr/>
          <p:nvPr/>
        </p:nvSpPr>
        <p:spPr>
          <a:xfrm>
            <a:off x="7301947" y="4570394"/>
            <a:ext cx="3706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মুষলধারে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E5CF4-F2CC-4046-8029-73F0738BE181}"/>
              </a:ext>
            </a:extLst>
          </p:cNvPr>
          <p:cNvSpPr/>
          <p:nvPr/>
        </p:nvSpPr>
        <p:spPr>
          <a:xfrm>
            <a:off x="8428619" y="5454373"/>
            <a:ext cx="763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22F942-F30B-4AF3-BB9D-EC1FDC56A711}"/>
              </a:ext>
            </a:extLst>
          </p:cNvPr>
          <p:cNvGrpSpPr/>
          <p:nvPr/>
        </p:nvGrpSpPr>
        <p:grpSpPr>
          <a:xfrm>
            <a:off x="4440340" y="323085"/>
            <a:ext cx="2410171" cy="867162"/>
            <a:chOff x="0" y="1824276"/>
            <a:chExt cx="2410171" cy="867162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007528-76B9-4559-8A20-4206D50626BB}"/>
                </a:ext>
              </a:extLst>
            </p:cNvPr>
            <p:cNvSpPr/>
            <p:nvPr/>
          </p:nvSpPr>
          <p:spPr>
            <a:xfrm>
              <a:off x="0" y="1824276"/>
              <a:ext cx="2410171" cy="86716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30BB5808-D077-4C3E-9C91-F927D0FE9987}"/>
                </a:ext>
              </a:extLst>
            </p:cNvPr>
            <p:cNvSpPr txBox="1"/>
            <p:nvPr/>
          </p:nvSpPr>
          <p:spPr>
            <a:xfrm>
              <a:off x="42331" y="1866607"/>
              <a:ext cx="2325509" cy="782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প্রযোজক</a:t>
              </a:r>
              <a:r>
                <a:rPr lang="en-US" sz="3600" b="1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কর্তা</a:t>
              </a:r>
              <a:endParaRPr lang="en-US" sz="36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0B3FD83-4EC8-4A89-A479-AAC18F8DC73A}"/>
              </a:ext>
            </a:extLst>
          </p:cNvPr>
          <p:cNvSpPr/>
          <p:nvPr/>
        </p:nvSpPr>
        <p:spPr>
          <a:xfrm>
            <a:off x="231177" y="1532773"/>
            <a:ext cx="11695779" cy="1199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6B138-70E3-4BC8-8597-6E9D0BBB3DFB}"/>
              </a:ext>
            </a:extLst>
          </p:cNvPr>
          <p:cNvSpPr/>
          <p:nvPr/>
        </p:nvSpPr>
        <p:spPr>
          <a:xfrm>
            <a:off x="6430599" y="5895547"/>
            <a:ext cx="3299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97946-14AA-4569-A344-8FB29804D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5742"/>
            <a:ext cx="5169484" cy="34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072422-6DC7-4BBA-9967-8B1FF0A84742}"/>
              </a:ext>
            </a:extLst>
          </p:cNvPr>
          <p:cNvSpPr/>
          <p:nvPr/>
        </p:nvSpPr>
        <p:spPr>
          <a:xfrm>
            <a:off x="530033" y="3772023"/>
            <a:ext cx="4310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দেখাচ্ছেন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029" y="430307"/>
            <a:ext cx="10900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122" name="Picture 2" descr="কিভাবে একজন ভাল গৃহশিক্ষক হবেন ...">
            <a:extLst>
              <a:ext uri="{FF2B5EF4-FFF2-40B4-BE49-F238E27FC236}">
                <a16:creationId xmlns:a16="http://schemas.microsoft.com/office/drawing/2014/main" id="{7323B2A1-1193-403F-A2D6-910140853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2" y="2398643"/>
            <a:ext cx="5009322" cy="36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BCFE17-6E87-4DDA-81E2-3632BE3DB772}"/>
              </a:ext>
            </a:extLst>
          </p:cNvPr>
          <p:cNvSpPr txBox="1"/>
          <p:nvPr/>
        </p:nvSpPr>
        <p:spPr>
          <a:xfrm>
            <a:off x="280090" y="3429000"/>
            <a:ext cx="3505200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ছাত্রকে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পড়ান।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0E415-BF61-4639-ADA6-4655AABB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8560" y="3152775"/>
            <a:ext cx="2673350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bn-BD" alt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</a:p>
          <a:p>
            <a:pPr algn="ctr"/>
            <a:r>
              <a:rPr lang="bn-BD" alt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 কর্তা</a:t>
            </a:r>
            <a:endParaRPr lang="en-US" alt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6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Book -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3" y="265042"/>
            <a:ext cx="6739572" cy="46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36668" y="1929137"/>
            <a:ext cx="3779521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৭ম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7424A-BB74-473E-BF08-3024EF2F3735}"/>
              </a:ext>
            </a:extLst>
          </p:cNvPr>
          <p:cNvSpPr txBox="1"/>
          <p:nvPr/>
        </p:nvSpPr>
        <p:spPr>
          <a:xfrm>
            <a:off x="762108" y="5366479"/>
            <a:ext cx="1096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ব্যবহৃত ছবিগুলো ইন্টারনেট ও অন্যান্য বিভিন্ন মাধ্যম থেকে সংগ্রহ করা হয়েছে।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D24E2C-D680-499A-982D-7A3F06F221D6}"/>
              </a:ext>
            </a:extLst>
          </p:cNvPr>
          <p:cNvSpPr/>
          <p:nvPr/>
        </p:nvSpPr>
        <p:spPr>
          <a:xfrm>
            <a:off x="691573" y="294598"/>
            <a:ext cx="9953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ব্যতিহার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একজাতীয়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করে,তখন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 descr="tiger1.jpg">
            <a:extLst>
              <a:ext uri="{FF2B5EF4-FFF2-40B4-BE49-F238E27FC236}">
                <a16:creationId xmlns:a16="http://schemas.microsoft.com/office/drawing/2014/main" id="{3560520A-109E-417B-A476-8CBA796E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20" y="1632572"/>
            <a:ext cx="10258360" cy="4201336"/>
          </a:xfrm>
          <a:prstGeom prst="rect">
            <a:avLst/>
          </a:prstGeom>
        </p:spPr>
      </p:pic>
      <p:pic>
        <p:nvPicPr>
          <p:cNvPr id="7170" name="Picture 2" descr="প্রিয় | ইন্টারনেট লাইফ">
            <a:extLst>
              <a:ext uri="{FF2B5EF4-FFF2-40B4-BE49-F238E27FC236}">
                <a16:creationId xmlns:a16="http://schemas.microsoft.com/office/drawing/2014/main" id="{8507E601-170D-4CB2-A65B-396280183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0" y="4077325"/>
            <a:ext cx="3658039" cy="17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A78995-98F3-4B8A-88AE-8BB829A30F26}"/>
              </a:ext>
            </a:extLst>
          </p:cNvPr>
          <p:cNvSpPr txBox="1"/>
          <p:nvPr/>
        </p:nvSpPr>
        <p:spPr>
          <a:xfrm>
            <a:off x="2678128" y="5971553"/>
            <a:ext cx="598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B7CD95-84B4-492B-9661-91E644F481FB}"/>
              </a:ext>
            </a:extLst>
          </p:cNvPr>
          <p:cNvSpPr txBox="1"/>
          <p:nvPr/>
        </p:nvSpPr>
        <p:spPr>
          <a:xfrm>
            <a:off x="5028117" y="557101"/>
            <a:ext cx="213576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89A879-905B-4300-A0B0-6C543E0986F7}"/>
              </a:ext>
            </a:extLst>
          </p:cNvPr>
          <p:cNvSpPr txBox="1"/>
          <p:nvPr/>
        </p:nvSpPr>
        <p:spPr>
          <a:xfrm>
            <a:off x="6586330" y="2548068"/>
            <a:ext cx="406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কারক কাকে বলে?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B8B83-BCF1-467F-A02B-3CC4AEF40A39}"/>
              </a:ext>
            </a:extLst>
          </p:cNvPr>
          <p:cNvSpPr txBox="1"/>
          <p:nvPr/>
        </p:nvSpPr>
        <p:spPr>
          <a:xfrm>
            <a:off x="6506816" y="3397144"/>
            <a:ext cx="406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কর্তৃকারক কাকে বলে?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49E2D-6DC4-463E-8B3E-16971307C012}"/>
              </a:ext>
            </a:extLst>
          </p:cNvPr>
          <p:cNvSpPr txBox="1"/>
          <p:nvPr/>
        </p:nvSpPr>
        <p:spPr>
          <a:xfrm>
            <a:off x="1013420" y="3340557"/>
            <a:ext cx="549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কারক কত প্রকার ও কী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3B672-125D-489D-A7D9-C8222A9512C3}"/>
              </a:ext>
            </a:extLst>
          </p:cNvPr>
          <p:cNvSpPr txBox="1"/>
          <p:nvPr/>
        </p:nvSpPr>
        <p:spPr>
          <a:xfrm>
            <a:off x="1164453" y="2561367"/>
            <a:ext cx="406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বিভক্তি কাকে বলে?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5318D-24EE-4906-AF2C-0D9D790F0E60}"/>
              </a:ext>
            </a:extLst>
          </p:cNvPr>
          <p:cNvSpPr txBox="1"/>
          <p:nvPr/>
        </p:nvSpPr>
        <p:spPr>
          <a:xfrm>
            <a:off x="1613452" y="4704522"/>
            <a:ext cx="836543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জোড় সংখ্যার রোল যাদের তারা ১  ও ৩ নং প্রশ্নের উত্তর লিখবে।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1F3A7-26F0-4F75-8A75-F2B8B2855E82}"/>
              </a:ext>
            </a:extLst>
          </p:cNvPr>
          <p:cNvSpPr txBox="1"/>
          <p:nvPr/>
        </p:nvSpPr>
        <p:spPr>
          <a:xfrm>
            <a:off x="1687996" y="5716124"/>
            <a:ext cx="817990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বেজোড় সংখ্যার রোল যারা তারা ২ ও ৪ নং প্রশ্নের উত্তর লিখবে।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A0447-0F69-4013-9AAF-7B2C2C16DB95}"/>
              </a:ext>
            </a:extLst>
          </p:cNvPr>
          <p:cNvSpPr txBox="1"/>
          <p:nvPr/>
        </p:nvSpPr>
        <p:spPr>
          <a:xfrm>
            <a:off x="3246782" y="1056022"/>
            <a:ext cx="4802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92896-9B48-4556-A63B-B6E41853F884}"/>
              </a:ext>
            </a:extLst>
          </p:cNvPr>
          <p:cNvSpPr txBox="1"/>
          <p:nvPr/>
        </p:nvSpPr>
        <p:spPr>
          <a:xfrm>
            <a:off x="2564295" y="2683238"/>
            <a:ext cx="8153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কারক কাকে বলে তা শিখলাম।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২।বিভক্তির রূপ সম্পর্কে জানলাম।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৩।কারকের প্রকারভেদ সম্পর্কে জানলাম।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কর্তৃকারকের সংজ্ঞা ও প্রকারভেদ সম্পর্কে জানলাম।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28907-DD60-448B-AF29-60060B6BE23C}"/>
              </a:ext>
            </a:extLst>
          </p:cNvPr>
          <p:cNvSpPr txBox="1"/>
          <p:nvPr/>
        </p:nvSpPr>
        <p:spPr>
          <a:xfrm>
            <a:off x="5787724" y="794479"/>
            <a:ext cx="155745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48671-7C74-45CF-8CE8-DFD58E0262BF}"/>
              </a:ext>
            </a:extLst>
          </p:cNvPr>
          <p:cNvSpPr txBox="1"/>
          <p:nvPr/>
        </p:nvSpPr>
        <p:spPr>
          <a:xfrm>
            <a:off x="1961320" y="2192758"/>
            <a:ext cx="236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কারক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7B9D0-F38B-47DF-9D0A-D8A7C6777E5F}"/>
              </a:ext>
            </a:extLst>
          </p:cNvPr>
          <p:cNvSpPr txBox="1"/>
          <p:nvPr/>
        </p:nvSpPr>
        <p:spPr>
          <a:xfrm>
            <a:off x="1961320" y="2840458"/>
            <a:ext cx="366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বিভক্তি কাকে বলে?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89442-E120-49F9-9E48-FC3722A16A0E}"/>
              </a:ext>
            </a:extLst>
          </p:cNvPr>
          <p:cNvSpPr txBox="1"/>
          <p:nvPr/>
        </p:nvSpPr>
        <p:spPr>
          <a:xfrm>
            <a:off x="1961320" y="3488158"/>
            <a:ext cx="403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মূখ্য কর্তা কাকে বলে?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69783-67B6-4527-94A7-5E01C419DD85}"/>
              </a:ext>
            </a:extLst>
          </p:cNvPr>
          <p:cNvSpPr txBox="1"/>
          <p:nvPr/>
        </p:nvSpPr>
        <p:spPr>
          <a:xfrm>
            <a:off x="1961320" y="4212236"/>
            <a:ext cx="907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৪। ‘মা শিশুকে চাঁদ দেখাচ্ছেন?’-এখানে প্রযোজক কর্তা কোনটি?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0492" y="1244458"/>
            <a:ext cx="215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4778" y="2721114"/>
            <a:ext cx="980244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ক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র্তৃ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২টি উদাহরণ লিখে তা চিহ্নিত করে দেখাও।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2855B5-AE66-494F-943C-47FBC8539970}"/>
              </a:ext>
            </a:extLst>
          </p:cNvPr>
          <p:cNvSpPr/>
          <p:nvPr/>
        </p:nvSpPr>
        <p:spPr>
          <a:xfrm>
            <a:off x="1194778" y="3843827"/>
            <a:ext cx="865575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২। বিভক্তির ছকটি একবচন ও বহুবচনসহ লেখ।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ree Animated Flower Gifs - Flower Clipart">
            <a:extLst>
              <a:ext uri="{FF2B5EF4-FFF2-40B4-BE49-F238E27FC236}">
                <a16:creationId xmlns:a16="http://schemas.microsoft.com/office/drawing/2014/main" id="{630113BE-88BC-4BD4-81D6-10ECDF6A4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22" y="4551713"/>
            <a:ext cx="1952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ree Animated Flower Gifs - Flower Clipart">
            <a:extLst>
              <a:ext uri="{FF2B5EF4-FFF2-40B4-BE49-F238E27FC236}">
                <a16:creationId xmlns:a16="http://schemas.microsoft.com/office/drawing/2014/main" id="{D09A06BE-DD7A-4410-A35C-3FB5E57B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0" y="431729"/>
            <a:ext cx="1952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0446" y="496388"/>
            <a:ext cx="230777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6407" y="2279783"/>
            <a:ext cx="9936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 descr="Free Animated Flower Gifs - Flower Clipart">
            <a:extLst>
              <a:ext uri="{FF2B5EF4-FFF2-40B4-BE49-F238E27FC236}">
                <a16:creationId xmlns:a16="http://schemas.microsoft.com/office/drawing/2014/main" id="{8C592AB2-40DB-4D78-8AA3-6611BEF2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66" y="4578217"/>
            <a:ext cx="1952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>
            <a:extLst>
              <a:ext uri="{FF2B5EF4-FFF2-40B4-BE49-F238E27FC236}">
                <a16:creationId xmlns:a16="http://schemas.microsoft.com/office/drawing/2014/main" id="{6C9E2CE2-CDDA-4370-88EF-B97CDDF881FB}"/>
              </a:ext>
            </a:extLst>
          </p:cNvPr>
          <p:cNvSpPr/>
          <p:nvPr/>
        </p:nvSpPr>
        <p:spPr>
          <a:xfrm>
            <a:off x="3104019" y="3625821"/>
            <a:ext cx="5334000" cy="1143000"/>
          </a:xfrm>
          <a:prstGeom prst="plus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E9392-9F71-44CF-B2C4-582D6271C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15" y="642731"/>
            <a:ext cx="7515452" cy="4026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1FA9D9-4B91-45A1-8BB8-CCDCAED86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4727">
            <a:off x="1216468" y="311454"/>
            <a:ext cx="2222075" cy="265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64859F-735E-4F5B-A969-C36B69F0A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4727">
            <a:off x="8679833" y="3499631"/>
            <a:ext cx="2490225" cy="2971248"/>
          </a:xfrm>
          <a:prstGeom prst="rect">
            <a:avLst/>
          </a:prstGeom>
        </p:spPr>
      </p:pic>
      <p:pic>
        <p:nvPicPr>
          <p:cNvPr id="6" name="Picture 5" descr="Free Animated Flower Gifs - Flower Clipart">
            <a:extLst>
              <a:ext uri="{FF2B5EF4-FFF2-40B4-BE49-F238E27FC236}">
                <a16:creationId xmlns:a16="http://schemas.microsoft.com/office/drawing/2014/main" id="{31918E76-8FD8-41E6-96CF-8FF1AB2C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967" y="543393"/>
            <a:ext cx="1952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ee Animated Flower Gifs - Flower Clipart">
            <a:extLst>
              <a:ext uri="{FF2B5EF4-FFF2-40B4-BE49-F238E27FC236}">
                <a16:creationId xmlns:a16="http://schemas.microsoft.com/office/drawing/2014/main" id="{DB662EEE-6343-421E-907A-B46D0891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0" y="4511957"/>
            <a:ext cx="1952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605" y="2921538"/>
            <a:ext cx="6235337" cy="25545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হাবিবা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4" y="239844"/>
            <a:ext cx="4995293" cy="64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8909" y="3044279"/>
            <a:ext cx="3274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ribbble - Book Animation [GIF] by Stefan G�lln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8" y="274736"/>
            <a:ext cx="6763755" cy="630852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DC7AB5-0CC0-4B58-9EC7-2FFE57681922}"/>
              </a:ext>
            </a:extLst>
          </p:cNvPr>
          <p:cNvSpPr txBox="1"/>
          <p:nvPr/>
        </p:nvSpPr>
        <p:spPr>
          <a:xfrm>
            <a:off x="8568423" y="4697787"/>
            <a:ext cx="1756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১ম পর্ব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ree Animated Flower Gifs - Flower Clipart">
            <a:extLst>
              <a:ext uri="{FF2B5EF4-FFF2-40B4-BE49-F238E27FC236}">
                <a16:creationId xmlns:a16="http://schemas.microsoft.com/office/drawing/2014/main" id="{709630E2-B6F5-4CDF-A241-E1C5CBEA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618" y="523052"/>
            <a:ext cx="1952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880" y="2420984"/>
            <a:ext cx="9135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সংজ্ঞাসহ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একবচন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বহুবচনে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সংজ্ঞাসহ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সংজ্ঞাসহ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093" y="400594"/>
            <a:ext cx="204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409" y="1358538"/>
            <a:ext cx="467519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5" name="Picture 4" descr="Free Animated Flower Gifs - Flower Clipart">
            <a:extLst>
              <a:ext uri="{FF2B5EF4-FFF2-40B4-BE49-F238E27FC236}">
                <a16:creationId xmlns:a16="http://schemas.microsoft.com/office/drawing/2014/main" id="{709630E2-B6F5-4CDF-A241-E1C5CBEA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31" y="515984"/>
            <a:ext cx="1952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97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2" y="574766"/>
            <a:ext cx="11094721" cy="55092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4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একটি শব্দের সঙ্গে অন্য শব্দের অ</a:t>
            </a:r>
            <a:r>
              <a:rPr lang="en-US" sz="4400" b="1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ন্বয়</a:t>
            </a:r>
            <a:r>
              <a:rPr lang="as-IN" sz="4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সাধনের জন্য যে সকল বর্ণ যুক্ত </a:t>
            </a:r>
            <a:r>
              <a:rPr lang="en-US" sz="4400" b="1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তাদের 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বলে। বিভক্তিগুলো </a:t>
            </a:r>
            <a:r>
              <a:rPr lang="en-US" sz="4400" b="1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as-IN" sz="4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পদের সাথে নামপদের সম্পর্ক স্থাপন করে।</a:t>
            </a:r>
          </a:p>
          <a:p>
            <a:endParaRPr lang="en-US" sz="44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যেমন: ছাদে বসে মা শিশুকে চাঁদ দেখাচ্ছেন।</a:t>
            </a:r>
          </a:p>
          <a:p>
            <a:r>
              <a:rPr lang="as-IN" sz="4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বাক্যটিতে ছাদে (ছাদ + এ বিভক্তি), মা (মা + ০ বিভক্তি), শিশুকে (শিশু + কে বিভক্তি), চাঁদ (চাঁদ + ০ বিভক্তি) ইত্যাদি পদে বিভিন্ন বিভক্তি যুক্ত </a:t>
            </a:r>
            <a:r>
              <a:rPr lang="en-US" sz="4400" b="1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ছে।</a:t>
            </a:r>
          </a:p>
        </p:txBody>
      </p:sp>
    </p:spTree>
    <p:extLst>
      <p:ext uri="{BB962C8B-B14F-4D97-AF65-F5344CB8AC3E}">
        <p14:creationId xmlns:p14="http://schemas.microsoft.com/office/powerpoint/2010/main" val="144405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সৌদিতে রমজানের চাঁদ দেখা শুরু হবে ...">
            <a:extLst>
              <a:ext uri="{FF2B5EF4-FFF2-40B4-BE49-F238E27FC236}">
                <a16:creationId xmlns:a16="http://schemas.microsoft.com/office/drawing/2014/main" id="{ACE26596-A44C-43C5-B7C8-AE2CC100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22" y="915505"/>
            <a:ext cx="6905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44167-9947-4F44-B47A-F25D86D62E71}"/>
              </a:ext>
            </a:extLst>
          </p:cNvPr>
          <p:cNvSpPr txBox="1"/>
          <p:nvPr/>
        </p:nvSpPr>
        <p:spPr>
          <a:xfrm>
            <a:off x="1603513" y="5234609"/>
            <a:ext cx="7103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েখাচ্ছেন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359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01054"/>
              </p:ext>
            </p:extLst>
          </p:nvPr>
        </p:nvGraphicFramePr>
        <p:xfrm>
          <a:off x="209004" y="252548"/>
          <a:ext cx="11608527" cy="6385269"/>
        </p:xfrm>
        <a:graphic>
          <a:graphicData uri="http://schemas.openxmlformats.org/drawingml/2006/table">
            <a:tbl>
              <a:tblPr/>
              <a:tblGrid>
                <a:gridCol w="3995346">
                  <a:extLst>
                    <a:ext uri="{9D8B030D-6E8A-4147-A177-3AD203B41FA5}">
                      <a16:colId xmlns:a16="http://schemas.microsoft.com/office/drawing/2014/main" val="3552000492"/>
                    </a:ext>
                  </a:extLst>
                </a:gridCol>
                <a:gridCol w="7613181">
                  <a:extLst>
                    <a:ext uri="{9D8B030D-6E8A-4147-A177-3AD203B41FA5}">
                      <a16:colId xmlns:a16="http://schemas.microsoft.com/office/drawing/2014/main" val="2486519670"/>
                    </a:ext>
                  </a:extLst>
                </a:gridCol>
              </a:tblGrid>
              <a:tr h="137588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বিভক্তির নাম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একবচন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বহুবচন</a:t>
                      </a:r>
                      <a:endParaRPr lang="en-US" sz="28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11170"/>
                  </a:ext>
                </a:extLst>
              </a:tr>
              <a:tr h="73886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প্রথমা বা 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bn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bn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বিভক্তি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০, অ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,এ,(য়),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রা,এরা,গুলি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গুলো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),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</a:t>
                      </a:r>
                      <a:endParaRPr lang="as-IN" sz="28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76145"/>
                  </a:ext>
                </a:extLst>
              </a:tr>
              <a:tr h="64751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দ্বিতীয়া বিভক্তি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কে, রে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এরে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দিগকে,দিগেরে,দেরে</a:t>
                      </a:r>
                      <a:endParaRPr lang="en-US" sz="28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20447"/>
                  </a:ext>
                </a:extLst>
              </a:tr>
              <a:tr h="83797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তৃতীয়া বিভক্তি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দ্বারা, দিয়া (দিয়ে), কর্তৃক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দিগের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দ্বারা,দের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দ্বারা,দিগ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কর্তৃক</a:t>
                      </a:r>
                      <a:endParaRPr lang="as-IN" sz="28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859704"/>
                  </a:ext>
                </a:extLst>
              </a:tr>
              <a:tr h="64751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চতুর্থী বিভক্তি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কে, রে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এরে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দিগকে,দিগেরে,দেরে</a:t>
                      </a:r>
                      <a:endParaRPr lang="as-IN" sz="28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222530"/>
                  </a:ext>
                </a:extLst>
              </a:tr>
              <a:tr h="842495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পঞ্চমী বিভক্তি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হইতে (হতে), থেকে, চেয়ে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দিগের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হতে,দের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হতে,দিগের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চেয়ে</a:t>
                      </a:r>
                      <a:endParaRPr lang="as-IN" sz="28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795893"/>
                  </a:ext>
                </a:extLst>
              </a:tr>
              <a:tr h="64751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ষষ্ঠী বিভক্তি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র, এর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দিগের,দের,গুলির,গণের</a:t>
                      </a:r>
                      <a:endParaRPr lang="as-IN" sz="28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5019"/>
                  </a:ext>
                </a:extLst>
              </a:tr>
              <a:tr h="64751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সপ্তমী বিভক্তি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s-IN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এ, য়, তে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এতে</a:t>
                      </a:r>
                      <a:r>
                        <a:rPr lang="en-US" sz="28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</a:t>
                      </a:r>
                      <a:r>
                        <a:rPr lang="en-US" sz="28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দিগে,দিগেতে,গুলিতে</a:t>
                      </a:r>
                      <a:endParaRPr lang="as-IN" sz="28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85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11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330" y="1478197"/>
            <a:ext cx="10763794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বাক্যের ক্রিয়াপদের সঙ্গে নামপদের সম্পর্ককে কারক বলে। অর্থাৎ বাক্যের ক্রিয়াপদের সঙ্গে অন্যান্য পদের যে সম্পর্ক, তাকে কারক বলে।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E462A6-41B6-439F-BF8B-07917D5AF8D5}"/>
              </a:ext>
            </a:extLst>
          </p:cNvPr>
          <p:cNvSpPr/>
          <p:nvPr/>
        </p:nvSpPr>
        <p:spPr>
          <a:xfrm>
            <a:off x="772522" y="556591"/>
            <a:ext cx="7934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 শব্দের আক্ষরিক অর্থ ‘যা ক্রিয়া সম্পাদন করে’।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7E956-1C7B-409A-87DC-601C54F27995}"/>
              </a:ext>
            </a:extLst>
          </p:cNvPr>
          <p:cNvSpPr txBox="1"/>
          <p:nvPr/>
        </p:nvSpPr>
        <p:spPr>
          <a:xfrm>
            <a:off x="6400800" y="5410200"/>
            <a:ext cx="533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bn-BD" sz="6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ফুটবল </a:t>
            </a:r>
            <a:r>
              <a:rPr lang="bn-BD" sz="6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bn-BD" sz="6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গ্রামের ধান ক্ষেতে ছেলেদের ফুটবল ...">
            <a:extLst>
              <a:ext uri="{FF2B5EF4-FFF2-40B4-BE49-F238E27FC236}">
                <a16:creationId xmlns:a16="http://schemas.microsoft.com/office/drawing/2014/main" id="{308F7FDE-7266-402E-A140-DAB60891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0" y="3159613"/>
            <a:ext cx="5323478" cy="30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4">
            <a:extLst>
              <a:ext uri="{FF2B5EF4-FFF2-40B4-BE49-F238E27FC236}">
                <a16:creationId xmlns:a16="http://schemas.microsoft.com/office/drawing/2014/main" id="{76867E93-60E6-4E9D-817D-D8C36F57411E}"/>
              </a:ext>
            </a:extLst>
          </p:cNvPr>
          <p:cNvSpPr/>
          <p:nvPr/>
        </p:nvSpPr>
        <p:spPr>
          <a:xfrm>
            <a:off x="7097904" y="5018088"/>
            <a:ext cx="6096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5">
            <a:extLst>
              <a:ext uri="{FF2B5EF4-FFF2-40B4-BE49-F238E27FC236}">
                <a16:creationId xmlns:a16="http://schemas.microsoft.com/office/drawing/2014/main" id="{C26B7844-B565-461F-9E4B-55A36975DC0C}"/>
              </a:ext>
            </a:extLst>
          </p:cNvPr>
          <p:cNvSpPr/>
          <p:nvPr/>
        </p:nvSpPr>
        <p:spPr>
          <a:xfrm>
            <a:off x="10413531" y="5018088"/>
            <a:ext cx="5334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130B1-20A5-4234-B50D-9BB70591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804" y="4310063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altLang="en-US" sz="4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পদ</a:t>
            </a:r>
            <a:endParaRPr lang="en-US" altLang="en-US" sz="40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76EE3-FF52-4BBF-BFD0-B81442EFD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6730" y="4310063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altLang="en-US" sz="4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পদ</a:t>
            </a:r>
            <a:endParaRPr lang="en-US" altLang="en-US" sz="40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925</TotalTime>
  <Words>999</Words>
  <Application>Microsoft Office PowerPoint</Application>
  <PresentationFormat>Widescreen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55</cp:revision>
  <dcterms:created xsi:type="dcterms:W3CDTF">2020-05-18T16:15:37Z</dcterms:created>
  <dcterms:modified xsi:type="dcterms:W3CDTF">2020-07-31T06:39:56Z</dcterms:modified>
</cp:coreProperties>
</file>