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268" r:id="rId3"/>
    <p:sldId id="291" r:id="rId4"/>
    <p:sldId id="281" r:id="rId5"/>
    <p:sldId id="282" r:id="rId6"/>
    <p:sldId id="257" r:id="rId7"/>
    <p:sldId id="258" r:id="rId8"/>
    <p:sldId id="272" r:id="rId9"/>
    <p:sldId id="264" r:id="rId10"/>
    <p:sldId id="265" r:id="rId11"/>
    <p:sldId id="293" r:id="rId12"/>
    <p:sldId id="274" r:id="rId13"/>
    <p:sldId id="262" r:id="rId14"/>
    <p:sldId id="263" r:id="rId15"/>
    <p:sldId id="283" r:id="rId16"/>
    <p:sldId id="266" r:id="rId17"/>
    <p:sldId id="279" r:id="rId18"/>
    <p:sldId id="275" r:id="rId19"/>
    <p:sldId id="276" r:id="rId20"/>
    <p:sldId id="280" r:id="rId21"/>
    <p:sldId id="295" r:id="rId22"/>
    <p:sldId id="292" r:id="rId23"/>
    <p:sldId id="277" r:id="rId24"/>
    <p:sldId id="278" r:id="rId25"/>
    <p:sldId id="28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66" y="1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79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22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8091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21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18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60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79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41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15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06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93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60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5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88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69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7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34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7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গোলাপ ফুলের ছবি | My Bd Tips">
            <a:extLst>
              <a:ext uri="{FF2B5EF4-FFF2-40B4-BE49-F238E27FC236}">
                <a16:creationId xmlns:a16="http://schemas.microsoft.com/office/drawing/2014/main" id="{C02BAC81-224E-434D-A31F-9DBA242B2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468912"/>
            <a:ext cx="5505450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7EEDF2-E7C3-4DC7-9C65-4FFB3C6A2000}"/>
              </a:ext>
            </a:extLst>
          </p:cNvPr>
          <p:cNvSpPr txBox="1"/>
          <p:nvPr/>
        </p:nvSpPr>
        <p:spPr>
          <a:xfrm>
            <a:off x="136208" y="5267554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তোমাদের সবাইকে স্বাগত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D4739252-783D-409B-8007-4820C1117646}"/>
              </a:ext>
            </a:extLst>
          </p:cNvPr>
          <p:cNvSpPr/>
          <p:nvPr/>
        </p:nvSpPr>
        <p:spPr>
          <a:xfrm>
            <a:off x="8915400" y="4855206"/>
            <a:ext cx="2057400" cy="125104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B59AE65E-9A83-43BA-A063-87C94E5442BA}"/>
              </a:ext>
            </a:extLst>
          </p:cNvPr>
          <p:cNvSpPr/>
          <p:nvPr/>
        </p:nvSpPr>
        <p:spPr>
          <a:xfrm>
            <a:off x="2438400" y="1143000"/>
            <a:ext cx="1905000" cy="990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07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09290" y="589869"/>
            <a:ext cx="158914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জন্মসাল</a:t>
            </a:r>
            <a:r>
              <a:rPr lang="bn-IN" sz="4000" b="1" dirty="0"/>
              <a:t> </a:t>
            </a:r>
            <a:endParaRPr 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48200" y="602127"/>
            <a:ext cx="1059427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১৯৪১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9880" y="1404961"/>
            <a:ext cx="1529999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জন্মস্থান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91484" y="2306535"/>
            <a:ext cx="2235611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চাঁদপুর জেলা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4989" y="4990100"/>
            <a:ext cx="3322503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এশিয়া ও ইউরোপ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3083" y="4023201"/>
            <a:ext cx="3196559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প্রতিনিধিত্বকারী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দেশ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8736" y="5733216"/>
            <a:ext cx="1525141" cy="7079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চিত্রকলা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98564" y="3025455"/>
            <a:ext cx="2630129" cy="7078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90909" y="3958063"/>
            <a:ext cx="2245441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সাহিত্যচর্চা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58483" y="266507"/>
            <a:ext cx="1796845" cy="707886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প্রতিষ্ঠাতা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96200" y="1259445"/>
            <a:ext cx="3434862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স্মৃতি জাদুঘর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20374" y="2092848"/>
            <a:ext cx="3163529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ঢাকা নগর জাদুঘর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366" y="2046942"/>
            <a:ext cx="3397769" cy="266491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4877262" y="4890670"/>
            <a:ext cx="4679644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লেখা,জয়নুল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গুলিবিদ্ধ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৭১</a:t>
            </a:r>
          </a:p>
        </p:txBody>
      </p:sp>
    </p:spTree>
    <p:extLst>
      <p:ext uri="{BB962C8B-B14F-4D97-AF65-F5344CB8AC3E}">
        <p14:creationId xmlns:p14="http://schemas.microsoft.com/office/powerpoint/2010/main" val="91949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B6C503-6D6A-4EC3-9CC6-E66FCCCA5442}"/>
              </a:ext>
            </a:extLst>
          </p:cNvPr>
          <p:cNvSpPr txBox="1"/>
          <p:nvPr/>
        </p:nvSpPr>
        <p:spPr>
          <a:xfrm>
            <a:off x="4724400" y="15240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74562D-3AC9-4046-A3E1-4C6B74ACC74D}"/>
              </a:ext>
            </a:extLst>
          </p:cNvPr>
          <p:cNvSpPr txBox="1"/>
          <p:nvPr/>
        </p:nvSpPr>
        <p:spPr>
          <a:xfrm>
            <a:off x="533400" y="2819400"/>
            <a:ext cx="1082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৬টি দলে ভাগ হয়ে হাশেম খান সম্পর্কে একটি তথ্যছক তৈরি কর এবং উপস্থাপন কর।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63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FAF78A-6C1A-4A1B-A631-4F947E233DB6}"/>
              </a:ext>
            </a:extLst>
          </p:cNvPr>
          <p:cNvSpPr txBox="1"/>
          <p:nvPr/>
        </p:nvSpPr>
        <p:spPr>
          <a:xfrm>
            <a:off x="419100" y="1295400"/>
            <a:ext cx="11353800" cy="38618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 আঁকতে ইচ্ছে হচ্ছে?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কাগজতো সাদা। পেন্সিলে আঁকা যায়। হাতের কলমটা দিয়েও আঁকা যায় এই সাদা জমিনে।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রং হলে খুউব ভালো হয়। ইচ্ছে মতো লাল,নীল,সবুজ,বেগুনি,হলুদ,কালো রং ঘষে ঘষে সাদা কাগজটা ভরে ফেলা যায়। সুন্দর এক রঙিন ছবি আঁকা হয়ে যায়।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640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57200" y="362566"/>
            <a:ext cx="1983661" cy="1841705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774807" y="362566"/>
            <a:ext cx="1842014" cy="1899470"/>
          </a:xfrm>
          <a:prstGeom prst="ellipse">
            <a:avLst/>
          </a:prstGeom>
          <a:solidFill>
            <a:srgbClr val="0070C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548373" y="2733368"/>
            <a:ext cx="1956622" cy="1891481"/>
          </a:xfrm>
          <a:prstGeom prst="ellipse">
            <a:avLst/>
          </a:prstGeom>
          <a:solidFill>
            <a:srgbClr val="7030A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21080" y="2751006"/>
            <a:ext cx="1956622" cy="1891481"/>
          </a:xfrm>
          <a:prstGeom prst="ellipse">
            <a:avLst/>
          </a:prstGeom>
          <a:solidFill>
            <a:srgbClr val="00B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4575" y="4905201"/>
            <a:ext cx="1893127" cy="1776471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82100" y="4684856"/>
            <a:ext cx="1893127" cy="1891481"/>
          </a:xfrm>
          <a:prstGeom prst="ellipse">
            <a:avLst/>
          </a:prstGeom>
          <a:solidFill>
            <a:schemeClr val="tx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79470" y="4785331"/>
            <a:ext cx="1814360" cy="174461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182398" y="960253"/>
            <a:ext cx="2133599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18604" y="2985673"/>
            <a:ext cx="1814359" cy="1422145"/>
          </a:xfrm>
          <a:prstGeom prst="rect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203634" y="3057675"/>
            <a:ext cx="2311965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 রং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82399" y="5155097"/>
            <a:ext cx="3325026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পরবর্তী পর্যায়ের রং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49445C4-101B-4E67-B44E-68F1AAC1CC7C}"/>
              </a:ext>
            </a:extLst>
          </p:cNvPr>
          <p:cNvSpPr/>
          <p:nvPr/>
        </p:nvSpPr>
        <p:spPr>
          <a:xfrm>
            <a:off x="5174993" y="333682"/>
            <a:ext cx="1842014" cy="1899470"/>
          </a:xfrm>
          <a:prstGeom prst="ellipse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99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2391" y="4370079"/>
            <a:ext cx="2046953" cy="2018791"/>
          </a:xfrm>
          <a:prstGeom prst="rect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84147" y="300370"/>
            <a:ext cx="2112706" cy="1878702"/>
          </a:xfrm>
          <a:prstGeom prst="rect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315414" y="4459098"/>
            <a:ext cx="2006527" cy="1971503"/>
          </a:xfrm>
          <a:prstGeom prst="rect">
            <a:avLst/>
          </a:prstGeom>
          <a:solidFill>
            <a:schemeClr val="accent6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3728" y="2340624"/>
            <a:ext cx="2112706" cy="1877482"/>
          </a:xfrm>
          <a:prstGeom prst="rect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23727" y="300370"/>
            <a:ext cx="2006527" cy="1919364"/>
          </a:xfrm>
          <a:prstGeom prst="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55637" y="2311787"/>
            <a:ext cx="2112706" cy="1877482"/>
          </a:xfrm>
          <a:prstGeom prst="rect">
            <a:avLst/>
          </a:prstGeom>
          <a:solidFill>
            <a:srgbClr val="0070C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23728" y="4422641"/>
            <a:ext cx="2112706" cy="1877482"/>
          </a:xfrm>
          <a:prstGeom prst="rect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29923" y="255263"/>
            <a:ext cx="2006527" cy="2065525"/>
          </a:xfrm>
          <a:prstGeom prst="rect">
            <a:avLst/>
          </a:prstGeom>
          <a:solidFill>
            <a:srgbClr val="00B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02658" y="2489982"/>
            <a:ext cx="2158728" cy="1849470"/>
          </a:xfrm>
          <a:prstGeom prst="rect">
            <a:avLst/>
          </a:prstGeom>
          <a:solidFill>
            <a:srgbClr val="7030A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ross 11"/>
          <p:cNvSpPr/>
          <p:nvPr/>
        </p:nvSpPr>
        <p:spPr>
          <a:xfrm>
            <a:off x="3451517" y="985684"/>
            <a:ext cx="611680" cy="604684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ross 12"/>
          <p:cNvSpPr/>
          <p:nvPr/>
        </p:nvSpPr>
        <p:spPr>
          <a:xfrm>
            <a:off x="3463240" y="2874090"/>
            <a:ext cx="609600" cy="604684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ross 13"/>
          <p:cNvSpPr/>
          <p:nvPr/>
        </p:nvSpPr>
        <p:spPr>
          <a:xfrm>
            <a:off x="3576822" y="4955661"/>
            <a:ext cx="609600" cy="604684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3E0861-BE58-45F0-9A4C-E1252EEB1419}"/>
              </a:ext>
            </a:extLst>
          </p:cNvPr>
          <p:cNvSpPr txBox="1"/>
          <p:nvPr/>
        </p:nvSpPr>
        <p:spPr>
          <a:xfrm>
            <a:off x="9879449" y="4920075"/>
            <a:ext cx="1371599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9D0163-0B27-4653-936C-8E02836FE9ED}"/>
              </a:ext>
            </a:extLst>
          </p:cNvPr>
          <p:cNvSpPr txBox="1"/>
          <p:nvPr/>
        </p:nvSpPr>
        <p:spPr>
          <a:xfrm>
            <a:off x="9780061" y="2874090"/>
            <a:ext cx="1282227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বেগুনী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7771B9-DC3C-4B3B-82A9-2CC4D612043B}"/>
              </a:ext>
            </a:extLst>
          </p:cNvPr>
          <p:cNvSpPr txBox="1"/>
          <p:nvPr/>
        </p:nvSpPr>
        <p:spPr>
          <a:xfrm>
            <a:off x="9728283" y="818795"/>
            <a:ext cx="1282227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6CC451-E9BF-41CF-99F8-D08BF05663B5}"/>
              </a:ext>
            </a:extLst>
          </p:cNvPr>
          <p:cNvSpPr txBox="1"/>
          <p:nvPr/>
        </p:nvSpPr>
        <p:spPr>
          <a:xfrm>
            <a:off x="9728283" y="919881"/>
            <a:ext cx="1282227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04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1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C3F03A-BE1A-48D0-A5E0-099329C6101F}"/>
              </a:ext>
            </a:extLst>
          </p:cNvPr>
          <p:cNvSpPr txBox="1"/>
          <p:nvPr/>
        </p:nvSpPr>
        <p:spPr>
          <a:xfrm>
            <a:off x="457200" y="684818"/>
            <a:ext cx="10668000" cy="193899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সাদা ও কালো রং ছবি আঁকার ক্ষেত্রে খুবই গুরুত্বপূর্ণ। মৌলিক রং মিলিয়ে মিশিয়ে এই দুটো রং পাওয়া যাবে না। তবে সবুজ ও লাল ঘন করে মিশিয়ে কালোর কাছাকাছি গাঢ় একটি রং তৈরি করা সম্ভব।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C6F2D84-87A0-42F2-B6B5-567CD48183CB}"/>
              </a:ext>
            </a:extLst>
          </p:cNvPr>
          <p:cNvSpPr/>
          <p:nvPr/>
        </p:nvSpPr>
        <p:spPr>
          <a:xfrm>
            <a:off x="914400" y="3091191"/>
            <a:ext cx="2286000" cy="228600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08EF2B8-84C7-4EE1-AD9D-C7A4A0E3B62A}"/>
              </a:ext>
            </a:extLst>
          </p:cNvPr>
          <p:cNvSpPr/>
          <p:nvPr/>
        </p:nvSpPr>
        <p:spPr>
          <a:xfrm>
            <a:off x="6477000" y="2939960"/>
            <a:ext cx="2286000" cy="2286000"/>
          </a:xfrm>
          <a:prstGeom prst="ellipse">
            <a:avLst/>
          </a:prstGeom>
          <a:solidFill>
            <a:schemeClr val="tx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32880F-40CE-4F5F-A71C-ABAEAA30C114}"/>
              </a:ext>
            </a:extLst>
          </p:cNvPr>
          <p:cNvSpPr txBox="1"/>
          <p:nvPr/>
        </p:nvSpPr>
        <p:spPr>
          <a:xfrm>
            <a:off x="1524000" y="56388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D749DB-B716-477D-A2BA-37F496D934E7}"/>
              </a:ext>
            </a:extLst>
          </p:cNvPr>
          <p:cNvSpPr txBox="1"/>
          <p:nvPr/>
        </p:nvSpPr>
        <p:spPr>
          <a:xfrm>
            <a:off x="7086600" y="56388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580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999004" y="2095635"/>
            <a:ext cx="1341537" cy="8381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খুউব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177332" y="2095635"/>
            <a:ext cx="1252080" cy="83819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99004" y="3340143"/>
            <a:ext cx="1341537" cy="7111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ষড়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132604" y="3220580"/>
            <a:ext cx="1341537" cy="7111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715000" y="3390898"/>
            <a:ext cx="1341537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প্রচন্ড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848600" y="3276600"/>
            <a:ext cx="2971799" cy="8381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কড়া বা কঠোর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961F89-96DF-412B-AB0D-DA1C2DBA3FFB}"/>
              </a:ext>
            </a:extLst>
          </p:cNvPr>
          <p:cNvSpPr txBox="1"/>
          <p:nvPr/>
        </p:nvSpPr>
        <p:spPr>
          <a:xfrm>
            <a:off x="768457" y="4953004"/>
            <a:ext cx="2181172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মৌলিক রং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071FD2-0A67-428F-B950-7FF5D5DC753F}"/>
              </a:ext>
            </a:extLst>
          </p:cNvPr>
          <p:cNvSpPr txBox="1"/>
          <p:nvPr/>
        </p:nvSpPr>
        <p:spPr>
          <a:xfrm>
            <a:off x="3726165" y="4573994"/>
            <a:ext cx="7467601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যার মধ্যে অন্য কোনো রঙের মিশ্রণ ঘটেনি। একটি মাত্র রঙে গঠিত।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AD6D1C-B7F6-4C8E-9369-EA62EA81FBC4}"/>
              </a:ext>
            </a:extLst>
          </p:cNvPr>
          <p:cNvSpPr txBox="1"/>
          <p:nvPr/>
        </p:nvSpPr>
        <p:spPr>
          <a:xfrm>
            <a:off x="5715000" y="307251"/>
            <a:ext cx="25146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 ও টীকা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5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AB1F59-5B6B-41D4-90D7-32456CA8B780}"/>
              </a:ext>
            </a:extLst>
          </p:cNvPr>
          <p:cNvSpPr txBox="1"/>
          <p:nvPr/>
        </p:nvSpPr>
        <p:spPr>
          <a:xfrm>
            <a:off x="4613139" y="532351"/>
            <a:ext cx="1229754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রংধনু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BB5D03-7F5D-47E0-8407-D11C446405A8}"/>
              </a:ext>
            </a:extLst>
          </p:cNvPr>
          <p:cNvSpPr txBox="1"/>
          <p:nvPr/>
        </p:nvSpPr>
        <p:spPr>
          <a:xfrm>
            <a:off x="4756304" y="2553770"/>
            <a:ext cx="1716262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৭ টি রং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CEE0B9-28AD-4E37-A418-F77EC1298C59}"/>
              </a:ext>
            </a:extLst>
          </p:cNvPr>
          <p:cNvSpPr txBox="1"/>
          <p:nvPr/>
        </p:nvSpPr>
        <p:spPr>
          <a:xfrm>
            <a:off x="4534525" y="4852932"/>
            <a:ext cx="7276475" cy="7191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লুদ,কমলা,লাল,সবুজ,নীল,বেগুনি ও গোলাপি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0A759003-9169-4C73-BF24-B98610FD9AFE}"/>
              </a:ext>
            </a:extLst>
          </p:cNvPr>
          <p:cNvSpPr/>
          <p:nvPr/>
        </p:nvSpPr>
        <p:spPr>
          <a:xfrm>
            <a:off x="5342368" y="1436465"/>
            <a:ext cx="2286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C62EF857-E49C-4979-BD4A-AC2044143DA3}"/>
              </a:ext>
            </a:extLst>
          </p:cNvPr>
          <p:cNvSpPr/>
          <p:nvPr/>
        </p:nvSpPr>
        <p:spPr>
          <a:xfrm>
            <a:off x="5576199" y="3631216"/>
            <a:ext cx="2286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8E8E94F-4043-4693-BA61-B75BAF317742}"/>
              </a:ext>
            </a:extLst>
          </p:cNvPr>
          <p:cNvSpPr/>
          <p:nvPr/>
        </p:nvSpPr>
        <p:spPr>
          <a:xfrm>
            <a:off x="6023404" y="810094"/>
            <a:ext cx="945466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4FC8AA-6107-42A8-B926-D15C73ABE6E8}"/>
              </a:ext>
            </a:extLst>
          </p:cNvPr>
          <p:cNvSpPr txBox="1"/>
          <p:nvPr/>
        </p:nvSpPr>
        <p:spPr>
          <a:xfrm>
            <a:off x="7056295" y="574811"/>
            <a:ext cx="4908449" cy="19389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বৃষ্টির পর আকাশে রংধনু যখন ওঠে তখন সাতটি রং খুঁজে পাওয়া যায়।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10085B-D1DA-4972-BA57-1BF673B3E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3860577" cy="43650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3039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E78D95-E258-4E29-860E-BEA567EC4EE3}"/>
              </a:ext>
            </a:extLst>
          </p:cNvPr>
          <p:cNvSpPr txBox="1"/>
          <p:nvPr/>
        </p:nvSpPr>
        <p:spPr>
          <a:xfrm>
            <a:off x="3561167" y="632514"/>
            <a:ext cx="3563815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ষড়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EF09EC-635B-485B-A0DB-25F22AA08B76}"/>
              </a:ext>
            </a:extLst>
          </p:cNvPr>
          <p:cNvSpPr txBox="1"/>
          <p:nvPr/>
        </p:nvSpPr>
        <p:spPr>
          <a:xfrm>
            <a:off x="8511539" y="661938"/>
            <a:ext cx="19050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7B3147-9003-44B1-A200-A9A0473B65B7}"/>
              </a:ext>
            </a:extLst>
          </p:cNvPr>
          <p:cNvSpPr txBox="1"/>
          <p:nvPr/>
        </p:nvSpPr>
        <p:spPr>
          <a:xfrm>
            <a:off x="493249" y="1948841"/>
            <a:ext cx="154979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রীষ্মকাল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3669CC-6F66-44DE-AE49-4244ABBCAF1A}"/>
              </a:ext>
            </a:extLst>
          </p:cNvPr>
          <p:cNvSpPr txBox="1"/>
          <p:nvPr/>
        </p:nvSpPr>
        <p:spPr>
          <a:xfrm>
            <a:off x="6428348" y="4632516"/>
            <a:ext cx="19431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বসন্ত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BA48C7-80FF-4B4D-98B2-0C8C6CCF64FE}"/>
              </a:ext>
            </a:extLst>
          </p:cNvPr>
          <p:cNvSpPr txBox="1"/>
          <p:nvPr/>
        </p:nvSpPr>
        <p:spPr>
          <a:xfrm>
            <a:off x="392355" y="3290678"/>
            <a:ext cx="1801251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বর্ষা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4B0AFA-4A2A-4021-A751-A6C6028E0F9A}"/>
              </a:ext>
            </a:extLst>
          </p:cNvPr>
          <p:cNvSpPr txBox="1"/>
          <p:nvPr/>
        </p:nvSpPr>
        <p:spPr>
          <a:xfrm>
            <a:off x="304800" y="4632516"/>
            <a:ext cx="1572652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শরৎ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78E0B0-F1BC-4BDB-B10E-ADADDCFCA6F9}"/>
              </a:ext>
            </a:extLst>
          </p:cNvPr>
          <p:cNvSpPr txBox="1"/>
          <p:nvPr/>
        </p:nvSpPr>
        <p:spPr>
          <a:xfrm>
            <a:off x="6331484" y="1919417"/>
            <a:ext cx="19050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হেমন্ত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734D61-3CFB-447B-9453-71F070BCA8E8}"/>
              </a:ext>
            </a:extLst>
          </p:cNvPr>
          <p:cNvSpPr txBox="1"/>
          <p:nvPr/>
        </p:nvSpPr>
        <p:spPr>
          <a:xfrm>
            <a:off x="6394347" y="3375021"/>
            <a:ext cx="1572652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শীত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B7E5E0-5AF8-4E15-940D-427F8E814037}"/>
              </a:ext>
            </a:extLst>
          </p:cNvPr>
          <p:cNvSpPr txBox="1"/>
          <p:nvPr/>
        </p:nvSpPr>
        <p:spPr>
          <a:xfrm>
            <a:off x="2726488" y="1948841"/>
            <a:ext cx="25146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বৈশাখ-জ্যৈষ্ঠ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20292F-5577-4D93-B0B8-AA0547B520CE}"/>
              </a:ext>
            </a:extLst>
          </p:cNvPr>
          <p:cNvSpPr txBox="1"/>
          <p:nvPr/>
        </p:nvSpPr>
        <p:spPr>
          <a:xfrm>
            <a:off x="2755653" y="3345613"/>
            <a:ext cx="25146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আষাঢ়-শ্রাবণ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CEEF71-12E4-4C8F-A668-084690BA542B}"/>
              </a:ext>
            </a:extLst>
          </p:cNvPr>
          <p:cNvSpPr txBox="1"/>
          <p:nvPr/>
        </p:nvSpPr>
        <p:spPr>
          <a:xfrm>
            <a:off x="2895600" y="4632516"/>
            <a:ext cx="25146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ভাদ্র-আশ্বিন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634D82-27AD-4459-B6FA-973DF6882E81}"/>
              </a:ext>
            </a:extLst>
          </p:cNvPr>
          <p:cNvSpPr txBox="1"/>
          <p:nvPr/>
        </p:nvSpPr>
        <p:spPr>
          <a:xfrm>
            <a:off x="8751570" y="1948841"/>
            <a:ext cx="2947181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কার্তিক-অগ্রহায়ণ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80AD23-F91C-47B4-9C73-C2762249A80E}"/>
              </a:ext>
            </a:extLst>
          </p:cNvPr>
          <p:cNvSpPr txBox="1"/>
          <p:nvPr/>
        </p:nvSpPr>
        <p:spPr>
          <a:xfrm>
            <a:off x="8967860" y="3345613"/>
            <a:ext cx="25146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পৌষ-মাঘ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D063B7-3924-4BCE-B420-5FEC0EFA6656}"/>
              </a:ext>
            </a:extLst>
          </p:cNvPr>
          <p:cNvSpPr txBox="1"/>
          <p:nvPr/>
        </p:nvSpPr>
        <p:spPr>
          <a:xfrm>
            <a:off x="9159239" y="4632516"/>
            <a:ext cx="25146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ফাল্গুন-চৈত্র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4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CFEA24-DDE8-4CDC-B307-CBA147F0B409}"/>
              </a:ext>
            </a:extLst>
          </p:cNvPr>
          <p:cNvSpPr txBox="1"/>
          <p:nvPr/>
        </p:nvSpPr>
        <p:spPr>
          <a:xfrm>
            <a:off x="5181600" y="304800"/>
            <a:ext cx="1617786" cy="7078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151FCC-7CC7-4BFE-ABB0-81A333295DCA}"/>
              </a:ext>
            </a:extLst>
          </p:cNvPr>
          <p:cNvSpPr txBox="1"/>
          <p:nvPr/>
        </p:nvSpPr>
        <p:spPr>
          <a:xfrm>
            <a:off x="820467" y="2228866"/>
            <a:ext cx="38862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আবহাওয়া শুস্ক ও গরম।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15BF18-6E80-47D1-9BB3-51BA22A23ADC}"/>
              </a:ext>
            </a:extLst>
          </p:cNvPr>
          <p:cNvSpPr txBox="1"/>
          <p:nvPr/>
        </p:nvSpPr>
        <p:spPr>
          <a:xfrm>
            <a:off x="904625" y="1213809"/>
            <a:ext cx="3323198" cy="7078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প্রচুর বৃষ্টিপাত হয়।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C1F288-3CF6-40E2-876C-391A3007A22C}"/>
              </a:ext>
            </a:extLst>
          </p:cNvPr>
          <p:cNvSpPr txBox="1"/>
          <p:nvPr/>
        </p:nvSpPr>
        <p:spPr>
          <a:xfrm>
            <a:off x="820467" y="3133732"/>
            <a:ext cx="5426612" cy="7078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গাছপালা,নদী-নালা শুকিয়ে যায়।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981DC1-79A7-4397-B0BE-BAFE5E951664}"/>
              </a:ext>
            </a:extLst>
          </p:cNvPr>
          <p:cNvSpPr txBox="1"/>
          <p:nvPr/>
        </p:nvSpPr>
        <p:spPr>
          <a:xfrm>
            <a:off x="738553" y="4038600"/>
            <a:ext cx="7491047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প্রচন্ড রোদের গাছের সবুজ রং বিবর্ণ হয়ে যায়।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89A01C-5A03-4C61-9D4C-900119E09B5E}"/>
              </a:ext>
            </a:extLst>
          </p:cNvPr>
          <p:cNvSpPr txBox="1"/>
          <p:nvPr/>
        </p:nvSpPr>
        <p:spPr>
          <a:xfrm>
            <a:off x="655612" y="4862255"/>
            <a:ext cx="6933321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প্রকৃতিতে নানা রঙের নানা রকম খেলা চলে।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Md Monirul Islam: আমি বৃষ্টি দেখেছি, বৃষ্টির ...">
            <a:extLst>
              <a:ext uri="{FF2B5EF4-FFF2-40B4-BE49-F238E27FC236}">
                <a16:creationId xmlns:a16="http://schemas.microsoft.com/office/drawing/2014/main" id="{A741E460-D7CA-4C75-B941-CEED09F5A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782" y="837201"/>
            <a:ext cx="3620590" cy="278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84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B6F640-3184-43C7-BC62-884B28CD9C58}"/>
              </a:ext>
            </a:extLst>
          </p:cNvPr>
          <p:cNvSpPr txBox="1"/>
          <p:nvPr/>
        </p:nvSpPr>
        <p:spPr>
          <a:xfrm rot="10800000" flipV="1">
            <a:off x="609600" y="1486652"/>
            <a:ext cx="24645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ঈশ্বর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প্রভূ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E9C4C7-E2DF-4C12-A864-77CDCED7A3E8}"/>
              </a:ext>
            </a:extLst>
          </p:cNvPr>
          <p:cNvSpPr txBox="1"/>
          <p:nvPr/>
        </p:nvSpPr>
        <p:spPr>
          <a:xfrm>
            <a:off x="287383" y="3683727"/>
            <a:ext cx="11669486" cy="2563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!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অশুভ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জয়ী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কল্যাণ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940E8B-2657-4539-AC1C-54B63F6AD5AC}"/>
              </a:ext>
            </a:extLst>
          </p:cNvPr>
          <p:cNvSpPr txBox="1"/>
          <p:nvPr/>
        </p:nvSpPr>
        <p:spPr>
          <a:xfrm>
            <a:off x="1802674" y="507432"/>
            <a:ext cx="654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039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7A2E9F-1D1C-4291-808E-9E65C2ED2FF3}"/>
              </a:ext>
            </a:extLst>
          </p:cNvPr>
          <p:cNvSpPr txBox="1"/>
          <p:nvPr/>
        </p:nvSpPr>
        <p:spPr>
          <a:xfrm>
            <a:off x="567690" y="4572000"/>
            <a:ext cx="10599420" cy="13234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আকাশে কালো রঙের মেঘের ছুটোছুটি,সংগে কানে তালালাগা প্রচন্ড শব্দে বজ্রপাত। সাথে ঝড় ও বৃষ্টি।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বজ্রপাত কেন হয়">
            <a:extLst>
              <a:ext uri="{FF2B5EF4-FFF2-40B4-BE49-F238E27FC236}">
                <a16:creationId xmlns:a16="http://schemas.microsoft.com/office/drawing/2014/main" id="{B7F639B1-9A60-4C3E-88F6-F299C9C36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1432"/>
            <a:ext cx="7010400" cy="394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98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গ্রীষ্মকালীন ফলের নানা উপকারিতা">
            <a:extLst>
              <a:ext uri="{FF2B5EF4-FFF2-40B4-BE49-F238E27FC236}">
                <a16:creationId xmlns:a16="http://schemas.microsoft.com/office/drawing/2014/main" id="{AE0B3CDE-8375-44B9-BA0B-B52C12E0A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81000"/>
            <a:ext cx="6477000" cy="337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CC9A43-2F58-4E23-B46A-2F7679EFFABA}"/>
              </a:ext>
            </a:extLst>
          </p:cNvPr>
          <p:cNvSpPr txBox="1"/>
          <p:nvPr/>
        </p:nvSpPr>
        <p:spPr>
          <a:xfrm>
            <a:off x="737747" y="4191000"/>
            <a:ext cx="10716505" cy="193899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আম,জাম,লিচু,তরমুজ,কলা এই ঋতুতে পাওয়া যায়। লাল,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নী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ল,কাল,হলুদ,কমলা,সবুজ রঙের বাহারি এই ফলগুলোর স্বাদও মিষ্টি।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36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42180F-0C19-496B-8E1F-88F1D0F4A838}"/>
              </a:ext>
            </a:extLst>
          </p:cNvPr>
          <p:cNvSpPr txBox="1"/>
          <p:nvPr/>
        </p:nvSpPr>
        <p:spPr>
          <a:xfrm>
            <a:off x="4610100" y="1676400"/>
            <a:ext cx="19050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D51B08-8463-426B-AFD5-ACD44BA8374A}"/>
              </a:ext>
            </a:extLst>
          </p:cNvPr>
          <p:cNvSpPr txBox="1"/>
          <p:nvPr/>
        </p:nvSpPr>
        <p:spPr>
          <a:xfrm>
            <a:off x="1524000" y="37338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যে কোনো একটি গ্রীষ্মকালীন ফলের ছবি আঁক (রং সহ)।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445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35D582-EAB5-4280-96F0-26D02C4B5A6A}"/>
              </a:ext>
            </a:extLst>
          </p:cNvPr>
          <p:cNvSpPr txBox="1"/>
          <p:nvPr/>
        </p:nvSpPr>
        <p:spPr>
          <a:xfrm>
            <a:off x="2971799" y="586447"/>
            <a:ext cx="4676078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আজ আমরা কী কী শিখলাম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42EDFF-2555-443C-B67A-D37DC633C1A7}"/>
              </a:ext>
            </a:extLst>
          </p:cNvPr>
          <p:cNvSpPr txBox="1"/>
          <p:nvPr/>
        </p:nvSpPr>
        <p:spPr>
          <a:xfrm>
            <a:off x="533400" y="1752600"/>
            <a:ext cx="11277600" cy="31700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১। শিল্পী হাশেম খান সম্পর্কে বলতে পারব;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২। কঠিন শব্দ অর্থসহ বাক্যে প্রয়োগ করতে পারব;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৩। রঙের প্রাথমিক ধারণা ব্যাখ্যা করতে পারব;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৪। রংধনুর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রং ও ষড়ঋতুর প্রকারভেদসহ গ্রীষ্মকালের বর্ণনা দিতে পারবে এবং বিভিন্ন রঙের প্রয়োগ করতে পারব।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66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148A5E-0BA7-492D-80D0-BCC82A3B0257}"/>
              </a:ext>
            </a:extLst>
          </p:cNvPr>
          <p:cNvSpPr txBox="1"/>
          <p:nvPr/>
        </p:nvSpPr>
        <p:spPr>
          <a:xfrm>
            <a:off x="4323470" y="457200"/>
            <a:ext cx="22098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ECAAC1-DBDD-4315-9CED-419FAEE18710}"/>
              </a:ext>
            </a:extLst>
          </p:cNvPr>
          <p:cNvSpPr txBox="1"/>
          <p:nvPr/>
        </p:nvSpPr>
        <p:spPr>
          <a:xfrm>
            <a:off x="517573" y="1447800"/>
            <a:ext cx="11156853" cy="440120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১। হাশেম খান এশিয়া ও ইউরোপ মহাদেশে কোন বিষয়ে বাংলাদেশের প্রতিনিধিত্ব করেছেন ?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২। মৌলিক রং কী ?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৩। প্রাথমিক পর্যায়ের রং কোনগুলো ?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৪। নীল ও লাল রং মেশালে কোন রং পাওয়া যায় ?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৫। রংধনুর সাতটি রঙের নাম লেখ । 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৬। কোন কোন মাস মিলে গ্রীষ্মকাল হয় 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52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BE4624-703E-42CB-ADD6-85572BE18415}"/>
              </a:ext>
            </a:extLst>
          </p:cNvPr>
          <p:cNvSpPr txBox="1"/>
          <p:nvPr/>
        </p:nvSpPr>
        <p:spPr>
          <a:xfrm>
            <a:off x="3581400" y="838200"/>
            <a:ext cx="22860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নৈতিক শিক্ষা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223E7E-9E4B-4C3B-9363-F9F047F40BB5}"/>
              </a:ext>
            </a:extLst>
          </p:cNvPr>
          <p:cNvSpPr txBox="1"/>
          <p:nvPr/>
        </p:nvSpPr>
        <p:spPr>
          <a:xfrm>
            <a:off x="609600" y="1905000"/>
            <a:ext cx="11201400" cy="31700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১। বন্ধুদের বা অন্য যে কাউকে উপনাম বা বিকৃত নামে ডাকা থেকে বিরত থাকতে হবে।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২। কারো চেহারা বা শারীরিক গঠন সম্পর্কে নেতিবাচক মন্তব্য করা উচিত নয়।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 বন্ধুর টিফিন জোর করে খেয়ে ফেলা থেকে বিরত থাকতে হবে।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84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ibrary of animated clip art black and white stock for reading png ...">
            <a:extLst>
              <a:ext uri="{FF2B5EF4-FFF2-40B4-BE49-F238E27FC236}">
                <a16:creationId xmlns:a16="http://schemas.microsoft.com/office/drawing/2014/main" id="{73DBCB2B-5147-4BFC-9CD0-53E33B69B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444" y="1143000"/>
            <a:ext cx="4932160" cy="493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ile of books clipart - ClipartBarn">
            <a:extLst>
              <a:ext uri="{FF2B5EF4-FFF2-40B4-BE49-F238E27FC236}">
                <a16:creationId xmlns:a16="http://schemas.microsoft.com/office/drawing/2014/main" id="{8994BAB8-98AD-40E0-8D8C-5D93D5C58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18" y="612088"/>
            <a:ext cx="2511982" cy="273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2BD791-3977-4848-9709-2121DF1AB9A3}"/>
              </a:ext>
            </a:extLst>
          </p:cNvPr>
          <p:cNvSpPr txBox="1"/>
          <p:nvPr/>
        </p:nvSpPr>
        <p:spPr>
          <a:xfrm>
            <a:off x="8001000" y="1143000"/>
            <a:ext cx="3305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 ৭ম</a:t>
            </a: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 descr="Pile of books clipart - ClipartBarn">
            <a:extLst>
              <a:ext uri="{FF2B5EF4-FFF2-40B4-BE49-F238E27FC236}">
                <a16:creationId xmlns:a16="http://schemas.microsoft.com/office/drawing/2014/main" id="{07A4E7FA-F58B-47D9-9B2F-036239C38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3591495"/>
            <a:ext cx="2511982" cy="273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973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777725-8734-4E64-8E56-1D08E2EFF312}"/>
              </a:ext>
            </a:extLst>
          </p:cNvPr>
          <p:cNvSpPr txBox="1"/>
          <p:nvPr/>
        </p:nvSpPr>
        <p:spPr>
          <a:xfrm>
            <a:off x="8915400" y="2644170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গদ্য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pic>
        <p:nvPicPr>
          <p:cNvPr id="3" name="Picture 8" descr="Free Pictures Of Book, Download Free Clip Art, Free Clip Art on ...">
            <a:extLst>
              <a:ext uri="{FF2B5EF4-FFF2-40B4-BE49-F238E27FC236}">
                <a16:creationId xmlns:a16="http://schemas.microsoft.com/office/drawing/2014/main" id="{250B9780-7F4D-4697-8243-B4C27EF98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3863"/>
            <a:ext cx="7391400" cy="6582965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69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047CB4-EC44-4F7F-860F-DBA766B32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72" y="221077"/>
            <a:ext cx="4097928" cy="65324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4CF61D-712C-4558-B725-1F667626640C}"/>
              </a:ext>
            </a:extLst>
          </p:cNvPr>
          <p:cNvSpPr txBox="1"/>
          <p:nvPr/>
        </p:nvSpPr>
        <p:spPr>
          <a:xfrm>
            <a:off x="5967547" y="3648891"/>
            <a:ext cx="57541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উম্মে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হাবিবা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মোহাম্মদপুর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2" descr="Dribbble - Book Animation [GIF] by Stefan G�llner">
            <a:extLst>
              <a:ext uri="{FF2B5EF4-FFF2-40B4-BE49-F238E27FC236}">
                <a16:creationId xmlns:a16="http://schemas.microsoft.com/office/drawing/2014/main" id="{C3DB2957-B33A-4472-848F-C11AF3F63D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921" y="229581"/>
            <a:ext cx="3973285" cy="2979964"/>
          </a:xfrm>
          <a:prstGeom prst="rect">
            <a:avLst/>
          </a:prstGeom>
          <a:solidFill>
            <a:srgbClr val="00B0F0"/>
          </a:solidFill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99C4CAB-8FFA-47B7-BFDB-56E13418A936}"/>
              </a:ext>
            </a:extLst>
          </p:cNvPr>
          <p:cNvCxnSpPr/>
          <p:nvPr/>
        </p:nvCxnSpPr>
        <p:spPr>
          <a:xfrm>
            <a:off x="4674762" y="1232263"/>
            <a:ext cx="82296" cy="440740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209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422" y="5400822"/>
            <a:ext cx="8686800" cy="1065293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ছবিটি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আঁকতে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লাগে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01222" y="2608386"/>
            <a:ext cx="3048000" cy="820614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কাগজ, তুলি, রঙ--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How to draw easy Village scenery, আসুন সহজ গ্রামের ...">
            <a:extLst>
              <a:ext uri="{FF2B5EF4-FFF2-40B4-BE49-F238E27FC236}">
                <a16:creationId xmlns:a16="http://schemas.microsoft.com/office/drawing/2014/main" id="{F5D4C98F-BCB9-4FDA-89C6-FF5EFF2AD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7714"/>
            <a:ext cx="79248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79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48EEBEE-B36E-4F5B-A696-782C9C098823}"/>
              </a:ext>
            </a:extLst>
          </p:cNvPr>
          <p:cNvSpPr txBox="1"/>
          <p:nvPr/>
        </p:nvSpPr>
        <p:spPr>
          <a:xfrm>
            <a:off x="7501868" y="914400"/>
            <a:ext cx="1713009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ছবির রং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A307BD-4345-4C17-89C2-A3A40C297006}"/>
              </a:ext>
            </a:extLst>
          </p:cNvPr>
          <p:cNvSpPr txBox="1"/>
          <p:nvPr/>
        </p:nvSpPr>
        <p:spPr>
          <a:xfrm>
            <a:off x="2133600" y="5562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গ্রামের দৃশ্য - অরিত্রাংকন আর্ট ...">
            <a:extLst>
              <a:ext uri="{FF2B5EF4-FFF2-40B4-BE49-F238E27FC236}">
                <a16:creationId xmlns:a16="http://schemas.microsoft.com/office/drawing/2014/main" id="{99A9F9F4-ADC8-4EC2-9671-4CD5DD0A2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83" y="569929"/>
            <a:ext cx="5440680" cy="447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গ্রাম বাংলার দৃশ্য দেখে আনেক সুন্দর ...">
            <a:extLst>
              <a:ext uri="{FF2B5EF4-FFF2-40B4-BE49-F238E27FC236}">
                <a16:creationId xmlns:a16="http://schemas.microsoft.com/office/drawing/2014/main" id="{23887C60-0D6C-446F-8FED-3715B42FE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947" y="1842766"/>
            <a:ext cx="5686053" cy="482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70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352800"/>
            <a:ext cx="922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D6576B-9610-47F6-A3DD-E240CBEFB43C}"/>
              </a:ext>
            </a:extLst>
          </p:cNvPr>
          <p:cNvSpPr/>
          <p:nvPr/>
        </p:nvSpPr>
        <p:spPr>
          <a:xfrm>
            <a:off x="511126" y="1676400"/>
            <a:ext cx="44919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... 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2184FB-960C-487B-A90B-03A77AD90FF7}"/>
              </a:ext>
            </a:extLst>
          </p:cNvPr>
          <p:cNvSpPr txBox="1"/>
          <p:nvPr/>
        </p:nvSpPr>
        <p:spPr>
          <a:xfrm>
            <a:off x="4648200" y="4572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321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762000"/>
            <a:ext cx="7363155" cy="435292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634077" y="5867400"/>
            <a:ext cx="20574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হাশেম খান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67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3238</TotalTime>
  <Words>633</Words>
  <Application>Microsoft Office PowerPoint</Application>
  <PresentationFormat>Widescreen</PresentationFormat>
  <Paragraphs>108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NikoshBAN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Asus</cp:lastModifiedBy>
  <cp:revision>85</cp:revision>
  <dcterms:created xsi:type="dcterms:W3CDTF">2006-08-16T00:00:00Z</dcterms:created>
  <dcterms:modified xsi:type="dcterms:W3CDTF">2020-07-31T10:28:10Z</dcterms:modified>
</cp:coreProperties>
</file>