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6" r:id="rId11"/>
    <p:sldId id="267" r:id="rId12"/>
    <p:sldId id="284" r:id="rId13"/>
    <p:sldId id="268" r:id="rId14"/>
    <p:sldId id="285" r:id="rId15"/>
    <p:sldId id="275" r:id="rId16"/>
    <p:sldId id="279" r:id="rId17"/>
    <p:sldId id="280" r:id="rId18"/>
    <p:sldId id="281" r:id="rId19"/>
    <p:sldId id="28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0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8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9421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81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90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3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90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8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0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4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3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7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CFF191-EEE5-4EB9-A518-F714293057C0}" type="datetimeFigureOut">
              <a:rPr lang="en-US" smtClean="0"/>
              <a:t>31-Jul-20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A7E6742-5A5E-4768-BCDD-81CF95BFD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0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22B11-169D-4552-8E96-3FE85641C37A}"/>
              </a:ext>
            </a:extLst>
          </p:cNvPr>
          <p:cNvSpPr txBox="1"/>
          <p:nvPr/>
        </p:nvSpPr>
        <p:spPr>
          <a:xfrm rot="10800000" flipV="1">
            <a:off x="527538" y="1092773"/>
            <a:ext cx="2464525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ঈশ্বর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প্রভূ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C74F52-EB20-46CE-B40E-38498B042E2B}"/>
              </a:ext>
            </a:extLst>
          </p:cNvPr>
          <p:cNvSpPr txBox="1"/>
          <p:nvPr/>
        </p:nvSpPr>
        <p:spPr>
          <a:xfrm>
            <a:off x="273316" y="3356698"/>
            <a:ext cx="11149651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আপনি মহান ! আপনিই পারেন আমাকে সফলতার পথে নিয়ে যেতে।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হয়নি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অশুভ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জয়ী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কল্যাণ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377AC5-B95D-4927-B8D9-E5F03E08BC08}"/>
              </a:ext>
            </a:extLst>
          </p:cNvPr>
          <p:cNvSpPr txBox="1"/>
          <p:nvPr/>
        </p:nvSpPr>
        <p:spPr>
          <a:xfrm>
            <a:off x="3355479" y="285037"/>
            <a:ext cx="715844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83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7BC88B-C265-4CCF-A10A-CF7BA8DFA7AA}"/>
              </a:ext>
            </a:extLst>
          </p:cNvPr>
          <p:cNvSpPr txBox="1"/>
          <p:nvPr/>
        </p:nvSpPr>
        <p:spPr>
          <a:xfrm>
            <a:off x="310873" y="201657"/>
            <a:ext cx="11570254" cy="3046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হযরত মোস্তফা (স.)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মানবতার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গৌরব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সত্ত্বেও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সেভাবেই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জীবনযাপন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৬৩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পরিসর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হযরতকে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সন্মূখীন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হয়েছে,দেখলে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অবাক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এতিম,তিনি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হয়েছিলেন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আরবভূমির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অবিসংবাদিত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অধিনায়ক,তখন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আসবাব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ছিল-একখানা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খেজুর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বিছানা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সুরাহি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অনাহারে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উনুনে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জ্বলত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DB8396-4A42-4744-9489-4CF0CD915A11}"/>
              </a:ext>
            </a:extLst>
          </p:cNvPr>
          <p:cNvSpPr txBox="1"/>
          <p:nvPr/>
        </p:nvSpPr>
        <p:spPr>
          <a:xfrm>
            <a:off x="389206" y="3248645"/>
            <a:ext cx="11570254" cy="3046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হযরতের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চরিত্রে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সংমিশ্রণ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কোমল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কঠোরের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বিশ্বাসে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যিনি ছিলেন অজেয়,অকুতোভয়,সত্যে ও সংগ্রামে যিনি বজ্রের মতো কঠোর,পর্বতের মতো অটল,তাঁকেই আবার দেখতে পাই-কুসুমের চেয়েও কোমল। বন্ধু-বান্ধবের জন্য তাঁর প্রীতির অন্ত নেই-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মুখে তাঁর সব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 হাসাহাসি,ছেলেপিলের সঙ্গে মেশেন তিনি একেবারে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শিশুর মন নিয়ে-পথে দেখা হলে বালক-বন্ধুকে তার বুলবুলির খবর জিজ্ঞেস করতে তাঁর ভুল হয় না।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বন্ধুবিয়োগে চক্ষু তাঁর অশ্রুসিক্ত হয়।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6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F657AE-993D-41CB-8E56-6C7E79BBBE65}"/>
              </a:ext>
            </a:extLst>
          </p:cNvPr>
          <p:cNvSpPr txBox="1"/>
          <p:nvPr/>
        </p:nvSpPr>
        <p:spPr>
          <a:xfrm>
            <a:off x="301282" y="374073"/>
            <a:ext cx="11589435" cy="20621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বহু দিন পর দাই-মা হালিমাকে দেখে ‘মা আমার,মা আমার’ বলে তিনি আকুল হয়ে ওঠেন। মক্কাবিজয়ের পর সাফা পর্বতের পাদদেশে বসে হযরত বক্তৃতা করছিলেন। একজন লোক তাঁর সামনে এসে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ভয়ে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কাঁপতে লাগল। হযরত অভয় দিয়ে বললেন: ভয় করছ কেন?আমি রাজা নই,কারও মুনিবও নই-এমন মায়ের সন্তান আমি ,শুষ্ক খাদ্যই যাঁর আহার্য।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7986B5-7C30-4D5D-86CE-3241FE292F06}"/>
              </a:ext>
            </a:extLst>
          </p:cNvPr>
          <p:cNvSpPr txBox="1"/>
          <p:nvPr/>
        </p:nvSpPr>
        <p:spPr>
          <a:xfrm>
            <a:off x="301282" y="2604654"/>
            <a:ext cx="11589435" cy="40318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হযরত জীবনে কাউকে কড়া কথা বলেননি-কাউকে অভিসম্পাত দেননি। আনাস নামক এক ভৃত্য দশ বছর হযরতের চাকরি করার পর বলেছেন-এই সুদীর্ঘ সময়ের মধ্যে হযরতের মুখে তিনি কড়া কথা শোনেননি কখনো। মক্কায় বা তায়েফে অত্যাচারে জর্জরিত হয়েও হযরতের মুখে অভিসম্পাতের বাণী উচ্চারিত হয়নি। বরং তিনি বলেছেন,এদের জ্ঞান দাও প্রভু-এদের ক্ষমা করো।</a:t>
            </a: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জগতে সাম্যের প্রতিষ্ঠা মোস্তফা চরিত্রের অন্যতম বিশেষত্ব। প্রচলিত সমাজব্যবস্থা ও দাস-ব্যবসায়ের অত্যাচারে জর্জরিত মানবাত্মা যখন গুমরে মরছিল,রাসুলুল্লাহ্‌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স.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সাম্যের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বাণী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72502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825037-CF60-4BC2-9CB8-E4BE957E630B}"/>
              </a:ext>
            </a:extLst>
          </p:cNvPr>
          <p:cNvSpPr txBox="1"/>
          <p:nvPr/>
        </p:nvSpPr>
        <p:spPr>
          <a:xfrm>
            <a:off x="229131" y="360219"/>
            <a:ext cx="11733737" cy="3046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সমগ্র জীবন দিয়ে তিনি সাম্যের প্রচার ও প্রতিষ্ঠা করে গেছেন। চরম দুরবস্থার হাত থেকে দাসদের পরিত্রাণের জন্যও তিনি কাজ করেছেন। মানুষকে সালাতে আহ্বান করার জন্যে মুয়াযযিন নিযুক্ত করেছেন হাবশি গোলাম হযরত বেলালকে।</a:t>
            </a: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নারীর অবস্থার পরিবর্তন এনেছেন হযরত। নারীর মর্যাদা ছিল তাঁর শিক্ষার অন্তর্ভুক্ত। তাঁর কন্যা হযরত ফাতেমা (রা.)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উঠেছে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নারীত্বের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বেহেশত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নীচে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5AF808-7ABC-4B29-8331-0FB197DCAC96}"/>
              </a:ext>
            </a:extLst>
          </p:cNvPr>
          <p:cNvSpPr txBox="1"/>
          <p:nvPr/>
        </p:nvSpPr>
        <p:spPr>
          <a:xfrm>
            <a:off x="229131" y="3588328"/>
            <a:ext cx="11630360" cy="25545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কুসংস্কারকে হযরত কোনো দিনই প্রশ্রয় দেননি।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একবার হযরতের পুত্রের মৃত্যুদিনে সূর্যগ্রহণ দেখা যায়। লোকে বলাবলি করতে থাকে-বুঝি হযরতের বিপদে প্রকৃতি শোকাবেশ পরিধান করেছে।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তখনি সভা ডেকে হযরত এই বাস্তবতাবিরোধী কথার প্রতিবাদ করলেন; বললেন, “আল্লাহ্‌র বহু নিদর্শনের মধ্যে দুটি –চন্দ্র ও সূর্য।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কারুর জন্ম বা মৃত্যুতে চন্দ্র –সূর্যে গ্রহণ লাগতে পারে না।”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3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B2AF3A-8E46-4C40-9CF3-C7004A2BAA63}"/>
              </a:ext>
            </a:extLst>
          </p:cNvPr>
          <p:cNvSpPr txBox="1"/>
          <p:nvPr/>
        </p:nvSpPr>
        <p:spPr>
          <a:xfrm>
            <a:off x="414996" y="2151727"/>
            <a:ext cx="11362007" cy="25545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হযরত জ্ঞানের ওপর জোর দিয়েছেন সব সময়।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জ্ঞান যেন হারানো উটের মতো-তাকে তিনি খুঁজে বের করতে বলেছেন যেখান থেকেই হোক।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আরও বলেছেন তিনি : জ্ঞানসাধকের দোয়াতের কালি শহিদের লহুর চাইতেও পবিত্র।</a:t>
            </a:r>
          </a:p>
          <a:p>
            <a:endParaRPr lang="bn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এইভাবে জ্ঞানের আলোয় মানুষের হৃদয় উজ্জ্বল করার প্রেরণা দিয়ে গেছেন তিনি।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7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168B57-40DD-4F08-951B-78EE5D02EEAE}"/>
              </a:ext>
            </a:extLst>
          </p:cNvPr>
          <p:cNvSpPr txBox="1"/>
          <p:nvPr/>
        </p:nvSpPr>
        <p:spPr>
          <a:xfrm>
            <a:off x="4487594" y="773723"/>
            <a:ext cx="2222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E12BD-B046-45E7-A140-D48816F197BA}"/>
              </a:ext>
            </a:extLst>
          </p:cNvPr>
          <p:cNvSpPr txBox="1"/>
          <p:nvPr/>
        </p:nvSpPr>
        <p:spPr>
          <a:xfrm>
            <a:off x="1657642" y="2504049"/>
            <a:ext cx="7556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(স.)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7544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681973-627E-44BA-8CCA-7D4EEC0DDBA4}"/>
              </a:ext>
            </a:extLst>
          </p:cNvPr>
          <p:cNvSpPr txBox="1"/>
          <p:nvPr/>
        </p:nvSpPr>
        <p:spPr>
          <a:xfrm>
            <a:off x="5328429" y="1645150"/>
            <a:ext cx="1770187" cy="7101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সৌষ্ঠব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2A15FE-DBA8-4066-829B-E5D6A9E0D017}"/>
              </a:ext>
            </a:extLst>
          </p:cNvPr>
          <p:cNvSpPr txBox="1"/>
          <p:nvPr/>
        </p:nvSpPr>
        <p:spPr>
          <a:xfrm>
            <a:off x="719796" y="1502863"/>
            <a:ext cx="280181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মরু-ভাস্কর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43C076-03AE-409A-82E5-4AF98139422E}"/>
              </a:ext>
            </a:extLst>
          </p:cNvPr>
          <p:cNvSpPr txBox="1"/>
          <p:nvPr/>
        </p:nvSpPr>
        <p:spPr>
          <a:xfrm>
            <a:off x="719796" y="337626"/>
            <a:ext cx="10914185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চলো দেখি কী কী শব্দ খুঁজে পেলাম যেগুলো একটু কঠিন মনে হচ্ছে...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08C76-BB04-4530-BD67-9340F71E225E}"/>
              </a:ext>
            </a:extLst>
          </p:cNvPr>
          <p:cNvSpPr txBox="1"/>
          <p:nvPr/>
        </p:nvSpPr>
        <p:spPr>
          <a:xfrm>
            <a:off x="5828711" y="4288514"/>
            <a:ext cx="1502903" cy="7101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সুগঠন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9F0E58-582D-4FF3-94FE-D74736E7AD40}"/>
              </a:ext>
            </a:extLst>
          </p:cNvPr>
          <p:cNvSpPr txBox="1"/>
          <p:nvPr/>
        </p:nvSpPr>
        <p:spPr>
          <a:xfrm>
            <a:off x="377483" y="3792230"/>
            <a:ext cx="4482905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মরুভূমির সূর্য।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হযরত মুহাম্মদ 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স.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5D2C669-F9DA-454F-AD83-9CC917B31D4F}"/>
              </a:ext>
            </a:extLst>
          </p:cNvPr>
          <p:cNvSpPr/>
          <p:nvPr/>
        </p:nvSpPr>
        <p:spPr>
          <a:xfrm>
            <a:off x="1722121" y="2501284"/>
            <a:ext cx="219223" cy="116377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7E99847-8D15-4C52-A1F8-9156FF25276E}"/>
              </a:ext>
            </a:extLst>
          </p:cNvPr>
          <p:cNvSpPr/>
          <p:nvPr/>
        </p:nvSpPr>
        <p:spPr>
          <a:xfrm>
            <a:off x="6176888" y="2501284"/>
            <a:ext cx="219223" cy="116377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F84F4C-FDC3-417B-83EE-675EA3BA8939}"/>
              </a:ext>
            </a:extLst>
          </p:cNvPr>
          <p:cNvSpPr txBox="1"/>
          <p:nvPr/>
        </p:nvSpPr>
        <p:spPr>
          <a:xfrm>
            <a:off x="8328287" y="1630663"/>
            <a:ext cx="185693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কষ্টিপাথর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F362C3-568E-4E95-AE63-65013279999E}"/>
              </a:ext>
            </a:extLst>
          </p:cNvPr>
          <p:cNvSpPr txBox="1"/>
          <p:nvPr/>
        </p:nvSpPr>
        <p:spPr>
          <a:xfrm>
            <a:off x="8299937" y="4224452"/>
            <a:ext cx="351458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ঘষে সোনা পরীক্ষা করার এক রকম কালো পাথর।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16E10CA0-9B0D-4376-A263-B6C8E182FA6F}"/>
              </a:ext>
            </a:extLst>
          </p:cNvPr>
          <p:cNvSpPr/>
          <p:nvPr/>
        </p:nvSpPr>
        <p:spPr>
          <a:xfrm>
            <a:off x="9147143" y="2628454"/>
            <a:ext cx="219223" cy="116377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5A2A56-40D4-4CCB-9776-33CA9C1BF509}"/>
              </a:ext>
            </a:extLst>
          </p:cNvPr>
          <p:cNvSpPr txBox="1"/>
          <p:nvPr/>
        </p:nvSpPr>
        <p:spPr>
          <a:xfrm>
            <a:off x="440254" y="362890"/>
            <a:ext cx="149938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সুরাহি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267E36-183D-49C0-AABE-2A90AE756EBA}"/>
              </a:ext>
            </a:extLst>
          </p:cNvPr>
          <p:cNvSpPr txBox="1"/>
          <p:nvPr/>
        </p:nvSpPr>
        <p:spPr>
          <a:xfrm>
            <a:off x="3888865" y="374073"/>
            <a:ext cx="720862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পানির এক রকম পাত্র,সোরাই,জলের কুঁজো।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84B49E-1123-42CE-8ACB-7D918EC4767F}"/>
              </a:ext>
            </a:extLst>
          </p:cNvPr>
          <p:cNvSpPr txBox="1"/>
          <p:nvPr/>
        </p:nvSpPr>
        <p:spPr>
          <a:xfrm>
            <a:off x="357547" y="1330688"/>
            <a:ext cx="209512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অকুতোভয়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436F0-69D7-48BB-B53B-EE7FACFBA2C6}"/>
              </a:ext>
            </a:extLst>
          </p:cNvPr>
          <p:cNvSpPr txBox="1"/>
          <p:nvPr/>
        </p:nvSpPr>
        <p:spPr>
          <a:xfrm>
            <a:off x="3888865" y="1450667"/>
            <a:ext cx="6418917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যার কোনো কিছুতেই ভয় নেই,নির্ভীক।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0BD01A-0C74-491C-94B7-09ECA309D216}"/>
              </a:ext>
            </a:extLst>
          </p:cNvPr>
          <p:cNvSpPr txBox="1"/>
          <p:nvPr/>
        </p:nvSpPr>
        <p:spPr>
          <a:xfrm>
            <a:off x="357547" y="2298486"/>
            <a:ext cx="2233358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অভিসম্পাত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DAFA8E-0CB8-448D-98A5-4EB85230E959}"/>
              </a:ext>
            </a:extLst>
          </p:cNvPr>
          <p:cNvSpPr txBox="1"/>
          <p:nvPr/>
        </p:nvSpPr>
        <p:spPr>
          <a:xfrm>
            <a:off x="3888865" y="2286288"/>
            <a:ext cx="2093741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অভিশাপ 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67623D-B26F-4044-B00D-0B152D7B5EC2}"/>
              </a:ext>
            </a:extLst>
          </p:cNvPr>
          <p:cNvSpPr txBox="1"/>
          <p:nvPr/>
        </p:nvSpPr>
        <p:spPr>
          <a:xfrm>
            <a:off x="3888865" y="3211646"/>
            <a:ext cx="118488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মুক্তি।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D717F1-1C2A-45C8-9834-10C406CD39B8}"/>
              </a:ext>
            </a:extLst>
          </p:cNvPr>
          <p:cNvSpPr txBox="1"/>
          <p:nvPr/>
        </p:nvSpPr>
        <p:spPr>
          <a:xfrm>
            <a:off x="357547" y="3191190"/>
            <a:ext cx="1499382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পরিত্রাণ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E5542C-B4E7-4822-A57B-D0FF051394B6}"/>
              </a:ext>
            </a:extLst>
          </p:cNvPr>
          <p:cNvSpPr txBox="1"/>
          <p:nvPr/>
        </p:nvSpPr>
        <p:spPr>
          <a:xfrm>
            <a:off x="3594934" y="4083894"/>
            <a:ext cx="8001321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আবিসিনিয়ায় (বর্তমানে ইথিওপিয়া) জন্মগ্রহণকারী ক্রীতদাস।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18339C-F4F8-408E-AB95-70B5E535E1E8}"/>
              </a:ext>
            </a:extLst>
          </p:cNvPr>
          <p:cNvSpPr txBox="1"/>
          <p:nvPr/>
        </p:nvSpPr>
        <p:spPr>
          <a:xfrm>
            <a:off x="357547" y="4083894"/>
            <a:ext cx="2538211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হাবশি গোলাম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60FE95-C131-44A9-815E-0A5C66B62A20}"/>
              </a:ext>
            </a:extLst>
          </p:cNvPr>
          <p:cNvSpPr txBox="1"/>
          <p:nvPr/>
        </p:nvSpPr>
        <p:spPr>
          <a:xfrm>
            <a:off x="3750851" y="5642166"/>
            <a:ext cx="118488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রক্ত।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D3E251-D25B-4F43-AB34-F527624FEE32}"/>
              </a:ext>
            </a:extLst>
          </p:cNvPr>
          <p:cNvSpPr txBox="1"/>
          <p:nvPr/>
        </p:nvSpPr>
        <p:spPr>
          <a:xfrm>
            <a:off x="514797" y="5642166"/>
            <a:ext cx="1184882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লহু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3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109178-5F62-400F-B999-6D1AD08B030E}"/>
              </a:ext>
            </a:extLst>
          </p:cNvPr>
          <p:cNvSpPr txBox="1"/>
          <p:nvPr/>
        </p:nvSpPr>
        <p:spPr>
          <a:xfrm>
            <a:off x="1505242" y="506437"/>
            <a:ext cx="6625883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আজ আমরা কী কী শিখলাম...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27C920-2C7B-49E1-A830-680D3F371EF9}"/>
              </a:ext>
            </a:extLst>
          </p:cNvPr>
          <p:cNvSpPr txBox="1"/>
          <p:nvPr/>
        </p:nvSpPr>
        <p:spPr>
          <a:xfrm>
            <a:off x="1179340" y="2053882"/>
            <a:ext cx="8428894" cy="2554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লেখক হবীবুল্লাহ্‌ বাহার সম্পর্কে তথ্য।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মহান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(স.)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মহামানবদের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শ্রদ্ধাবোধ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৪। কিছু কঠিন শব্দের অর্থ।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3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56669D-58C1-47BE-A014-F6BE5CD86141}"/>
              </a:ext>
            </a:extLst>
          </p:cNvPr>
          <p:cNvSpPr txBox="1"/>
          <p:nvPr/>
        </p:nvSpPr>
        <p:spPr>
          <a:xfrm>
            <a:off x="4140591" y="658527"/>
            <a:ext cx="2166425" cy="707886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605401-F664-41C5-BA2F-EAE3854049F2}"/>
              </a:ext>
            </a:extLst>
          </p:cNvPr>
          <p:cNvSpPr txBox="1"/>
          <p:nvPr/>
        </p:nvSpPr>
        <p:spPr>
          <a:xfrm>
            <a:off x="733598" y="2071913"/>
            <a:ext cx="10724803" cy="132343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‘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মরু-ভাস্কর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প্রবন্ধের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4000" b="1">
                <a:latin typeface="NikoshBAN" panose="02000000000000000000" pitchFamily="2" charset="0"/>
                <a:cs typeface="NikoshBAN" panose="02000000000000000000" pitchFamily="2" charset="0"/>
              </a:rPr>
              <a:t> মহানবি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চাও-তা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7914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A7A539-F8DB-41BE-8296-9DFE7C54B0DD}"/>
              </a:ext>
            </a:extLst>
          </p:cNvPr>
          <p:cNvSpPr txBox="1"/>
          <p:nvPr/>
        </p:nvSpPr>
        <p:spPr>
          <a:xfrm>
            <a:off x="4726744" y="376239"/>
            <a:ext cx="2278967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9E3BC5-51E5-461E-8086-30BA3913D8A2}"/>
              </a:ext>
            </a:extLst>
          </p:cNvPr>
          <p:cNvSpPr txBox="1"/>
          <p:nvPr/>
        </p:nvSpPr>
        <p:spPr>
          <a:xfrm>
            <a:off x="342313" y="1402269"/>
            <a:ext cx="11507374" cy="259611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বয়ঃসন্ধিকালে তোমাদের শারীরিক পরিবর্তন ঘটবে। প্রত্যেকেরই অর্থাৎ ছেলে এবং মেয়ে সবারই। এই পরিবর্তনে ভয় পাবে না। মা- বাবার সাথে আলোচনা করবে।  তাদেরকে তোমার সমস্যা জানাবে। গোপন করার প্রয়োজন নেই।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A028BB-82CC-4B07-9293-99FE887F50A9}"/>
              </a:ext>
            </a:extLst>
          </p:cNvPr>
          <p:cNvSpPr txBox="1"/>
          <p:nvPr/>
        </p:nvSpPr>
        <p:spPr>
          <a:xfrm>
            <a:off x="506438" y="4501662"/>
            <a:ext cx="5908430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অবশই পরিষ্কার পরিচ্ছন্ন থাকবে।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4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8CB2D9-75FF-4EBE-BE12-BB66E7D71AB4}"/>
              </a:ext>
            </a:extLst>
          </p:cNvPr>
          <p:cNvSpPr txBox="1"/>
          <p:nvPr/>
        </p:nvSpPr>
        <p:spPr>
          <a:xfrm>
            <a:off x="6617842" y="2926618"/>
            <a:ext cx="4523769" cy="132343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: ৭ম</a:t>
            </a: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(গদ্য)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074" name="Picture 2" descr="animated-flower-image-0017">
            <a:extLst>
              <a:ext uri="{FF2B5EF4-FFF2-40B4-BE49-F238E27FC236}">
                <a16:creationId xmlns:a16="http://schemas.microsoft.com/office/drawing/2014/main" id="{8C3BC4EF-E3AE-4981-A952-69FAAB81C24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89" y="523692"/>
            <a:ext cx="3897024" cy="452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23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B079E-9B90-4EC0-B258-88AF31FBBE31}"/>
              </a:ext>
            </a:extLst>
          </p:cNvPr>
          <p:cNvSpPr txBox="1"/>
          <p:nvPr/>
        </p:nvSpPr>
        <p:spPr>
          <a:xfrm>
            <a:off x="7742134" y="2721114"/>
            <a:ext cx="3004457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মরু-ভাস্কর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8" descr="Free Pictures Of Book, Download Free Clip Art, Free Clip Art on ...">
            <a:extLst>
              <a:ext uri="{FF2B5EF4-FFF2-40B4-BE49-F238E27FC236}">
                <a16:creationId xmlns:a16="http://schemas.microsoft.com/office/drawing/2014/main" id="{940F1DA9-E497-4BDB-836A-DDD7AD722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" y="549631"/>
            <a:ext cx="6604179" cy="588184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29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E89BE2-CCED-4D5A-841F-60A342443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36" y="169757"/>
            <a:ext cx="3906339" cy="653242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F740BC-55B5-4EE6-A701-3D94F4FC9267}"/>
              </a:ext>
            </a:extLst>
          </p:cNvPr>
          <p:cNvSpPr txBox="1"/>
          <p:nvPr/>
        </p:nvSpPr>
        <p:spPr>
          <a:xfrm>
            <a:off x="6602822" y="3917212"/>
            <a:ext cx="4050761" cy="132343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হাবিবা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pic>
        <p:nvPicPr>
          <p:cNvPr id="4" name="Picture 2" descr="Dribbble - Book Animation [GIF] by Stefan G�llner">
            <a:extLst>
              <a:ext uri="{FF2B5EF4-FFF2-40B4-BE49-F238E27FC236}">
                <a16:creationId xmlns:a16="http://schemas.microsoft.com/office/drawing/2014/main" id="{1F550A3D-5442-42E3-AC68-01CFE6E35D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919" y="562090"/>
            <a:ext cx="3973285" cy="2979964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2D3C9EB-960A-40DA-A5CB-153AD9C73E56}"/>
              </a:ext>
            </a:extLst>
          </p:cNvPr>
          <p:cNvCxnSpPr/>
          <p:nvPr/>
        </p:nvCxnSpPr>
        <p:spPr>
          <a:xfrm>
            <a:off x="5233328" y="1005841"/>
            <a:ext cx="82296" cy="44074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27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374E40-10C5-4143-A1C2-6D9C2BC8F56A}"/>
              </a:ext>
            </a:extLst>
          </p:cNvPr>
          <p:cNvSpPr txBox="1"/>
          <p:nvPr/>
        </p:nvSpPr>
        <p:spPr>
          <a:xfrm>
            <a:off x="3590885" y="392402"/>
            <a:ext cx="2130988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FE707C-A4A6-4D94-BE9C-5F2AECF51B5E}"/>
              </a:ext>
            </a:extLst>
          </p:cNvPr>
          <p:cNvSpPr txBox="1"/>
          <p:nvPr/>
        </p:nvSpPr>
        <p:spPr>
          <a:xfrm>
            <a:off x="672156" y="1523999"/>
            <a:ext cx="4855699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66DABA-ADA6-4361-92AF-A0812AE2343B}"/>
              </a:ext>
            </a:extLst>
          </p:cNvPr>
          <p:cNvSpPr txBox="1"/>
          <p:nvPr/>
        </p:nvSpPr>
        <p:spPr>
          <a:xfrm>
            <a:off x="1784252" y="3348843"/>
            <a:ext cx="9439422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লেখক সম্পর্কে বলতে পারবে;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কঠিন শব্দ অর্থসহ বাক্যে প্রয়োগ করতে পারবে;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নির্ধারিত অংশ সঠিক উচ্চারণে সরব পাঠ করতে পারবে;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৪। প্রবন্ধের মূলভাব ব্যাখ্যা করতে পারবে।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0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82037-1028-4B46-B047-6618DAA6B826}"/>
              </a:ext>
            </a:extLst>
          </p:cNvPr>
          <p:cNvSpPr txBox="1"/>
          <p:nvPr/>
        </p:nvSpPr>
        <p:spPr>
          <a:xfrm>
            <a:off x="7610621" y="2134772"/>
            <a:ext cx="270099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হবীবুল্লাহ্‌ বাহার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93DC950-14E4-4C71-BCDD-E6672AF92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29" y="385231"/>
            <a:ext cx="4889216" cy="6135966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66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C88D4E-C9C4-4609-AB60-31E7EAEF7150}"/>
              </a:ext>
            </a:extLst>
          </p:cNvPr>
          <p:cNvSpPr txBox="1"/>
          <p:nvPr/>
        </p:nvSpPr>
        <p:spPr>
          <a:xfrm>
            <a:off x="4247858" y="2416394"/>
            <a:ext cx="1530449" cy="1113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0329D-B67A-4781-9C0D-615E35C30D0A}"/>
              </a:ext>
            </a:extLst>
          </p:cNvPr>
          <p:cNvSpPr txBox="1"/>
          <p:nvPr/>
        </p:nvSpPr>
        <p:spPr>
          <a:xfrm>
            <a:off x="1575576" y="294453"/>
            <a:ext cx="1479453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9FD2AF-1F9D-4027-B877-F55EEC28E2BA}"/>
              </a:ext>
            </a:extLst>
          </p:cNvPr>
          <p:cNvSpPr txBox="1"/>
          <p:nvPr/>
        </p:nvSpPr>
        <p:spPr>
          <a:xfrm>
            <a:off x="6853310" y="398541"/>
            <a:ext cx="1479453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জন্মসাল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677E2-04B6-47F6-B4F0-672437C46DE2}"/>
              </a:ext>
            </a:extLst>
          </p:cNvPr>
          <p:cNvSpPr txBox="1"/>
          <p:nvPr/>
        </p:nvSpPr>
        <p:spPr>
          <a:xfrm>
            <a:off x="4257237" y="2656560"/>
            <a:ext cx="1479453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DB145B-0F59-41D4-93A0-30EDF4E3C957}"/>
              </a:ext>
            </a:extLst>
          </p:cNvPr>
          <p:cNvSpPr txBox="1"/>
          <p:nvPr/>
        </p:nvSpPr>
        <p:spPr>
          <a:xfrm>
            <a:off x="7153419" y="2382033"/>
            <a:ext cx="1179343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১৯০৬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01E96-50A1-4438-A303-AB5A1A6302AE}"/>
              </a:ext>
            </a:extLst>
          </p:cNvPr>
          <p:cNvSpPr txBox="1"/>
          <p:nvPr/>
        </p:nvSpPr>
        <p:spPr>
          <a:xfrm>
            <a:off x="1395040" y="2408589"/>
            <a:ext cx="1840523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ফেণী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E9F8184-AEA8-4B05-AF89-C74849ACDC75}"/>
              </a:ext>
            </a:extLst>
          </p:cNvPr>
          <p:cNvSpPr/>
          <p:nvPr/>
        </p:nvSpPr>
        <p:spPr>
          <a:xfrm>
            <a:off x="2118356" y="1198815"/>
            <a:ext cx="233287" cy="9925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CB5958-6AA9-48DC-B114-AFADF364D6A3}"/>
              </a:ext>
            </a:extLst>
          </p:cNvPr>
          <p:cNvSpPr txBox="1"/>
          <p:nvPr/>
        </p:nvSpPr>
        <p:spPr>
          <a:xfrm>
            <a:off x="804499" y="4959581"/>
            <a:ext cx="1081541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তিনি কবি নজরুলের ‘ভক্ত শিষ্য’ এবং চিন্তা ও কর্মে পুরোপুরি মানবতাবাদী।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ACD3434-B181-4F8C-AD58-AB006ECD270A}"/>
              </a:ext>
            </a:extLst>
          </p:cNvPr>
          <p:cNvSpPr/>
          <p:nvPr/>
        </p:nvSpPr>
        <p:spPr>
          <a:xfrm>
            <a:off x="4921936" y="3530152"/>
            <a:ext cx="233287" cy="9925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F46DB01-CB44-4897-8CD7-1478D59292FB}"/>
              </a:ext>
            </a:extLst>
          </p:cNvPr>
          <p:cNvSpPr/>
          <p:nvPr/>
        </p:nvSpPr>
        <p:spPr>
          <a:xfrm>
            <a:off x="7509804" y="1188967"/>
            <a:ext cx="233287" cy="9925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1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E597E2-A825-4C84-BB81-3F97ABC9D3CB}"/>
              </a:ext>
            </a:extLst>
          </p:cNvPr>
          <p:cNvSpPr txBox="1"/>
          <p:nvPr/>
        </p:nvSpPr>
        <p:spPr>
          <a:xfrm>
            <a:off x="4684541" y="497331"/>
            <a:ext cx="185693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রচনাসমূহ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C501AB-DA48-401D-9E8C-550D9EC6793E}"/>
              </a:ext>
            </a:extLst>
          </p:cNvPr>
          <p:cNvSpPr txBox="1"/>
          <p:nvPr/>
        </p:nvSpPr>
        <p:spPr>
          <a:xfrm>
            <a:off x="829994" y="1997612"/>
            <a:ext cx="1024128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মূলত প্রবন্ধকার হলেও তিনি কয়েকটি জীবনীগ্রন্থ রচনা করেছেন।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1955F-06E8-4C2D-A78D-DAFBBF765BD1}"/>
              </a:ext>
            </a:extLst>
          </p:cNvPr>
          <p:cNvSpPr txBox="1"/>
          <p:nvPr/>
        </p:nvSpPr>
        <p:spPr>
          <a:xfrm>
            <a:off x="4280095" y="3455876"/>
            <a:ext cx="2665828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ওমর ফারুক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আমীর আলী 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1EA12-9EEB-455D-ABD9-0B012CA75AC1}"/>
              </a:ext>
            </a:extLst>
          </p:cNvPr>
          <p:cNvSpPr txBox="1"/>
          <p:nvPr/>
        </p:nvSpPr>
        <p:spPr>
          <a:xfrm>
            <a:off x="1742048" y="5617877"/>
            <a:ext cx="185693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মৃত্যুসাল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8586C5-07BE-40FD-B097-A44D6E8E66EA}"/>
              </a:ext>
            </a:extLst>
          </p:cNvPr>
          <p:cNvSpPr txBox="1"/>
          <p:nvPr/>
        </p:nvSpPr>
        <p:spPr>
          <a:xfrm>
            <a:off x="6096000" y="5617877"/>
            <a:ext cx="392488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১৯৬৬সাল,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১৫ই এপ্রিল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8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0D0E7B-9D70-46AF-B79D-2E75EE7EE9D1}"/>
              </a:ext>
            </a:extLst>
          </p:cNvPr>
          <p:cNvSpPr txBox="1"/>
          <p:nvPr/>
        </p:nvSpPr>
        <p:spPr>
          <a:xfrm>
            <a:off x="356381" y="577202"/>
            <a:ext cx="11479237" cy="5509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যেসব মহাপুরুষের আবির্ভাবে পৃথিবী ধন্য হয়েছে-মানুষের জীবনে যাঁরা এনেছেন সৌষ্ঠব,ফুটিয়েছেন লাবণ্য,মরুভাস্কর হযরত মুহাম্মদ মোস্তফা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(স.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সর্বশ্রেষ্ঠ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(স.)-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চোখে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ঐতিহাসিকতা। হযরতের জীবনের প্রত্যেকটি ঘটনা, প্রত্যেকটি খুঁটিনাটি বিবরণ যেভাবে রক্ষা করা হয়েছে,সত্যের কষ্টিপাথরে ঘষে যেভাবে যাচাই করা হয়েছে,পৃথিবীর কোনো মহাপুরুষের বেলায় তা করা হয়নি।</a:t>
            </a: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আরবের লো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 স্মৃতিশক্তি ছিল সত্যি অসাধারণ।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বিরাট বিরাট কাব্যগ্রন্থ সহজেই তারা মুখস্থ</a:t>
            </a: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করে ফেলত।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আরবি সাহিত্যের ইতিহাস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লোচনা করলে দেখা যায়,মুখস্থ না করে কোনো কিছু লিখে রাখা আরবিরা লজ্জার কথা বলে মনে করত।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সাহাবিরা এবং অন্যান্য হাদিসজ্ঞরা অনেকেই হাজার হাজার হাদিস মুখস্থ করে রাখতেন।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9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1685</TotalTime>
  <Words>982</Words>
  <Application>Microsoft Office PowerPoint</Application>
  <PresentationFormat>Widescreen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NikoshBAN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79</cp:revision>
  <dcterms:created xsi:type="dcterms:W3CDTF">2020-05-26T15:33:22Z</dcterms:created>
  <dcterms:modified xsi:type="dcterms:W3CDTF">2020-07-31T10:43:44Z</dcterms:modified>
</cp:coreProperties>
</file>