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88" r:id="rId2"/>
    <p:sldId id="291" r:id="rId3"/>
    <p:sldId id="264" r:id="rId4"/>
    <p:sldId id="292" r:id="rId5"/>
    <p:sldId id="265" r:id="rId6"/>
    <p:sldId id="266" r:id="rId7"/>
    <p:sldId id="289" r:id="rId8"/>
    <p:sldId id="290" r:id="rId9"/>
    <p:sldId id="267" r:id="rId10"/>
    <p:sldId id="281" r:id="rId11"/>
    <p:sldId id="282" r:id="rId12"/>
    <p:sldId id="283" r:id="rId13"/>
    <p:sldId id="284" r:id="rId14"/>
    <p:sldId id="286" r:id="rId15"/>
    <p:sldId id="273" r:id="rId16"/>
    <p:sldId id="277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3" clrIdx="0">
    <p:extLst>
      <p:ext uri="{19B8F6BF-5375-455C-9EA6-DF929625EA0E}">
        <p15:presenceInfo xmlns:p15="http://schemas.microsoft.com/office/powerpoint/2012/main" xmlns="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-84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টেস্ট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বাংলাদেশ</c:v>
                </c:pt>
                <c:pt idx="1">
                  <c:v>ভারত</c:v>
                </c:pt>
                <c:pt idx="2">
                  <c:v>পাকিস্তান</c:v>
                </c:pt>
                <c:pt idx="3">
                  <c:v>শ্রীলংকা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105</c:v>
                </c:pt>
                <c:pt idx="2">
                  <c:v>106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বিজয়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বাংলাদেশ</c:v>
                </c:pt>
                <c:pt idx="1">
                  <c:v>ভারত</c:v>
                </c:pt>
                <c:pt idx="2">
                  <c:v>পাকিস্তান</c:v>
                </c:pt>
                <c:pt idx="3">
                  <c:v>শ্রীলংকা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48</c:v>
                </c:pt>
                <c:pt idx="2">
                  <c:v>55</c:v>
                </c:pt>
                <c:pt idx="3">
                  <c:v>52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ওয়ান ডে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বাংলাদেশ</c:v>
                </c:pt>
                <c:pt idx="1">
                  <c:v>ভারত</c:v>
                </c:pt>
                <c:pt idx="2">
                  <c:v>পাকিস্তান</c:v>
                </c:pt>
                <c:pt idx="3">
                  <c:v>শ্রীলংকা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105</c:v>
                </c:pt>
                <c:pt idx="1">
                  <c:v>305</c:v>
                </c:pt>
                <c:pt idx="2">
                  <c:v>384</c:v>
                </c:pt>
                <c:pt idx="3">
                  <c:v>255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বিজয়2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বাংলাদেশ</c:v>
                </c:pt>
                <c:pt idx="1">
                  <c:v>ভারত</c:v>
                </c:pt>
                <c:pt idx="2">
                  <c:v>পাকিস্তান</c:v>
                </c:pt>
                <c:pt idx="3">
                  <c:v>শ্রীলংকা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45</c:v>
                </c:pt>
                <c:pt idx="1">
                  <c:v>208</c:v>
                </c:pt>
                <c:pt idx="2">
                  <c:v>251</c:v>
                </c:pt>
                <c:pt idx="3">
                  <c:v>195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টি-২০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বাংলাদেশ</c:v>
                </c:pt>
                <c:pt idx="1">
                  <c:v>ভারত</c:v>
                </c:pt>
                <c:pt idx="2">
                  <c:v>পাকিস্তান</c:v>
                </c:pt>
                <c:pt idx="3">
                  <c:v>শ্রীলংকা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52</c:v>
                </c:pt>
                <c:pt idx="1">
                  <c:v>90</c:v>
                </c:pt>
                <c:pt idx="2">
                  <c:v>85</c:v>
                </c:pt>
                <c:pt idx="3">
                  <c:v>86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বিজয়3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বাংলাদেশ</c:v>
                </c:pt>
                <c:pt idx="1">
                  <c:v>ভারত</c:v>
                </c:pt>
                <c:pt idx="2">
                  <c:v>পাকিস্তান</c:v>
                </c:pt>
                <c:pt idx="3">
                  <c:v>শ্রীলংকা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15</c:v>
                </c:pt>
                <c:pt idx="1">
                  <c:v>65</c:v>
                </c:pt>
                <c:pt idx="2">
                  <c:v>60</c:v>
                </c:pt>
                <c:pt idx="3">
                  <c:v>66</c:v>
                </c:pt>
              </c:numCache>
            </c:numRef>
          </c:val>
        </c:ser>
        <c:axId val="57035776"/>
        <c:axId val="57045760"/>
      </c:barChart>
      <c:catAx>
        <c:axId val="57035776"/>
        <c:scaling>
          <c:orientation val="minMax"/>
        </c:scaling>
        <c:axPos val="b"/>
        <c:numFmt formatCode="General" sourceLinked="0"/>
        <c:tickLblPos val="nextTo"/>
        <c:crossAx val="57045760"/>
        <c:crosses val="autoZero"/>
        <c:auto val="1"/>
        <c:lblAlgn val="ctr"/>
        <c:lblOffset val="100"/>
      </c:catAx>
      <c:valAx>
        <c:axId val="57045760"/>
        <c:scaling>
          <c:orientation val="minMax"/>
        </c:scaling>
        <c:axPos val="l"/>
        <c:majorGridlines/>
        <c:numFmt formatCode="General" sourceLinked="1"/>
        <c:tickLblPos val="nextTo"/>
        <c:crossAx val="570357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62ACA-11A7-437C-9275-64B2516BC812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CF8BA-84AF-44D9-A0DB-D822BA0B3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96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CF8BA-84AF-44D9-A0DB-D822BA0B33A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97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9ABD2-E34A-4C36-A9F6-F29977E48D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16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506061-E694-4CE0-B885-7F2D9B207F49}" type="datetimeFigureOut">
              <a:rPr lang="en-US" smtClean="0"/>
              <a:pPr/>
              <a:t>28-Jul-20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E0C7A1A-9D91-4EDA-9850-8563F97D1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5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8213" y="659453"/>
            <a:ext cx="11079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9071" y="635385"/>
            <a:ext cx="8819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গ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4261" y="632552"/>
            <a:ext cx="9765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ত</a:t>
            </a:r>
            <a:endParaRPr lang="en-US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37268" y="620522"/>
            <a:ext cx="120315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8800" b="1" cap="none" spc="150" dirty="0" smtClean="0">
                <a:ln w="11430"/>
                <a:solidFill>
                  <a:srgbClr val="00B0F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ম</a:t>
            </a:r>
            <a:endParaRPr lang="en-US" sz="8800" b="1" cap="none" spc="150" dirty="0">
              <a:ln w="11430"/>
              <a:solidFill>
                <a:srgbClr val="00B0F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7" y="2729344"/>
            <a:ext cx="5729324" cy="4128655"/>
          </a:xfrm>
          <a:prstGeom prst="rect">
            <a:avLst/>
          </a:prstGeom>
        </p:spPr>
      </p:pic>
      <p:pic>
        <p:nvPicPr>
          <p:cNvPr id="12" name="Picture 11" descr="50439812_610779652687375_6266980828216033280_n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9636" y="2757487"/>
            <a:ext cx="6442364" cy="424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6681503"/>
      </p:ext>
    </p:extLst>
  </p:cSld>
  <p:clrMapOvr>
    <a:masterClrMapping/>
  </p:clrMapOvr>
  <p:transition spd="slow" advClick="0" advTm="5000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2817978"/>
              </p:ext>
            </p:extLst>
          </p:nvPr>
        </p:nvGraphicFramePr>
        <p:xfrm>
          <a:off x="3116650" y="334118"/>
          <a:ext cx="9058725" cy="5791200"/>
        </p:xfrm>
        <a:graphic>
          <a:graphicData uri="http://schemas.openxmlformats.org/presentationml/2006/ole">
            <p:oleObj spid="_x0000_s1125" name="Worksheet" r:id="rId3" imgW="7162752" imgH="6105628" progId="Excel.Sheet.12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83132"/>
            <a:ext cx="1712427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সমাধানঃ 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3009493"/>
              </p:ext>
            </p:extLst>
          </p:nvPr>
        </p:nvGraphicFramePr>
        <p:xfrm>
          <a:off x="17640" y="951306"/>
          <a:ext cx="2821094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75592"/>
                <a:gridCol w="804116"/>
                <a:gridCol w="11413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প্রাপ্ত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নম্বর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গণ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সংখ্যা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ক্রমযোজিত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গনসংখ্যা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১-</a:t>
                      </a:r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০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৬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৬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১-</a:t>
                      </a:r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২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০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১০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৬+১০=১৬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২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১-</a:t>
                      </a:r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৩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০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</a:t>
                      </a:r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২</a:t>
                      </a:r>
                      <a:r>
                        <a:rPr lang="bn-IN" sz="16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১৬+১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২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=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২৮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৩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১-</a:t>
                      </a:r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০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</a:t>
                      </a:r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৬</a:t>
                      </a:r>
                      <a:r>
                        <a:rPr lang="bn-IN" sz="16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২৮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+১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৬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=৪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১-</a:t>
                      </a:r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৫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০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</a:t>
                      </a:r>
                      <a:r>
                        <a:rPr lang="bn-IN" sz="16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+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=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৪৮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৫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১-</a:t>
                      </a:r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৬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০ 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২</a:t>
                      </a:r>
                      <a:r>
                        <a:rPr lang="bn-IN" sz="16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৪৮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+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২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=</a:t>
                      </a:r>
                      <a:r>
                        <a:rPr lang="bn-IN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৫</a:t>
                      </a:r>
                      <a:r>
                        <a:rPr lang="en-US" sz="1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০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857115"/>
            <a:ext cx="2713365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</a:rPr>
              <a:t>ছক কাগজের প্রতি ক্ষুদ্রতম এক বর্গঘরকে ২ একক ধরে </a:t>
            </a:r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bn-IN" dirty="0" smtClean="0">
                <a:solidFill>
                  <a:schemeClr val="bg1"/>
                </a:solidFill>
              </a:rPr>
              <a:t>-অক্ষ বরাবর শ্রেণি ব্যবধানের উচ্চসীমা এবং প্রতি বর্গঘরকে ২একক ধরে </a:t>
            </a:r>
            <a:r>
              <a:rPr lang="en-US" dirty="0" smtClean="0">
                <a:solidFill>
                  <a:schemeClr val="bg1"/>
                </a:solidFill>
              </a:rPr>
              <a:t>y-</a:t>
            </a:r>
            <a:r>
              <a:rPr lang="bn-IN" dirty="0" smtClean="0">
                <a:solidFill>
                  <a:schemeClr val="bg1"/>
                </a:solidFill>
              </a:rPr>
              <a:t>অক্ষ বরাবর ক্রমযোজিত গণসংখ্যা নিয়ে প্রদত্ত উপাত্তের অজিভ রেখা আঁকা হলো।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2588" y="6216282"/>
            <a:ext cx="1097281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X-</a:t>
            </a:r>
            <a:r>
              <a:rPr lang="bn-IN" sz="2000" dirty="0" smtClean="0"/>
              <a:t>অক্ষ 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519627" y="6430489"/>
            <a:ext cx="84789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67283" y="6257076"/>
            <a:ext cx="2922377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শ্রেণি ব্যবধানের উচ্চসীমা</a:t>
            </a:r>
            <a:endParaRPr lang="en-US" sz="2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40978" y="5752402"/>
            <a:ext cx="8528733" cy="65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73978" y="325644"/>
            <a:ext cx="0" cy="54267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2751920" y="4450956"/>
            <a:ext cx="99752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r>
              <a:rPr lang="bn-IN" sz="2000" dirty="0" smtClean="0"/>
              <a:t>-অক্ষ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225354" y="3075709"/>
            <a:ext cx="0" cy="9143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1935247" y="1496365"/>
            <a:ext cx="2641802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ক্রমযোজিত গণসংখ্যা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90304" y="5669280"/>
            <a:ext cx="46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১০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383" y="5689490"/>
            <a:ext cx="565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২০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93350" y="5706109"/>
            <a:ext cx="64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৩০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21375" y="5739072"/>
            <a:ext cx="54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৪০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9243" y="5689490"/>
            <a:ext cx="585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৫০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767868" y="5723906"/>
            <a:ext cx="61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৬০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81517" y="5386646"/>
            <a:ext cx="292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 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3053" y="5214485"/>
            <a:ext cx="4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61490" y="502802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74716" y="4846944"/>
            <a:ext cx="41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৮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91318" y="4653033"/>
            <a:ext cx="4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১০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350434" y="2303795"/>
            <a:ext cx="59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039828" y="5120522"/>
            <a:ext cx="99753" cy="926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52447" y="4202123"/>
            <a:ext cx="74855" cy="1388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290203" y="3175360"/>
            <a:ext cx="81052" cy="105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861301" y="1728985"/>
            <a:ext cx="108065" cy="665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0490630" y="1379860"/>
            <a:ext cx="99752" cy="665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969087" y="979226"/>
            <a:ext cx="174430" cy="1097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3810622" y="5229758"/>
            <a:ext cx="262458" cy="47635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075098" y="4274514"/>
            <a:ext cx="1602329" cy="90843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694052" y="3228353"/>
            <a:ext cx="1643953" cy="104321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71255" y="1795487"/>
            <a:ext cx="1544078" cy="140273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952741" y="1419998"/>
            <a:ext cx="1606408" cy="32561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0512516" y="1013477"/>
            <a:ext cx="1593937" cy="41324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7444" y="109519"/>
            <a:ext cx="1394647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অজিভ রেখা অংকন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76502" y="3734112"/>
            <a:ext cx="66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২০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50434" y="2878946"/>
            <a:ext cx="54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৩০ 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69506" y="1979122"/>
            <a:ext cx="5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৪০ 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450739" y="951769"/>
            <a:ext cx="72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৫০ 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424760" y="338408"/>
            <a:ext cx="532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৫১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2152123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50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2" grpId="0" animBg="1"/>
      <p:bldP spid="18" grpId="0" animBg="1"/>
      <p:bldP spid="22" grpId="0" animBg="1"/>
      <p:bldP spid="4" grpId="0"/>
      <p:bldP spid="5" grpId="0"/>
      <p:bldP spid="7" grpId="0"/>
      <p:bldP spid="10" grpId="0"/>
      <p:bldP spid="13" grpId="0"/>
      <p:bldP spid="15" grpId="0"/>
      <p:bldP spid="17" grpId="0"/>
      <p:bldP spid="19" grpId="0"/>
      <p:bldP spid="23" grpId="0"/>
      <p:bldP spid="24" grpId="0"/>
      <p:bldP spid="25" grpId="0"/>
      <p:bldP spid="3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21" grpId="0" animBg="1"/>
      <p:bldP spid="46" grpId="0"/>
      <p:bldP spid="48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049" y="207502"/>
            <a:ext cx="32414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সমস্যাঃ</a:t>
            </a:r>
            <a:r>
              <a:rPr lang="bn-IN" sz="2000" dirty="0" smtClean="0"/>
              <a:t>নিচে একটি সারণি দেওয়া হলো।এর আয়তলেখ অংকন করে গণসংখ্যা বহুভুজ আঁক।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7378935"/>
              </p:ext>
            </p:extLst>
          </p:nvPr>
        </p:nvGraphicFramePr>
        <p:xfrm>
          <a:off x="191620" y="1910687"/>
          <a:ext cx="3315855" cy="31899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69441"/>
                <a:gridCol w="1446414"/>
              </a:tblGrid>
              <a:tr h="594025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শ্রেণি</a:t>
                      </a:r>
                      <a:r>
                        <a:rPr lang="bn-IN" baseline="0" dirty="0" smtClean="0"/>
                        <a:t> ব্যাপ্তি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গণসংখ্যা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৪১-৫০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৬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৫১-৬০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১২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৬১-৭০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২২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৭১-৮০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১৫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৮১-৯০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৮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৯১-১০০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২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</a:t>
                      </a:r>
                      <a:r>
                        <a:rPr lang="bn-IN" dirty="0" smtClean="0"/>
                        <a:t>৬৫</a:t>
                      </a:r>
                      <a:r>
                        <a:rPr lang="bn-IN" baseline="0" dirty="0" smtClean="0"/>
                        <a:t>  </a:t>
                      </a:r>
                      <a:endParaRPr lang="en-US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2546703"/>
              </p:ext>
            </p:extLst>
          </p:nvPr>
        </p:nvGraphicFramePr>
        <p:xfrm>
          <a:off x="4106460" y="1273927"/>
          <a:ext cx="7930865" cy="3526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48"/>
                <a:gridCol w="2142698"/>
                <a:gridCol w="2138149"/>
                <a:gridCol w="1705970"/>
              </a:tblGrid>
              <a:tr h="595745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শ্রেণি</a:t>
                      </a:r>
                      <a:r>
                        <a:rPr lang="bn-IN" sz="1800" baseline="0" dirty="0" smtClean="0"/>
                        <a:t> ব্যাপ্তি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অবিচ্ছিন্ন</a:t>
                      </a:r>
                      <a:r>
                        <a:rPr lang="bn-IN" sz="1800" baseline="0" dirty="0" smtClean="0"/>
                        <a:t> শ্রেণিসীমা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শ্রেণি</a:t>
                      </a:r>
                      <a:r>
                        <a:rPr lang="bn-IN" sz="1800" baseline="0" dirty="0" smtClean="0"/>
                        <a:t> মধ্যবিন্দু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গনসংখ্যা</a:t>
                      </a:r>
                      <a:r>
                        <a:rPr lang="bn-IN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460703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৪১-৫০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৪০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৫-৫০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৪৫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৬</a:t>
                      </a:r>
                      <a:endParaRPr lang="en-US" sz="1800" dirty="0"/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৫১-৬০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৫০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৫-৬০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৫৫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১২</a:t>
                      </a:r>
                      <a:endParaRPr lang="en-US" sz="1800" dirty="0"/>
                    </a:p>
                  </a:txBody>
                  <a:tcPr/>
                </a:tc>
              </a:tr>
              <a:tr h="436729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৬১-৭০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৬০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৫-৭০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৬৫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২২</a:t>
                      </a:r>
                      <a:endParaRPr lang="en-US" sz="1800" dirty="0"/>
                    </a:p>
                  </a:txBody>
                  <a:tcPr/>
                </a:tc>
              </a:tr>
              <a:tr h="382137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৭১-৮০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৭০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৫-৮০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৭৫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১৫</a:t>
                      </a:r>
                      <a:endParaRPr lang="en-US" sz="1800" dirty="0"/>
                    </a:p>
                  </a:txBody>
                  <a:tcPr/>
                </a:tc>
              </a:tr>
              <a:tr h="450376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৮১-৯০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৮০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৫-৯০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৮৫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৮</a:t>
                      </a:r>
                      <a:endParaRPr lang="en-US" sz="1800" dirty="0"/>
                    </a:p>
                  </a:txBody>
                  <a:tcPr/>
                </a:tc>
              </a:tr>
              <a:tr h="409433"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৯১-১০০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৯০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৫-১০০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৯৫</a:t>
                      </a:r>
                      <a:r>
                        <a:rPr lang="en-US" sz="1800" dirty="0" smtClean="0"/>
                        <a:t>.</a:t>
                      </a:r>
                      <a:r>
                        <a:rPr lang="bn-IN" sz="1800" dirty="0" smtClean="0"/>
                        <a:t>৫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800" dirty="0" smtClean="0"/>
                        <a:t>২</a:t>
                      </a:r>
                      <a:endParaRPr lang="en-US" sz="1800" dirty="0"/>
                    </a:p>
                  </a:txBody>
                  <a:tcPr/>
                </a:tc>
              </a:tr>
              <a:tr h="39578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r>
                        <a:rPr lang="bn-IN" sz="1800" dirty="0" smtClean="0"/>
                        <a:t>=৬৫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66005" y="373073"/>
            <a:ext cx="5610759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প্রদত্ত সারণিতে শ্রেণি ব্যবধান বিচ্ছিন্ন।</a:t>
            </a:r>
          </a:p>
          <a:p>
            <a:r>
              <a:rPr lang="bn-IN" sz="2000" dirty="0" smtClean="0"/>
              <a:t> </a:t>
            </a:r>
            <a:r>
              <a:rPr lang="bn-IN" sz="2000" dirty="0" smtClean="0">
                <a:solidFill>
                  <a:srgbClr val="FF0000"/>
                </a:solidFill>
              </a:rPr>
              <a:t>শ্রেণি </a:t>
            </a:r>
            <a:r>
              <a:rPr lang="bn-IN" sz="2000" dirty="0">
                <a:solidFill>
                  <a:srgbClr val="FF0000"/>
                </a:solidFill>
              </a:rPr>
              <a:t>ব্যবধান </a:t>
            </a:r>
            <a:r>
              <a:rPr lang="bn-IN" sz="2000" dirty="0" smtClean="0">
                <a:solidFill>
                  <a:srgbClr val="FF0000"/>
                </a:solidFill>
              </a:rPr>
              <a:t>অবিচ্ছিন্ন করা হলে প্রদত্ত সারণি হয়।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5021" y="4886993"/>
            <a:ext cx="8356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মনে রাখবে,যে সকল চলকের মান শুধুমাত্র পূর্ণসংখ্যা হয় তা বিচ্ছিন্ন চলক। আর যে সকল চলকের মান যেকোনো বাস্তব সংখ্যা হতে পারে,সে সকল চলক অবিচ্ছিন্ন চলক।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00615906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5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870962"/>
              </p:ext>
            </p:extLst>
          </p:nvPr>
        </p:nvGraphicFramePr>
        <p:xfrm>
          <a:off x="809109" y="395638"/>
          <a:ext cx="9550400" cy="6105525"/>
        </p:xfrm>
        <a:graphic>
          <a:graphicData uri="http://schemas.openxmlformats.org/presentationml/2006/ole">
            <p:oleObj spid="_x0000_s3140" name="Worksheet" r:id="rId3" imgW="7162752" imgH="6105628" progId="Excel.Sheet.12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758208" y="5904807"/>
            <a:ext cx="965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01833" y="381000"/>
            <a:ext cx="0" cy="5715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81011" y="6239553"/>
            <a:ext cx="3657600" cy="52322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x–</a:t>
            </a:r>
            <a:r>
              <a:rPr lang="en-US" sz="2800" dirty="0" err="1"/>
              <a:t>অক্ষ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bn-IN" sz="2800" dirty="0" smtClean="0"/>
              <a:t> </a:t>
            </a:r>
            <a:r>
              <a:rPr lang="en-US" sz="2800" dirty="0" smtClean="0"/>
              <a:t> </a:t>
            </a:r>
            <a:r>
              <a:rPr lang="bn-IN" sz="2800" dirty="0" smtClean="0"/>
              <a:t> শ্রেণিব্যাপ্তি 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94772" y="6483925"/>
            <a:ext cx="40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1017718" y="3271627"/>
            <a:ext cx="2910591" cy="461665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Y-</a:t>
            </a:r>
            <a:r>
              <a:rPr lang="bn-IN" sz="2400" dirty="0" smtClean="0"/>
              <a:t>অক্ষ  </a:t>
            </a:r>
            <a:r>
              <a:rPr lang="en-US" sz="2400" dirty="0" smtClean="0"/>
              <a:t> </a:t>
            </a:r>
            <a:r>
              <a:rPr lang="bn-IN" sz="2400" dirty="0" smtClean="0"/>
              <a:t>  গণসংখ্যা 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20893" y="3609027"/>
            <a:ext cx="3" cy="3524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40000" y="5862936"/>
            <a:ext cx="71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৪০</a:t>
            </a:r>
            <a:r>
              <a:rPr lang="en-US" dirty="0" smtClean="0"/>
              <a:t>.</a:t>
            </a:r>
            <a:r>
              <a:rPr lang="bn-IN" dirty="0" smtClean="0"/>
              <a:t>৫</a:t>
            </a:r>
            <a:r>
              <a:rPr lang="bn-IN" sz="2000" dirty="0" smtClean="0"/>
              <a:t> 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149600" y="5879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৫০</a:t>
            </a:r>
            <a:r>
              <a:rPr lang="en-US" dirty="0" smtClean="0"/>
              <a:t>.</a:t>
            </a:r>
            <a:r>
              <a:rPr lang="bn-IN" dirty="0" smtClean="0"/>
              <a:t>৫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60800" y="5879068"/>
            <a:ext cx="71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৬০</a:t>
            </a:r>
            <a:r>
              <a:rPr lang="en-US" sz="1600" dirty="0" smtClean="0"/>
              <a:t>.</a:t>
            </a:r>
            <a:r>
              <a:rPr lang="bn-IN" sz="1600" dirty="0" smtClean="0"/>
              <a:t>৫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5879068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৭০</a:t>
            </a:r>
            <a:r>
              <a:rPr lang="en-US" dirty="0" smtClean="0"/>
              <a:t>.</a:t>
            </a:r>
            <a:r>
              <a:rPr lang="bn-IN" dirty="0" smtClean="0"/>
              <a:t>৫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83200" y="587906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৮০</a:t>
            </a:r>
            <a:r>
              <a:rPr lang="en-US" dirty="0" smtClean="0"/>
              <a:t>.</a:t>
            </a:r>
            <a:r>
              <a:rPr lang="bn-IN" dirty="0" smtClean="0"/>
              <a:t>৫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92800" y="5879068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৯০</a:t>
            </a:r>
            <a:r>
              <a:rPr lang="en-US" dirty="0" smtClean="0"/>
              <a:t>.</a:t>
            </a:r>
            <a:r>
              <a:rPr lang="bn-IN" dirty="0" smtClean="0"/>
              <a:t>৫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04000" y="5879068"/>
            <a:ext cx="81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১০০</a:t>
            </a:r>
            <a:r>
              <a:rPr lang="en-US" sz="1600" dirty="0" smtClean="0"/>
              <a:t>.</a:t>
            </a:r>
            <a:r>
              <a:rPr lang="bn-IN" sz="1600" dirty="0" smtClean="0"/>
              <a:t>৫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 rot="5400000" flipV="1">
            <a:off x="-1413261" y="2978265"/>
            <a:ext cx="5475009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১  ২ ৩ ৪  ৫ ৬ ৭ ৮ ৯ ১০১১ ১২১</a:t>
            </a:r>
            <a:r>
              <a:rPr lang="bn-IN" sz="1400" dirty="0" smtClean="0"/>
              <a:t>৩</a:t>
            </a:r>
            <a:r>
              <a:rPr lang="en-US" sz="1400" dirty="0" smtClean="0"/>
              <a:t> ১৪ ১৫১৬ ১৭ ১৮ ১৯ ২০ ২১ ২২ ২৩ 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2806933" y="4752975"/>
            <a:ext cx="152400" cy="1000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11668" y="3581401"/>
            <a:ext cx="103793" cy="1190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31195" y="1676400"/>
            <a:ext cx="180339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3031375"/>
            <a:ext cx="162560" cy="95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43667" y="4358642"/>
            <a:ext cx="150863" cy="914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97600" y="5453151"/>
            <a:ext cx="203200" cy="941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6256718" y="5503025"/>
            <a:ext cx="65024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32817" y="5486401"/>
            <a:ext cx="0" cy="37653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612015" y="3048000"/>
            <a:ext cx="1" cy="280416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600934" y="4386581"/>
            <a:ext cx="659165" cy="669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260099" y="4375266"/>
            <a:ext cx="1" cy="14768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934068" y="3048000"/>
            <a:ext cx="68072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34067" y="1714500"/>
            <a:ext cx="0" cy="414150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21365" y="1752600"/>
            <a:ext cx="73671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22867" y="1752600"/>
            <a:ext cx="30479" cy="412646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41921" y="3598025"/>
            <a:ext cx="6781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556001" y="3627120"/>
            <a:ext cx="38100" cy="225194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924234" y="4783975"/>
            <a:ext cx="65532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" idx="0"/>
          </p:cNvCxnSpPr>
          <p:nvPr/>
        </p:nvCxnSpPr>
        <p:spPr>
          <a:xfrm flipH="1">
            <a:off x="2866509" y="4752975"/>
            <a:ext cx="16624" cy="109918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8273932" y="2701677"/>
            <a:ext cx="6048345" cy="163121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ছ</a:t>
            </a:r>
            <a:r>
              <a:rPr lang="en-US" sz="2000" dirty="0" smtClean="0"/>
              <a:t>ক</a:t>
            </a:r>
            <a:r>
              <a:rPr lang="bn-IN" sz="2000" dirty="0" smtClean="0"/>
              <a:t> কাগজের </a:t>
            </a:r>
            <a:r>
              <a:rPr lang="en-US" sz="2000" dirty="0" err="1" smtClean="0"/>
              <a:t>প্রতি</a:t>
            </a:r>
            <a:r>
              <a:rPr lang="en-US" sz="2000" dirty="0" smtClean="0"/>
              <a:t> </a:t>
            </a:r>
            <a:r>
              <a:rPr lang="en-US" sz="2000" dirty="0" err="1"/>
              <a:t>ক্ষুদ্রতম</a:t>
            </a:r>
            <a:r>
              <a:rPr lang="en-US" sz="2000" dirty="0"/>
              <a:t> ১বর্গঘরকে ৫একক </a:t>
            </a:r>
            <a:r>
              <a:rPr lang="en-US" sz="2000" dirty="0" err="1"/>
              <a:t>ধরে</a:t>
            </a:r>
            <a:r>
              <a:rPr lang="en-US" sz="2000" dirty="0"/>
              <a:t> x</a:t>
            </a:r>
            <a:r>
              <a:rPr lang="bn-IN" sz="2000" dirty="0"/>
              <a:t>-অক্ষ বরাবর </a:t>
            </a:r>
            <a:r>
              <a:rPr lang="bn-IN" sz="2000" dirty="0" smtClean="0"/>
              <a:t>শ্রেণিব্যাপ্তি এবং </a:t>
            </a:r>
            <a:r>
              <a:rPr lang="en-US" sz="2000" dirty="0" err="1" smtClean="0"/>
              <a:t>প্রতি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ক্ষুদ্রতম</a:t>
            </a:r>
            <a:r>
              <a:rPr lang="bn-IN" sz="2000" dirty="0"/>
              <a:t> </a:t>
            </a:r>
            <a:r>
              <a:rPr lang="en-US" sz="2000" dirty="0" smtClean="0"/>
              <a:t>১বর্গঘরকে </a:t>
            </a:r>
            <a:r>
              <a:rPr lang="bn-IN" sz="2000" dirty="0" smtClean="0"/>
              <a:t>১</a:t>
            </a:r>
            <a:r>
              <a:rPr lang="en-US" sz="2000" dirty="0" err="1" smtClean="0"/>
              <a:t>একক</a:t>
            </a:r>
            <a:r>
              <a:rPr lang="bn-IN" sz="2000" dirty="0"/>
              <a:t> </a:t>
            </a:r>
            <a:r>
              <a:rPr lang="en-US" sz="2000" dirty="0" err="1" smtClean="0"/>
              <a:t>ধরে</a:t>
            </a:r>
            <a:r>
              <a:rPr lang="en-US" sz="2000" dirty="0" smtClean="0"/>
              <a:t> y</a:t>
            </a:r>
            <a:r>
              <a:rPr lang="bn-IN" sz="2000" dirty="0" smtClean="0"/>
              <a:t>-অক্ষ বরাবর</a:t>
            </a:r>
            <a:r>
              <a:rPr lang="en-US" sz="2000" dirty="0"/>
              <a:t> </a:t>
            </a:r>
            <a:r>
              <a:rPr lang="bn-IN" sz="2000" dirty="0" smtClean="0"/>
              <a:t> গণসংখ্যা নিয়ে আয়তলেখ উংকন করা হলো।মূলবিন্দু থেকে ৪০</a:t>
            </a:r>
            <a:r>
              <a:rPr lang="en-US" sz="2000" dirty="0" smtClean="0"/>
              <a:t>.</a:t>
            </a:r>
            <a:r>
              <a:rPr lang="bn-IN" sz="2000" dirty="0" smtClean="0"/>
              <a:t>৫ পর্যন্ত ভাংগা চিহ্ন দিয়ে আগের ঘরগুলি বিদ্যমান বোঝানো হয়েছে।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552152123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3" grpId="0" animBg="1"/>
      <p:bldP spid="4" grpId="0" animBg="1"/>
      <p:bldP spid="6" grpId="0" animBg="1"/>
      <p:bldP spid="8" grpId="0" animBg="1"/>
      <p:bldP spid="9" grpId="0" animBg="1"/>
      <p:bldP spid="12" grpId="0" animBg="1"/>
      <p:bldP spid="1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1466312"/>
              </p:ext>
            </p:extLst>
          </p:nvPr>
        </p:nvGraphicFramePr>
        <p:xfrm>
          <a:off x="844456" y="381000"/>
          <a:ext cx="9550400" cy="6105525"/>
        </p:xfrm>
        <a:graphic>
          <a:graphicData uri="http://schemas.openxmlformats.org/presentationml/2006/ole">
            <p:oleObj spid="_x0000_s2118" name="Worksheet" r:id="rId3" imgW="7162752" imgH="6105628" progId="Excel.Sheet.12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812800" y="5888182"/>
            <a:ext cx="965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35083" y="381000"/>
            <a:ext cx="0" cy="5715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6229290"/>
            <a:ext cx="3657600" cy="523220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x–</a:t>
            </a:r>
            <a:r>
              <a:rPr lang="en-US" sz="2800" dirty="0" err="1"/>
              <a:t>অক্ষ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bn-IN" sz="2800" dirty="0" smtClean="0"/>
              <a:t> </a:t>
            </a:r>
            <a:r>
              <a:rPr lang="en-US" sz="2800" dirty="0" smtClean="0"/>
              <a:t> </a:t>
            </a:r>
            <a:r>
              <a:rPr lang="bn-IN" sz="2800" dirty="0" smtClean="0"/>
              <a:t> শ্রেণিব্যাপ্তি 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061525" y="6500550"/>
            <a:ext cx="40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847921" y="3464868"/>
            <a:ext cx="2514600" cy="461665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Y-</a:t>
            </a:r>
            <a:r>
              <a:rPr lang="bn-IN" sz="2400" dirty="0" smtClean="0"/>
              <a:t>অক্ষ  </a:t>
            </a:r>
            <a:r>
              <a:rPr lang="en-US" sz="2400" dirty="0" smtClean="0"/>
              <a:t> </a:t>
            </a:r>
            <a:r>
              <a:rPr lang="bn-IN" sz="2400" dirty="0" smtClean="0"/>
              <a:t>গণসংখ্যা 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06400" y="3731871"/>
            <a:ext cx="3" cy="3524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40000" y="5829686"/>
            <a:ext cx="71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৪০</a:t>
            </a:r>
            <a:r>
              <a:rPr lang="en-US" dirty="0" smtClean="0"/>
              <a:t>.</a:t>
            </a:r>
            <a:r>
              <a:rPr lang="bn-IN" dirty="0" smtClean="0"/>
              <a:t>৫</a:t>
            </a:r>
            <a:r>
              <a:rPr lang="bn-IN" sz="2000" dirty="0" smtClean="0"/>
              <a:t> 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249350" y="58790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৫০</a:t>
            </a:r>
            <a:r>
              <a:rPr lang="en-US" dirty="0" smtClean="0"/>
              <a:t>.</a:t>
            </a:r>
            <a:r>
              <a:rPr lang="bn-IN" dirty="0" smtClean="0"/>
              <a:t>৫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10675" y="5879068"/>
            <a:ext cx="71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৬০</a:t>
            </a:r>
            <a:r>
              <a:rPr lang="en-US" sz="1600" dirty="0" smtClean="0"/>
              <a:t>.</a:t>
            </a:r>
            <a:r>
              <a:rPr lang="bn-IN" sz="1600" dirty="0" smtClean="0"/>
              <a:t>৫ 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5879068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৭০</a:t>
            </a:r>
            <a:r>
              <a:rPr lang="en-US" dirty="0" smtClean="0"/>
              <a:t>.</a:t>
            </a:r>
            <a:r>
              <a:rPr lang="bn-IN" dirty="0" smtClean="0"/>
              <a:t>৫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83200" y="587906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৮০</a:t>
            </a:r>
            <a:r>
              <a:rPr lang="en-US" dirty="0" smtClean="0"/>
              <a:t>.</a:t>
            </a:r>
            <a:r>
              <a:rPr lang="bn-IN" dirty="0" smtClean="0"/>
              <a:t>৫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959300" y="5879068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৯০</a:t>
            </a:r>
            <a:r>
              <a:rPr lang="en-US" dirty="0" smtClean="0"/>
              <a:t>.</a:t>
            </a:r>
            <a:r>
              <a:rPr lang="bn-IN" dirty="0" smtClean="0"/>
              <a:t>৫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37250" y="5879068"/>
            <a:ext cx="81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১০০</a:t>
            </a:r>
            <a:r>
              <a:rPr lang="en-US" sz="1600" dirty="0" smtClean="0"/>
              <a:t>.</a:t>
            </a:r>
            <a:r>
              <a:rPr lang="bn-IN" sz="1600" dirty="0" smtClean="0"/>
              <a:t>৫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 rot="5400000" flipV="1">
            <a:off x="-1403492" y="2957603"/>
            <a:ext cx="548903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১  ২ ৩ ৪  ৫ ৬ ৭ ৮ ৯ ১০১১ ১২১</a:t>
            </a:r>
            <a:r>
              <a:rPr lang="bn-IN" sz="1400" dirty="0" smtClean="0"/>
              <a:t>৩</a:t>
            </a:r>
            <a:r>
              <a:rPr lang="en-US" sz="1400" dirty="0" smtClean="0"/>
              <a:t> ১৪ ১৫১৬ ১৭ ১৮ ১৯ ২০ ২১ ২২ ২৩ 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2840183" y="4752976"/>
            <a:ext cx="88667" cy="833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44919" y="3607677"/>
            <a:ext cx="80008" cy="595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21365" y="1695740"/>
            <a:ext cx="90169" cy="949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10050" y="3031375"/>
            <a:ext cx="81280" cy="95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76917" y="4159142"/>
            <a:ext cx="95133" cy="914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H="1">
            <a:off x="6306593" y="5453151"/>
            <a:ext cx="45719" cy="941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6306593" y="5503025"/>
            <a:ext cx="65024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66067" y="5486401"/>
            <a:ext cx="0" cy="37653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612015" y="3048000"/>
            <a:ext cx="1" cy="280416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600934" y="4187081"/>
            <a:ext cx="659165" cy="669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299200" y="4204861"/>
            <a:ext cx="1" cy="165114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934068" y="3048000"/>
            <a:ext cx="68072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50692" y="1747750"/>
            <a:ext cx="0" cy="414150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21365" y="1752600"/>
            <a:ext cx="73671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66275" y="1790700"/>
            <a:ext cx="3697" cy="408836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75171" y="3614650"/>
            <a:ext cx="6781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572626" y="3627120"/>
            <a:ext cx="38100" cy="225194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56808" y="4783975"/>
            <a:ext cx="72274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2" idx="0"/>
          </p:cNvCxnSpPr>
          <p:nvPr/>
        </p:nvCxnSpPr>
        <p:spPr>
          <a:xfrm flipH="1">
            <a:off x="2895600" y="4803113"/>
            <a:ext cx="4158" cy="10265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179039" y="2702111"/>
            <a:ext cx="6119550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আয়তলেখের আয়তসমূহের ভূমির বিপরীত বাহুর মধ্যবিন্দু যা শ্রেণির মধ্যবিন্দু চিহ্নিত করি।এখন চিহ্নিত মধ্যবিন্দুসমূহ রেখাংশ দ্বারা সংযুক্ত করি।প্রথম শ্রেণির প্রান্তবিন্দু ও শেষ শ্রেণির প্রান্তবিন্দুদ্বয়কে শ্রেণি নির্দেশক</a:t>
            </a:r>
            <a:r>
              <a:rPr lang="bn-IN" dirty="0"/>
              <a:t> </a:t>
            </a:r>
            <a:r>
              <a:rPr lang="en-US" dirty="0" smtClean="0"/>
              <a:t>x-</a:t>
            </a:r>
            <a:r>
              <a:rPr lang="bn-IN" dirty="0" smtClean="0"/>
              <a:t>অক্ষের সাথে সংযুক্ত করে গণসংখ্যা বহুভুজ অংকন করা হলো। 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208582" y="4721494"/>
            <a:ext cx="59244" cy="8312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894043" y="3557733"/>
            <a:ext cx="80008" cy="8319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1" name="Oval 40"/>
          <p:cNvSpPr/>
          <p:nvPr/>
        </p:nvSpPr>
        <p:spPr>
          <a:xfrm>
            <a:off x="4573099" y="1695740"/>
            <a:ext cx="82578" cy="831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flipV="1">
            <a:off x="5244400" y="3001566"/>
            <a:ext cx="101600" cy="92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913891" y="4156234"/>
            <a:ext cx="133542" cy="8312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567051" y="5469610"/>
            <a:ext cx="115456" cy="457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933008" y="4796308"/>
            <a:ext cx="308824" cy="10666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250508" y="3569916"/>
            <a:ext cx="671877" cy="11970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940801" y="1745618"/>
            <a:ext cx="640337" cy="18204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81138" y="1728993"/>
            <a:ext cx="716733" cy="12860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297871" y="3047030"/>
            <a:ext cx="646880" cy="1097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941775" y="4140848"/>
            <a:ext cx="684949" cy="13368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626724" y="5497409"/>
            <a:ext cx="313485" cy="3547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38391" y="715150"/>
            <a:ext cx="1025724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অবিচ্ছিন্ন উপাত্তের শ্রেণি ব্যবধানের বিপরীতে গণসংখ্যা নির্দেশক বিন্দুসমূহ পর্যায়ক্রমে রেখাংশ দ্বারা যুক্ত করে যে লেখচিত্র পাওয়া যায়,তাই হলো গণসখ্যা বহুভুজ।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52152123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35" grpId="0" animBg="1"/>
      <p:bldP spid="39" grpId="0" animBg="1"/>
      <p:bldP spid="41" grpId="0" animBg="1"/>
      <p:bldP spid="42" grpId="0" animBg="1"/>
      <p:bldP spid="45" grpId="0" animBg="1"/>
      <p:bldP spid="46" grpId="0" animBg="1"/>
      <p:bldP spid="50" grpId="0" animBg="1"/>
      <p:bldP spid="5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084" y="548640"/>
            <a:ext cx="4979447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600" dirty="0"/>
              <a:t> </a:t>
            </a:r>
            <a:r>
              <a:rPr lang="en-US" sz="6600" dirty="0" err="1" smtClean="0"/>
              <a:t>দলগত</a:t>
            </a:r>
            <a:r>
              <a:rPr lang="en-US" sz="6600" dirty="0" smtClean="0"/>
              <a:t>  </a:t>
            </a:r>
            <a:r>
              <a:rPr lang="en-US" sz="6600" dirty="0" err="1" smtClean="0"/>
              <a:t>কাজ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698279" y="1795549"/>
            <a:ext cx="1022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১০ম শ্রেণির ৫০জন ছাত্রীর গণিতে প্রাপ্ত নম্বরের গণসংখ্যা সারণি দেওয়া হলোঃ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421297"/>
              </p:ext>
            </p:extLst>
          </p:nvPr>
        </p:nvGraphicFramePr>
        <p:xfrm>
          <a:off x="3544913" y="2356964"/>
          <a:ext cx="3254895" cy="2966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08975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প্রাপ্ত নম্বর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 গণসংখ্যা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৩১-৪০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৬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৪১-৫০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৮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৫১-৬০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৬১-৭০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১২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৭১-৮০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৮১-৯০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৯১-১০০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২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6963" y="5515047"/>
            <a:ext cx="7432658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প্রদত্ত সারণি থেকে গণসখ্যা বহুভুজ এবং অজিভ রেখা আঁক।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31941110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31057" y="390899"/>
            <a:ext cx="342558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মেধা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1969535"/>
              </p:ext>
            </p:extLst>
          </p:nvPr>
        </p:nvGraphicFramePr>
        <p:xfrm>
          <a:off x="835331" y="1458909"/>
          <a:ext cx="8991600" cy="93980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524000"/>
                <a:gridCol w="1447800"/>
                <a:gridCol w="1422400"/>
                <a:gridCol w="1498600"/>
                <a:gridCol w="1498600"/>
              </a:tblGrid>
              <a:tr h="939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2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IN" sz="2400" b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ব্যাপ্তি </a:t>
                      </a:r>
                      <a:endParaRPr lang="en-US" sz="24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6BF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2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২৫ - ৩৪</a:t>
                      </a:r>
                      <a:endParaRPr lang="en-US" sz="24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6BF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2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৩৫ - ৪৪</a:t>
                      </a:r>
                      <a:endParaRPr lang="en-US" sz="24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6BF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2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৪৫ – ৫৪ </a:t>
                      </a:r>
                      <a:endParaRPr lang="en-US" sz="24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6BF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2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৫৫ – ৬৪ </a:t>
                      </a:r>
                      <a:endParaRPr lang="en-US" sz="24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6BF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24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৬৫ –</a:t>
                      </a:r>
                      <a:r>
                        <a:rPr lang="bn-IN" sz="2400" b="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৭৪ </a:t>
                      </a:r>
                      <a:endParaRPr lang="en-US" sz="24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6BF2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646979"/>
              </p:ext>
            </p:extLst>
          </p:nvPr>
        </p:nvGraphicFramePr>
        <p:xfrm>
          <a:off x="818227" y="2539539"/>
          <a:ext cx="8991600" cy="784166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524000"/>
                <a:gridCol w="1349448"/>
                <a:gridCol w="1520752"/>
                <a:gridCol w="1498600"/>
                <a:gridCol w="1498600"/>
              </a:tblGrid>
              <a:tr h="784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3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গণ সংখ্যা</a:t>
                      </a:r>
                      <a:r>
                        <a:rPr lang="bn-IN" sz="3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৯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     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3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3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3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3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৩০ </a:t>
                      </a:r>
                      <a:endParaRPr lang="en-US" sz="3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835331" y="3766783"/>
                <a:ext cx="9018353" cy="181588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→</m:t>
                    </m:r>
                  </m:oMath>
                </a14:m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৩য়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শ্রেনি</a:t>
                </a:r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উচ্চসীমা</a:t>
                </a:r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নিম্নসীমাকত</a:t>
                </a:r>
              </a:p>
              <a:p>
                <a14:m>
                  <m:oMath xmlns:m="http://schemas.openxmlformats.org/officeDocument/2006/math">
                    <m:r>
                      <a:rPr lang="bn-IN" sz="28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→</m:t>
                    </m:r>
                  </m:oMath>
                </a14:m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৪র্থ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শ্রেনি</a:t>
                </a:r>
                <a:r>
                  <a:rPr lang="bn-IN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্র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ক্রমযোজিতগনসংখাকত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?</a:t>
                </a: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→</m:t>
                    </m:r>
                  </m:oMath>
                </a14:m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অভিজরেখ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ছককাগজেকোথায়আঁকতেহয়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→</m:t>
                      </m:r>
                      <m:r>
                        <a:rPr lang="bn-IN" sz="2800" b="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গণসংখ্যা</m:t>
                      </m:r>
                      <m:r>
                        <a:rPr lang="bn-IN" sz="2800" b="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2800" b="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বহুভুজ</m:t>
                      </m:r>
                      <m:r>
                        <a:rPr lang="bn-IN" sz="2800" b="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2800" b="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কাকে</m:t>
                      </m:r>
                      <m:r>
                        <a:rPr lang="bn-IN" sz="2800" b="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bn-IN" sz="2800" b="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বলে</m:t>
                      </m:r>
                      <m:r>
                        <a:rPr lang="bn-IN" sz="2800" b="0" i="1" smtClean="0">
                          <a:latin typeface="Cambria Math"/>
                          <a:ea typeface="Cambria Math"/>
                          <a:cs typeface="NikoshBAN" panose="02000000000000000000" pitchFamily="2" charset="0"/>
                        </a:rPr>
                        <m:t>? </m:t>
                      </m:r>
                    </m:oMath>
                  </m:oMathPara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31" y="3766783"/>
                <a:ext cx="9018353" cy="1815882"/>
              </a:xfrm>
              <a:prstGeom prst="rect">
                <a:avLst/>
              </a:prstGeom>
              <a:blipFill rotWithShape="0">
                <a:blip r:embed="rId3"/>
                <a:stretch>
                  <a:fillRect t="-3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97625387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0530649"/>
              </p:ext>
            </p:extLst>
          </p:nvPr>
        </p:nvGraphicFramePr>
        <p:xfrm>
          <a:off x="3436878" y="1457383"/>
          <a:ext cx="3932913" cy="3265026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D53DD0">
                        <a:tint val="64000"/>
                        <a:lumMod val="118000"/>
                      </a:srgbClr>
                    </a:gs>
                    <a:gs pos="100000">
                      <a:srgbClr val="D53DD0">
                        <a:tint val="92000"/>
                        <a:alpha val="100000"/>
                        <a:lumMod val="110000"/>
                      </a:srgbClr>
                    </a:gs>
                  </a:gsLst>
                  <a:lin ang="5400000" scaled="0"/>
                </a:gradFill>
                <a:effectLst/>
              </a:tblPr>
              <a:tblGrid>
                <a:gridCol w="1838561"/>
                <a:gridCol w="2094352"/>
              </a:tblGrid>
              <a:tr h="54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BD" sz="28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শ্রেণি  ব্যাপ্তি </a:t>
                      </a:r>
                      <a:endParaRPr lang="en-US" sz="2800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>
                      <a:noFill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19050" cap="rnd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3DD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2800" b="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bn-BD" sz="2800" b="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>
                      <a:noFill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19050" cap="rnd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3DD0"/>
                    </a:solidFill>
                  </a:tcPr>
                </a:tc>
              </a:tr>
              <a:tr h="54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20</a:t>
                      </a:r>
                      <a:r>
                        <a:rPr lang="en-US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19050" cap="rnd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3DD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19050" cap="rnd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3DD0">
                        <a:alpha val="40000"/>
                      </a:srgbClr>
                    </a:solidFill>
                  </a:tcPr>
                </a:tc>
              </a:tr>
              <a:tr h="54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21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30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31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40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3DD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12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3DD0">
                        <a:alpha val="40000"/>
                      </a:srgbClr>
                    </a:solidFill>
                  </a:tcPr>
                </a:tc>
              </a:tr>
              <a:tr h="54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41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50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bn-IN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51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bn-IN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60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3DD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9525" cap="rnd" cmpd="sng" algn="ctr">
                      <a:solidFill>
                        <a:srgbClr val="D53DD0"/>
                      </a:solidFill>
                      <a:prstDash val="solid"/>
                    </a:lnL>
                    <a:lnR w="9525" cap="rnd" cmpd="sng" algn="ctr">
                      <a:solidFill>
                        <a:srgbClr val="D53DD0"/>
                      </a:solidFill>
                      <a:prstDash val="solid"/>
                    </a:lnR>
                    <a:lnT w="9525" cap="rnd" cmpd="sng" algn="ctr">
                      <a:solidFill>
                        <a:srgbClr val="D53DD0"/>
                      </a:solidFill>
                      <a:prstDash val="solid"/>
                    </a:lnT>
                    <a:lnB w="9525" cap="rnd" cmpd="sng" algn="ctr">
                      <a:solidFill>
                        <a:srgbClr val="D53DD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3DD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2432" y="5233544"/>
            <a:ext cx="9010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উপরোক্ত সারণি থেকে </a:t>
            </a:r>
            <a:r>
              <a:rPr lang="bn-IN" sz="4000" dirty="0" smtClean="0">
                <a:solidFill>
                  <a:srgbClr val="0070C0"/>
                </a:solidFill>
              </a:rPr>
              <a:t>গণসংখ্যা বহুভুজ </a:t>
            </a:r>
            <a:r>
              <a:rPr lang="bn-IN" sz="4000" dirty="0" smtClean="0">
                <a:solidFill>
                  <a:srgbClr val="FF0000"/>
                </a:solidFill>
              </a:rPr>
              <a:t>ও </a:t>
            </a:r>
            <a:r>
              <a:rPr lang="bn-IN" sz="4000" dirty="0" smtClean="0">
                <a:solidFill>
                  <a:srgbClr val="00B0F0"/>
                </a:solidFill>
              </a:rPr>
              <a:t>অজিভ রেখা </a:t>
            </a:r>
            <a:r>
              <a:rPr lang="bn-IN" sz="4000" dirty="0" smtClean="0"/>
              <a:t>আঁক।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962931" y="0"/>
            <a:ext cx="47207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031093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67400"/>
            <a:ext cx="12192000" cy="990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78513" y="2069430"/>
            <a:ext cx="6643642" cy="2400657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bn-BD" sz="15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5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5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bn-BD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58400" y="5430982"/>
            <a:ext cx="2153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লিটন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স্যার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011437"/>
      </p:ext>
    </p:extLst>
  </p:cSld>
  <p:clrMapOvr>
    <a:masterClrMapping/>
  </p:clrMapOvr>
  <p:transition spd="slow" advClick="0" advTm="15000">
    <p:fad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ounded Rectangle 8"/>
          <p:cNvSpPr/>
          <p:nvPr/>
        </p:nvSpPr>
        <p:spPr>
          <a:xfrm>
            <a:off x="0" y="3937879"/>
            <a:ext cx="6115051" cy="231831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লিটন</a:t>
            </a:r>
            <a:r>
              <a:rPr lang="en-US" sz="3200" kern="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en-US" sz="3200" kern="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kern="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kern="0" dirty="0" smtClean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600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600" kern="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r>
              <a:rPr lang="en-US" sz="3600" kern="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kern="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kern="0" dirty="0" smtClean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kern="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মোড়েলগঞ্জ,বাগেরহাট</a:t>
            </a:r>
            <a:r>
              <a:rPr lang="en-US" kern="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kern="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BD" kern="0" dirty="0" smtClean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36073" y="2715491"/>
            <a:ext cx="5749636" cy="718156"/>
          </a:xfrm>
          <a:prstGeom prst="round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glow" dir="t">
              <a:rot lat="0" lon="0" rev="4800000"/>
            </a:lightRig>
          </a:scene3d>
          <a:sp3d prstMaterial="powder"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1632" y="3713019"/>
            <a:ext cx="3950368" cy="224676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শ্রেণি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ঃ</a:t>
            </a:r>
            <a:r>
              <a:rPr lang="bn-IN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 ৯ম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 ও ১০ম</a:t>
            </a:r>
            <a:r>
              <a:rPr lang="bn-IN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  </a:t>
            </a:r>
            <a:endParaRPr lang="bn-IN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FF00"/>
              </a:solidFill>
            </a:endParaRPr>
          </a:p>
          <a:p>
            <a:r>
              <a:rPr lang="bn-IN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বিষয়ঃ </a:t>
            </a:r>
            <a:r>
              <a:rPr lang="bn-IN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গণিত </a:t>
            </a:r>
            <a:endParaRPr lang="bn-IN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FF00"/>
              </a:solidFill>
            </a:endParaRPr>
          </a:p>
          <a:p>
            <a:r>
              <a:rPr lang="bn-IN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অধ্যায়ঃ ১৭তম  </a:t>
            </a:r>
            <a:endParaRPr lang="bn-IN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FF00"/>
              </a:solidFill>
            </a:endParaRPr>
          </a:p>
          <a:p>
            <a:r>
              <a:rPr lang="bn-IN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সময়ঃ </a:t>
            </a:r>
            <a:r>
              <a:rPr lang="bn-BD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৫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0</a:t>
            </a:r>
            <a:r>
              <a:rPr lang="bn-BD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 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 </a:t>
            </a:r>
            <a:r>
              <a:rPr lang="bn-IN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মিনিট</a:t>
            </a:r>
          </a:p>
          <a:p>
            <a:r>
              <a:rPr lang="bn-IN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   </a:t>
            </a:r>
            <a:r>
              <a:rPr lang="bn-BD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</a:rPr>
              <a:t> </a:t>
            </a:r>
            <a:endParaRPr lang="bn-IN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3663" y="2576945"/>
            <a:ext cx="3938337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FF00"/>
                </a:solidFill>
              </a:rPr>
              <a:t>পাঠ পরিচয়ঃ</a:t>
            </a:r>
            <a:r>
              <a:rPr lang="bn-IN" sz="4800" dirty="0" smtClean="0"/>
              <a:t> </a:t>
            </a:r>
            <a:endParaRPr lang="en-US" sz="4800" dirty="0"/>
          </a:p>
        </p:txBody>
      </p:sp>
      <p:pic>
        <p:nvPicPr>
          <p:cNvPr id="6" name="Picture 5" descr="Copy IMG_20140726_1808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8263" y="180109"/>
            <a:ext cx="1779010" cy="2248968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42383"/>
          <a:stretch/>
        </p:blipFill>
        <p:spPr>
          <a:xfrm>
            <a:off x="903488" y="888509"/>
            <a:ext cx="3940233" cy="44094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9636"/>
            <a:ext cx="7142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গুলো ভাল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1124" y="2754469"/>
            <a:ext cx="1767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বহুভুজ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454896" y="5466409"/>
            <a:ext cx="2144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অজিভ রেখা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 rot="17853216">
            <a:off x="6783265" y="1330592"/>
            <a:ext cx="3917057" cy="3590840"/>
          </a:xfrm>
          <a:prstGeom prst="hexagon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861287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078705" y="6039853"/>
            <a:ext cx="3669632" cy="64970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আয়তলেখ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2" y="515930"/>
            <a:ext cx="7078638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 </a:t>
            </a:r>
            <a:endParaRPr lang="as-IN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9501" y="3037668"/>
            <a:ext cx="10266946" cy="1754326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অজিভ রেখা,গণসংখ্যা বহুভুজ </a:t>
            </a:r>
            <a:endParaRPr lang="en-US" sz="5400" dirty="0" smtClean="0"/>
          </a:p>
          <a:p>
            <a:pPr algn="ctr"/>
            <a:r>
              <a:rPr lang="bn-IN" sz="5400" dirty="0" smtClean="0"/>
              <a:t>ও আয়তলেখ অংকন 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62563751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716" y="1561838"/>
            <a:ext cx="6927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 ...</a:t>
            </a:r>
            <a:r>
              <a:rPr lang="bn-IN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4242" y="2553296"/>
            <a:ext cx="8614611" cy="34163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ক্রমোযোজিত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36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ক্রমোযোজিত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শ্রেনীর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উচ্চসীমা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নিন্নসীমা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গণসংখ্যা বহুভুজ আঁকতে পারবে।</a:t>
            </a:r>
            <a:endParaRPr lang="en-US" sz="3600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bn-IN" sz="36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আয়তলেখ আকতে পারবে। </a:t>
            </a:r>
            <a:endParaRPr lang="en-US" sz="3600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3994" y="701392"/>
            <a:ext cx="40485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/>
              <a:t>শিখনফল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4130564621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3665" y="991825"/>
            <a:ext cx="946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 নিচে একটি সারণি দেওয়া হলো।</a:t>
            </a:r>
            <a:r>
              <a:rPr lang="bn-IN" sz="2800" dirty="0" smtClean="0"/>
              <a:t>এর অজিভরেখা </a:t>
            </a:r>
            <a:r>
              <a:rPr lang="bn-IN" sz="2800" dirty="0"/>
              <a:t>অংকন করো।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843195"/>
              </p:ext>
            </p:extLst>
          </p:nvPr>
        </p:nvGraphicFramePr>
        <p:xfrm>
          <a:off x="3041587" y="1616241"/>
          <a:ext cx="5334000" cy="3489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77107"/>
                <a:gridCol w="3856893"/>
              </a:tblGrid>
              <a:tr h="436245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শ্রেণি</a:t>
                      </a:r>
                      <a:r>
                        <a:rPr lang="bn-IN" baseline="0" dirty="0" smtClean="0"/>
                        <a:t> ব্যাপ্তি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dirty="0" smtClean="0"/>
                        <a:t> গণসংখ্যা     ক্রমযোজিত গণসংখ্যা    </a:t>
                      </a:r>
                      <a:endParaRPr lang="en-US" dirty="0"/>
                    </a:p>
                  </a:txBody>
                  <a:tcPr/>
                </a:tc>
              </a:tr>
              <a:tr h="436245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৪১-৫০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dirty="0" smtClean="0"/>
                        <a:t>   ৬              </a:t>
                      </a:r>
                      <a:r>
                        <a:rPr lang="en-US" dirty="0" smtClean="0"/>
                        <a:t>   </a:t>
                      </a:r>
                      <a:r>
                        <a:rPr lang="bn-IN" dirty="0" smtClean="0"/>
                        <a:t>৬</a:t>
                      </a:r>
                      <a:endParaRPr lang="en-US" dirty="0"/>
                    </a:p>
                  </a:txBody>
                  <a:tcPr/>
                </a:tc>
              </a:tr>
              <a:tr h="436245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৫১-৬০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dirty="0" smtClean="0"/>
                        <a:t>   ১২</a:t>
                      </a:r>
                      <a:r>
                        <a:rPr lang="bn-IN" baseline="0" dirty="0" smtClean="0"/>
                        <a:t>       </a:t>
                      </a:r>
                      <a:r>
                        <a:rPr lang="en-US" baseline="0" dirty="0" smtClean="0"/>
                        <a:t>     </a:t>
                      </a:r>
                      <a:r>
                        <a:rPr lang="bn-IN" baseline="0" dirty="0" smtClean="0"/>
                        <a:t> </a:t>
                      </a:r>
                      <a:r>
                        <a:rPr lang="en-US" baseline="0" dirty="0" smtClean="0"/>
                        <a:t>              </a:t>
                      </a:r>
                      <a:r>
                        <a:rPr lang="bn-IN" baseline="0" dirty="0" smtClean="0"/>
                        <a:t>১৮</a:t>
                      </a:r>
                      <a:endParaRPr lang="en-US" dirty="0"/>
                    </a:p>
                  </a:txBody>
                  <a:tcPr/>
                </a:tc>
              </a:tr>
              <a:tr h="436245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৬১-৭০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dirty="0" smtClean="0"/>
                        <a:t>   ২২</a:t>
                      </a:r>
                      <a:r>
                        <a:rPr lang="bn-IN" baseline="0" dirty="0" smtClean="0"/>
                        <a:t>     </a:t>
                      </a:r>
                      <a:r>
                        <a:rPr lang="en-US" baseline="0" dirty="0" smtClean="0"/>
                        <a:t>     </a:t>
                      </a:r>
                      <a:r>
                        <a:rPr lang="bn-IN" baseline="0" dirty="0" smtClean="0"/>
                        <a:t>  </a:t>
                      </a:r>
                      <a:r>
                        <a:rPr lang="en-US" baseline="0" dirty="0" smtClean="0"/>
                        <a:t>                   </a:t>
                      </a:r>
                      <a:r>
                        <a:rPr lang="bn-IN" baseline="0" dirty="0" smtClean="0"/>
                        <a:t>৪০</a:t>
                      </a:r>
                      <a:endParaRPr lang="en-US" dirty="0"/>
                    </a:p>
                  </a:txBody>
                  <a:tcPr/>
                </a:tc>
              </a:tr>
              <a:tr h="436245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৭১-৮০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dirty="0" smtClean="0"/>
                        <a:t>   ১৫</a:t>
                      </a:r>
                      <a:r>
                        <a:rPr lang="bn-IN" baseline="0" dirty="0" smtClean="0"/>
                        <a:t>      </a:t>
                      </a:r>
                      <a:r>
                        <a:rPr lang="en-US" baseline="0" dirty="0" smtClean="0"/>
                        <a:t>       </a:t>
                      </a:r>
                      <a:r>
                        <a:rPr lang="bn-IN" baseline="0" dirty="0" smtClean="0"/>
                        <a:t> </a:t>
                      </a:r>
                      <a:r>
                        <a:rPr lang="en-US" baseline="0" dirty="0" smtClean="0"/>
                        <a:t>                 </a:t>
                      </a:r>
                      <a:r>
                        <a:rPr lang="bn-IN" baseline="0" dirty="0" smtClean="0"/>
                        <a:t>৫৫</a:t>
                      </a:r>
                      <a:endParaRPr lang="en-US" dirty="0"/>
                    </a:p>
                  </a:txBody>
                  <a:tcPr/>
                </a:tc>
              </a:tr>
              <a:tr h="436245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৮১-৯০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dirty="0" smtClean="0"/>
                        <a:t>   ৮       </a:t>
                      </a:r>
                      <a:r>
                        <a:rPr lang="en-US" dirty="0" smtClean="0"/>
                        <a:t>         </a:t>
                      </a:r>
                      <a:r>
                        <a:rPr lang="en-US" baseline="0" dirty="0" smtClean="0"/>
                        <a:t>                 </a:t>
                      </a:r>
                      <a:r>
                        <a:rPr lang="bn-IN" dirty="0" smtClean="0"/>
                        <a:t>৬৩</a:t>
                      </a:r>
                      <a:endParaRPr lang="en-US" dirty="0"/>
                    </a:p>
                  </a:txBody>
                  <a:tcPr/>
                </a:tc>
              </a:tr>
              <a:tr h="436245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৯১-১০০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dirty="0" smtClean="0"/>
                        <a:t>   ২        </a:t>
                      </a:r>
                      <a:r>
                        <a:rPr lang="en-US" dirty="0" smtClean="0"/>
                        <a:t>        </a:t>
                      </a:r>
                      <a:r>
                        <a:rPr lang="en-US" baseline="0" dirty="0" smtClean="0"/>
                        <a:t>                 </a:t>
                      </a:r>
                      <a:r>
                        <a:rPr lang="bn-IN" dirty="0" smtClean="0"/>
                        <a:t>৬৫</a:t>
                      </a:r>
                      <a:endParaRPr lang="en-US" dirty="0"/>
                    </a:p>
                  </a:txBody>
                  <a:tcPr/>
                </a:tc>
              </a:tr>
              <a:tr h="436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dirty="0" smtClean="0"/>
                        <a:t>  </a:t>
                      </a:r>
                      <a:r>
                        <a:rPr lang="en-US" dirty="0" smtClean="0"/>
                        <a:t>n=</a:t>
                      </a:r>
                      <a:r>
                        <a:rPr lang="bn-IN" dirty="0" smtClean="0"/>
                        <a:t>৬৫</a:t>
                      </a:r>
                      <a:r>
                        <a:rPr lang="bn-IN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16200000" flipH="1">
            <a:off x="4065221" y="3358263"/>
            <a:ext cx="3425979" cy="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62461" y="5393131"/>
            <a:ext cx="1063607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কোনো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উপাত্তের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শ্রেণী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বিন্যাসের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পর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শ্রেণি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ব্যবধানের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উচ্চসীমা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x-</a:t>
            </a:r>
            <a:r>
              <a:rPr lang="bn-IN" sz="2000" dirty="0" smtClean="0">
                <a:solidFill>
                  <a:schemeClr val="tx2">
                    <a:lumMod val="10000"/>
                  </a:schemeClr>
                </a:solidFill>
              </a:rPr>
              <a:t>অক্ষ বরাবর </a:t>
            </a:r>
            <a:r>
              <a:rPr lang="bn-IN" sz="2400" dirty="0" smtClean="0">
                <a:solidFill>
                  <a:schemeClr val="tx2">
                    <a:lumMod val="10000"/>
                  </a:schemeClr>
                </a:solidFill>
              </a:rPr>
              <a:t>এবং </a:t>
            </a:r>
            <a:r>
              <a:rPr lang="bn-IN" sz="2000" dirty="0" smtClean="0">
                <a:solidFill>
                  <a:schemeClr val="tx2">
                    <a:lumMod val="10000"/>
                  </a:schemeClr>
                </a:solidFill>
              </a:rPr>
              <a:t>শ্রেণির ক্রমযোজিত গণসংখ্যা 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y</a:t>
            </a:r>
            <a:r>
              <a:rPr lang="bn-IN" sz="2000" dirty="0" smtClean="0">
                <a:solidFill>
                  <a:schemeClr val="tx2">
                    <a:lumMod val="10000"/>
                  </a:schemeClr>
                </a:solidFill>
              </a:rPr>
              <a:t>-অক্ষ বরাবর স্থাপন করে অজিভ রেখা পাওয়া যায়। 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615906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25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2768740"/>
              </p:ext>
            </p:extLst>
          </p:nvPr>
        </p:nvGraphicFramePr>
        <p:xfrm>
          <a:off x="2065338" y="159068"/>
          <a:ext cx="7046912" cy="6070600"/>
        </p:xfrm>
        <a:graphic>
          <a:graphicData uri="http://schemas.openxmlformats.org/presentationml/2006/ole">
            <p:oleObj spid="_x0000_s4135" name="Worksheet" r:id="rId3" imgW="7162957" imgH="6105489" progId="Excel.Sheet.12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065725" y="5888182"/>
            <a:ext cx="7239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12325" y="381000"/>
            <a:ext cx="0" cy="5715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09314" y="6348428"/>
            <a:ext cx="3754272" cy="461665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x–</a:t>
            </a:r>
            <a:r>
              <a:rPr lang="en-US" sz="2000" dirty="0" err="1"/>
              <a:t>অক্ষ</a:t>
            </a:r>
            <a:r>
              <a:rPr lang="en-US" sz="2000" dirty="0"/>
              <a:t>  </a:t>
            </a:r>
            <a:r>
              <a:rPr lang="bn-IN" sz="2000" dirty="0"/>
              <a:t> </a:t>
            </a:r>
            <a:r>
              <a:rPr lang="en-US" sz="2000" dirty="0"/>
              <a:t> </a:t>
            </a:r>
            <a:r>
              <a:rPr lang="bn-IN" sz="2000" dirty="0" smtClean="0"/>
              <a:t> শ্রেণিব্যাপ্তি</a:t>
            </a:r>
            <a:r>
              <a:rPr lang="en-US" sz="2000" dirty="0"/>
              <a:t>র </a:t>
            </a:r>
            <a:r>
              <a:rPr lang="en-US" sz="2400" dirty="0" err="1"/>
              <a:t>উর্ব্ধসীমা</a:t>
            </a:r>
            <a:r>
              <a:rPr lang="bn-IN" sz="2400" dirty="0"/>
              <a:t> </a:t>
            </a:r>
            <a:r>
              <a:rPr lang="en-US" sz="2000" dirty="0"/>
              <a:t> 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75044" y="6561160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935028" y="2961650"/>
            <a:ext cx="4587242" cy="523220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Y-</a:t>
            </a:r>
            <a:r>
              <a:rPr lang="bn-IN" sz="2400" dirty="0">
                <a:solidFill>
                  <a:schemeClr val="tx2">
                    <a:lumMod val="10000"/>
                  </a:schemeClr>
                </a:solidFill>
              </a:rPr>
              <a:t>অক্ষ  </a:t>
            </a:r>
            <a:r>
              <a:rPr lang="bn-IN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</a:rPr>
              <a:t>ক্রমযোজিত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bn-IN" sz="2400" dirty="0">
                <a:solidFill>
                  <a:schemeClr val="tx2">
                    <a:lumMod val="10000"/>
                  </a:schemeClr>
                </a:solidFill>
              </a:rPr>
              <a:t>গণসংখ্যা 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752600" y="4075106"/>
            <a:ext cx="2" cy="3524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95600" y="582968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৪০  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5879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৫</a:t>
            </a:r>
            <a:r>
              <a:rPr lang="en-US" dirty="0"/>
              <a:t>0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86200" y="5879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৬</a:t>
            </a:r>
            <a:r>
              <a:rPr lang="en-US" dirty="0"/>
              <a:t>0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5879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৭</a:t>
            </a:r>
            <a:r>
              <a:rPr lang="en-US" dirty="0"/>
              <a:t>0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86500" y="5879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৮</a:t>
            </a:r>
            <a:r>
              <a:rPr lang="en-US" dirty="0"/>
              <a:t>0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59243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5400000" flipV="1">
            <a:off x="-641096" y="2937032"/>
            <a:ext cx="5566018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 ৩ ৬ ৯ ১২ ১৫ ১৮ ২১ </a:t>
            </a:r>
            <a:r>
              <a:rPr lang="bn-IN" sz="1400" dirty="0"/>
              <a:t>২৪২৭৩০৩৩৩৬৩৯৪২৪৫৪৮৫১৫৪৫৭ ৬০৬৩ ৬৬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886450" y="590539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১০০ 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6882080" y="2757582"/>
            <a:ext cx="60960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2000" dirty="0">
                <a:solidFill>
                  <a:schemeClr val="tx2">
                    <a:lumMod val="10000"/>
                  </a:schemeClr>
                </a:solidFill>
              </a:rPr>
              <a:t>ছক কাগজের প্রতি ক্ষুদ্রতম ১ বর্গঘরকে ৫একক ধরে 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x</a:t>
            </a:r>
            <a:r>
              <a:rPr lang="bn-IN" sz="2000" dirty="0">
                <a:solidFill>
                  <a:schemeClr val="tx2">
                    <a:lumMod val="10000"/>
                  </a:schemeClr>
                </a:solidFill>
              </a:rPr>
              <a:t>-অক্ষ বরাবর শ্রেণিব্যাপ্তির উর্ব্ধসীমা এবং ১বর্গঘরকে ৩একক ধরে 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y-</a:t>
            </a:r>
            <a:r>
              <a:rPr lang="bn-IN" sz="2000" dirty="0">
                <a:solidFill>
                  <a:schemeClr val="tx2">
                    <a:lumMod val="10000"/>
                  </a:schemeClr>
                </a:solidFill>
              </a:rPr>
              <a:t>অক্ষ বরাবর ক্রমযোজিত গণসংখ্যার অজিভরেখা অংকন করা হলো। 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90926" y="5431675"/>
            <a:ext cx="66675" cy="571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95407" y="4664826"/>
            <a:ext cx="45719" cy="857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81701" y="3270365"/>
            <a:ext cx="45719" cy="990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05400" y="2362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18288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26480" y="1633450"/>
            <a:ext cx="4572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081250" y="5497966"/>
            <a:ext cx="495300" cy="36943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6"/>
          </p:cNvCxnSpPr>
          <p:nvPr/>
        </p:nvCxnSpPr>
        <p:spPr>
          <a:xfrm flipV="1">
            <a:off x="3576550" y="4707689"/>
            <a:ext cx="564576" cy="78499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123836" y="3369425"/>
            <a:ext cx="457865" cy="137010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2" idx="3"/>
          </p:cNvCxnSpPr>
          <p:nvPr/>
        </p:nvCxnSpPr>
        <p:spPr>
          <a:xfrm flipV="1">
            <a:off x="4588396" y="2392457"/>
            <a:ext cx="572938" cy="96246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159222" y="1897034"/>
            <a:ext cx="495300" cy="4953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695950" y="1447800"/>
            <a:ext cx="933450" cy="381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97545" y="5754137"/>
            <a:ext cx="1049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˜˜˜˜˜˜˜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152123"/>
      </p:ext>
    </p:extLst>
  </p:cSld>
  <p:clrMapOvr>
    <a:masterClrMapping/>
  </p:clrMapOvr>
  <p:transition spd="slow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2" grpId="0"/>
      <p:bldP spid="23" grpId="0"/>
      <p:bldP spid="24" grpId="0"/>
      <p:bldP spid="25" grpId="0"/>
      <p:bldP spid="26" grpId="0"/>
      <p:bldP spid="28" grpId="0"/>
      <p:bldP spid="3" grpId="0" animBg="1"/>
      <p:bldP spid="7" grpId="0"/>
      <p:bldP spid="6" grpId="0" animBg="1"/>
      <p:bldP spid="8" grpId="0" animBg="1"/>
      <p:bldP spid="9" grpId="0" animBg="1"/>
      <p:bldP spid="12" grpId="0" animBg="1"/>
      <p:bldP spid="15" grpId="0" animBg="1"/>
      <p:bldP spid="17" grpId="0" animBg="1"/>
      <p:bldP spid="18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4156" y="2570505"/>
            <a:ext cx="994204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bn-IN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2800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নম্বরের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গণসংখ্যা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 থেকে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4755026"/>
              </p:ext>
            </p:extLst>
          </p:nvPr>
        </p:nvGraphicFramePr>
        <p:xfrm>
          <a:off x="2154830" y="4253385"/>
          <a:ext cx="8128001" cy="741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প্রাপ্ত নম্বর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১-১০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১১-২০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২১-৩০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৩১-৪০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৪১-৫০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৫১-৬০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গণসংখ্যা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১২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১৬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baseline="0" dirty="0" smtClean="0"/>
                        <a:t>৪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/>
                        <a:t>২</a:t>
                      </a:r>
                      <a:r>
                        <a:rPr lang="bn-IN" baseline="0" dirty="0" smtClean="0"/>
                        <a:t> </a:t>
                      </a:r>
                      <a:r>
                        <a:rPr lang="bn-IN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024" y="449451"/>
            <a:ext cx="2992098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</a:rPr>
              <a:t>একক কাজঃ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17457" y="449451"/>
            <a:ext cx="160627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>সময়ঃ৫মিনিট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764703"/>
      </p:ext>
    </p:extLst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1450</TotalTime>
  <Words>854</Words>
  <Application>Microsoft Office PowerPoint</Application>
  <PresentationFormat>Custom</PresentationFormat>
  <Paragraphs>243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Metro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মোঃমনিরুজজামান</dc:title>
  <dc:creator>DOEL</dc:creator>
  <cp:lastModifiedBy>H ERA COMPUTER</cp:lastModifiedBy>
  <cp:revision>309</cp:revision>
  <dcterms:created xsi:type="dcterms:W3CDTF">2015-11-04T08:20:50Z</dcterms:created>
  <dcterms:modified xsi:type="dcterms:W3CDTF">2020-07-28T17:03:09Z</dcterms:modified>
</cp:coreProperties>
</file>