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79" r:id="rId5"/>
    <p:sldId id="257" r:id="rId6"/>
    <p:sldId id="261" r:id="rId7"/>
    <p:sldId id="260" r:id="rId8"/>
    <p:sldId id="271" r:id="rId9"/>
    <p:sldId id="264" r:id="rId10"/>
    <p:sldId id="266" r:id="rId11"/>
    <p:sldId id="269" r:id="rId12"/>
    <p:sldId id="267" r:id="rId13"/>
    <p:sldId id="268" r:id="rId14"/>
    <p:sldId id="265" r:id="rId15"/>
    <p:sldId id="263" r:id="rId16"/>
    <p:sldId id="273" r:id="rId17"/>
    <p:sldId id="270" r:id="rId18"/>
    <p:sldId id="262" r:id="rId19"/>
    <p:sldId id="272" r:id="rId20"/>
    <p:sldId id="274" r:id="rId21"/>
    <p:sldId id="275"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4" d="100"/>
          <a:sy n="84" d="100"/>
        </p:scale>
        <p:origin x="1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31-Jul-20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31-Jul-20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31-Jul-20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31-Jul-20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31-Jul-20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31-Jul-20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31-Jul-20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31-Jul-20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31-Jul-20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31-Jul-20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31-Jul-20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31-Jul-20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31-Jul-20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31-Jul-20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31-Jul-20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31-Jul-20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31-Jul-20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31-Jul-20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file:///E:\d17a0a8278e5834a3e8c28c6be43feb5_rose.wmv" TargetMode="Externa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299" y="387203"/>
            <a:ext cx="8791575" cy="762783"/>
          </a:xfrm>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Double Wave 3"/>
          <p:cNvSpPr/>
          <p:nvPr/>
        </p:nvSpPr>
        <p:spPr>
          <a:xfrm>
            <a:off x="1150374" y="-97030"/>
            <a:ext cx="9077500" cy="1219393"/>
          </a:xfrm>
          <a:prstGeom prst="double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n w="12700">
                  <a:solidFill>
                    <a:schemeClr val="accent5"/>
                  </a:solidFill>
                  <a:prstDash val="solid"/>
                </a:ln>
                <a:pattFill prst="ltDnDiag">
                  <a:fgClr>
                    <a:schemeClr val="accent5">
                      <a:lumMod val="60000"/>
                      <a:lumOff val="40000"/>
                    </a:schemeClr>
                  </a:fgClr>
                  <a:bgClr>
                    <a:schemeClr val="bg1"/>
                  </a:bgClr>
                </a:pattFill>
              </a:rPr>
              <a:t>সবাইকে</a:t>
            </a:r>
            <a:r>
              <a:rPr lang="en-US" sz="4000" b="1" dirty="0" smtClean="0">
                <a:ln w="12700">
                  <a:solidFill>
                    <a:schemeClr val="accent5"/>
                  </a:solidFill>
                  <a:prstDash val="solid"/>
                </a:ln>
                <a:pattFill prst="ltDnDiag">
                  <a:fgClr>
                    <a:schemeClr val="accent5">
                      <a:lumMod val="60000"/>
                      <a:lumOff val="40000"/>
                    </a:schemeClr>
                  </a:fgClr>
                  <a:bgClr>
                    <a:schemeClr val="bg1"/>
                  </a:bgClr>
                </a:pattFill>
              </a:rPr>
              <a:t> </a:t>
            </a:r>
            <a:r>
              <a:rPr lang="en-US" sz="4000" b="1" dirty="0" err="1" smtClean="0">
                <a:ln w="12700">
                  <a:solidFill>
                    <a:schemeClr val="accent5"/>
                  </a:solidFill>
                  <a:prstDash val="solid"/>
                </a:ln>
                <a:pattFill prst="ltDnDiag">
                  <a:fgClr>
                    <a:schemeClr val="accent5">
                      <a:lumMod val="60000"/>
                      <a:lumOff val="40000"/>
                    </a:schemeClr>
                  </a:fgClr>
                  <a:bgClr>
                    <a:schemeClr val="bg1"/>
                  </a:bgClr>
                </a:pattFill>
              </a:rPr>
              <a:t>স্বাগতম</a:t>
            </a:r>
            <a:r>
              <a:rPr lang="en-US" sz="4000" b="1" dirty="0" smtClean="0">
                <a:ln w="12700">
                  <a:solidFill>
                    <a:schemeClr val="accent5"/>
                  </a:solidFill>
                  <a:prstDash val="solid"/>
                </a:ln>
                <a:pattFill prst="ltDnDiag">
                  <a:fgClr>
                    <a:schemeClr val="accent5">
                      <a:lumMod val="60000"/>
                      <a:lumOff val="40000"/>
                    </a:schemeClr>
                  </a:fgClr>
                  <a:bgClr>
                    <a:schemeClr val="bg1"/>
                  </a:bgClr>
                </a:pattFill>
              </a:rPr>
              <a:t>  </a:t>
            </a:r>
            <a:endParaRPr lang="en-US" sz="4000" b="1" dirty="0">
              <a:ln w="12700">
                <a:solidFill>
                  <a:schemeClr val="accent5"/>
                </a:solidFill>
                <a:prstDash val="solid"/>
              </a:ln>
              <a:pattFill prst="ltDnDiag">
                <a:fgClr>
                  <a:schemeClr val="accent5">
                    <a:lumMod val="60000"/>
                    <a:lumOff val="40000"/>
                  </a:schemeClr>
                </a:fgClr>
                <a:bgClr>
                  <a:schemeClr val="bg1"/>
                </a:bgClr>
              </a:pattFill>
            </a:endParaRPr>
          </a:p>
        </p:txBody>
      </p:sp>
      <p:pic>
        <p:nvPicPr>
          <p:cNvPr id="5" name="d17a0a8278e5834a3e8c28c6be43feb5_rose.wmv">
            <a:hlinkClick r:id="" action="ppaction://media"/>
          </p:cNvPr>
          <p:cNvPicPr>
            <a:picLocks noRot="1" noChangeAspect="1"/>
          </p:cNvPicPr>
          <p:nvPr>
            <a:videoFile r:link="rId1"/>
          </p:nvPr>
        </p:nvPicPr>
        <p:blipFill>
          <a:blip r:embed="rId3" cstate="print"/>
          <a:stretch>
            <a:fillRect/>
          </a:stretch>
        </p:blipFill>
        <p:spPr>
          <a:xfrm>
            <a:off x="2389239" y="1474839"/>
            <a:ext cx="7374193" cy="4021911"/>
          </a:xfrm>
          <a:prstGeom prst="ellipse">
            <a:avLst/>
          </a:prstGeom>
          <a:ln>
            <a:noFill/>
          </a:ln>
          <a:effectLst>
            <a:softEdge rad="112500"/>
          </a:effectLst>
        </p:spPr>
      </p:pic>
      <p:pic>
        <p:nvPicPr>
          <p:cNvPr id="6" name="Picture 61" descr="NNNROOS"/>
          <p:cNvPicPr>
            <a:picLocks noChangeAspect="1" noChangeArrowheads="1" noCrop="1"/>
          </p:cNvPicPr>
          <p:nvPr/>
        </p:nvPicPr>
        <p:blipFill>
          <a:blip r:embed="rId4" cstate="print"/>
          <a:srcRect/>
          <a:stretch>
            <a:fillRect/>
          </a:stretch>
        </p:blipFill>
        <p:spPr bwMode="auto">
          <a:xfrm rot="21321040">
            <a:off x="3799226" y="1489322"/>
            <a:ext cx="3827991" cy="3718782"/>
          </a:xfrm>
          <a:prstGeom prst="rect">
            <a:avLst/>
          </a:prstGeom>
          <a:ln>
            <a:noFill/>
          </a:ln>
          <a:effectLst>
            <a:softEdge rad="112500"/>
          </a:effectLst>
        </p:spPr>
      </p:pic>
      <p:pic>
        <p:nvPicPr>
          <p:cNvPr id="7" name="Picture 6" descr="NNNROOS"/>
          <p:cNvPicPr>
            <a:picLocks noChangeAspect="1" noChangeArrowheads="1" noCrop="1"/>
          </p:cNvPicPr>
          <p:nvPr/>
        </p:nvPicPr>
        <p:blipFill>
          <a:blip r:embed="rId4" cstate="print"/>
          <a:srcRect/>
          <a:stretch>
            <a:fillRect/>
          </a:stretch>
        </p:blipFill>
        <p:spPr bwMode="auto">
          <a:xfrm rot="19586210">
            <a:off x="4293606" y="2473776"/>
            <a:ext cx="1977715" cy="2331295"/>
          </a:xfrm>
          <a:prstGeom prst="rect">
            <a:avLst/>
          </a:prstGeom>
          <a:noFill/>
          <a:ln w="9525">
            <a:noFill/>
            <a:miter lim="800000"/>
            <a:headEnd/>
            <a:tailEnd/>
          </a:ln>
        </p:spPr>
      </p:pic>
      <p:pic>
        <p:nvPicPr>
          <p:cNvPr id="8" name="Picture 7" descr="NNNROOS"/>
          <p:cNvPicPr>
            <a:picLocks noChangeAspect="1" noChangeArrowheads="1" noCrop="1"/>
          </p:cNvPicPr>
          <p:nvPr/>
        </p:nvPicPr>
        <p:blipFill>
          <a:blip r:embed="rId4" cstate="print"/>
          <a:srcRect/>
          <a:stretch>
            <a:fillRect/>
          </a:stretch>
        </p:blipFill>
        <p:spPr bwMode="auto">
          <a:xfrm rot="20417011">
            <a:off x="3500586" y="2619794"/>
            <a:ext cx="1977715" cy="2331295"/>
          </a:xfrm>
          <a:prstGeom prst="rect">
            <a:avLst/>
          </a:prstGeom>
          <a:ln>
            <a:noFill/>
          </a:ln>
          <a:effectLst>
            <a:softEdge rad="112500"/>
          </a:effectLst>
        </p:spPr>
      </p:pic>
      <p:pic>
        <p:nvPicPr>
          <p:cNvPr id="9" name="Picture 61" descr="NNNROOS"/>
          <p:cNvPicPr>
            <a:picLocks noChangeAspect="1" noChangeArrowheads="1" noCrop="1"/>
          </p:cNvPicPr>
          <p:nvPr/>
        </p:nvPicPr>
        <p:blipFill>
          <a:blip r:embed="rId4" cstate="print"/>
          <a:srcRect/>
          <a:stretch>
            <a:fillRect/>
          </a:stretch>
        </p:blipFill>
        <p:spPr bwMode="auto">
          <a:xfrm rot="12479520" flipV="1">
            <a:off x="5300546" y="2627959"/>
            <a:ext cx="1619449" cy="1114105"/>
          </a:xfrm>
          <a:prstGeom prst="rect">
            <a:avLst/>
          </a:prstGeom>
          <a:noFill/>
          <a:ln w="9525">
            <a:noFill/>
            <a:miter lim="800000"/>
            <a:headEnd/>
            <a:tailEnd/>
          </a:ln>
        </p:spPr>
      </p:pic>
      <p:pic>
        <p:nvPicPr>
          <p:cNvPr id="10" name="Picture 61" descr="NNNROOS"/>
          <p:cNvPicPr>
            <a:picLocks noChangeAspect="1" noChangeArrowheads="1" noCrop="1"/>
          </p:cNvPicPr>
          <p:nvPr/>
        </p:nvPicPr>
        <p:blipFill>
          <a:blip r:embed="rId4" cstate="print"/>
          <a:srcRect/>
          <a:stretch>
            <a:fillRect/>
          </a:stretch>
        </p:blipFill>
        <p:spPr bwMode="auto">
          <a:xfrm rot="2875833">
            <a:off x="5691010" y="2149784"/>
            <a:ext cx="1619449" cy="2847041"/>
          </a:xfrm>
          <a:prstGeom prst="rect">
            <a:avLst/>
          </a:prstGeom>
          <a:noFill/>
          <a:ln w="9525">
            <a:noFill/>
            <a:miter lim="800000"/>
            <a:headEnd/>
            <a:tailEnd/>
          </a:ln>
        </p:spPr>
      </p:pic>
      <p:pic>
        <p:nvPicPr>
          <p:cNvPr id="11" name="Picture 61" descr="NNNROOS"/>
          <p:cNvPicPr>
            <a:picLocks noChangeAspect="1" noChangeArrowheads="1" noCrop="1"/>
          </p:cNvPicPr>
          <p:nvPr/>
        </p:nvPicPr>
        <p:blipFill>
          <a:blip r:embed="rId4" cstate="print"/>
          <a:srcRect/>
          <a:stretch>
            <a:fillRect/>
          </a:stretch>
        </p:blipFill>
        <p:spPr bwMode="auto">
          <a:xfrm rot="2875833">
            <a:off x="5475124" y="1578584"/>
            <a:ext cx="1619449" cy="2847041"/>
          </a:xfrm>
          <a:prstGeom prst="rect">
            <a:avLst/>
          </a:prstGeom>
          <a:noFill/>
          <a:ln w="9525">
            <a:noFill/>
            <a:miter lim="800000"/>
            <a:headEnd/>
            <a:tailEnd/>
          </a:ln>
        </p:spPr>
      </p:pic>
    </p:spTree>
    <p:extLst>
      <p:ext uri="{BB962C8B-B14F-4D97-AF65-F5344CB8AC3E}">
        <p14:creationId xmlns:p14="http://schemas.microsoft.com/office/powerpoint/2010/main" val="332666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smCheck">
          <a:fgClr>
            <a:schemeClr val="accent1"/>
          </a:fgClr>
          <a:bgClr>
            <a:schemeClr val="bg1"/>
          </a:bgClr>
        </a:patt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softEdge rad="112500"/>
          </a:effectLst>
        </p:spPr>
      </p:pic>
    </p:spTree>
    <p:extLst>
      <p:ext uri="{BB962C8B-B14F-4D97-AF65-F5344CB8AC3E}">
        <p14:creationId xmlns:p14="http://schemas.microsoft.com/office/powerpoint/2010/main" val="41968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descr="অক্ষরেখা-২.jpg"/>
          <p:cNvPicPr>
            <a:picLocks noChangeAspect="1"/>
          </p:cNvPicPr>
          <p:nvPr/>
        </p:nvPicPr>
        <p:blipFill>
          <a:blip r:embed="rId2"/>
          <a:stretch>
            <a:fillRect/>
          </a:stretch>
        </p:blipFill>
        <p:spPr>
          <a:xfrm>
            <a:off x="1600200" y="152400"/>
            <a:ext cx="7010400" cy="2971800"/>
          </a:xfrm>
          <a:prstGeom prst="rect">
            <a:avLst/>
          </a:prstGeom>
          <a:ln w="38100">
            <a:solidFill>
              <a:srgbClr val="C00000"/>
            </a:solidFill>
          </a:ln>
        </p:spPr>
      </p:pic>
      <p:sp>
        <p:nvSpPr>
          <p:cNvPr id="3" name="TextBox 2"/>
          <p:cNvSpPr txBox="1"/>
          <p:nvPr/>
        </p:nvSpPr>
        <p:spPr>
          <a:xfrm>
            <a:off x="1425498" y="3529359"/>
            <a:ext cx="8565994" cy="2554545"/>
          </a:xfrm>
          <a:prstGeom prst="rect">
            <a:avLst/>
          </a:prstGeom>
          <a:solidFill>
            <a:srgbClr val="002060"/>
          </a:solidFill>
          <a:ln w="38100">
            <a:solidFill>
              <a:srgbClr val="FF0000"/>
            </a:solidFill>
          </a:ln>
        </p:spPr>
        <p:txBody>
          <a:bodyPr wrap="square" rtlCol="0">
            <a:spAutoFit/>
          </a:bodyPr>
          <a:lstStyle/>
          <a:p>
            <a:pPr algn="just"/>
            <a:r>
              <a:rPr lang="bn-BD" sz="2000" b="1" dirty="0" smtClean="0">
                <a:solidFill>
                  <a:srgbClr val="FF0000"/>
                </a:solidFill>
                <a:latin typeface="Nikosh" pitchFamily="2" charset="0"/>
                <a:cs typeface="Nikosh" pitchFamily="2" charset="0"/>
              </a:rPr>
              <a:t>অক্ষরেখা ও নিরক্ষরেখাঃ </a:t>
            </a:r>
            <a:r>
              <a:rPr lang="bn-BD" sz="2000" b="1" dirty="0" smtClean="0">
                <a:ln w="9525">
                  <a:solidFill>
                    <a:schemeClr val="bg1"/>
                  </a:solidFill>
                  <a:prstDash val="solid"/>
                </a:ln>
                <a:effectLst>
                  <a:outerShdw blurRad="12700" dist="38100" dir="2700000" algn="tl" rotWithShape="0">
                    <a:schemeClr val="bg1">
                      <a:lumMod val="50000"/>
                    </a:schemeClr>
                  </a:outerShdw>
                </a:effectLst>
                <a:latin typeface="Nikosh" pitchFamily="2" charset="0"/>
                <a:cs typeface="Nikosh" pitchFamily="2" charset="0"/>
              </a:rPr>
              <a:t>পৃথিবীর কেন্দ্র দিয়ে উত্তর-দক্ষিণে কল্পিত রেখাকে অক্ষ বা মেরু রেখা বলে। দুই মেরু থেকে সমান দূরত্ব পৃথিবীকে পূর্ব-পশ্চিমে বেস্টন করে একটি রেখা কল্পনা করা হয়েছে। এ রেখাকে বলা হয় নিরক্ষরেখা বা বিষুবরেখা। নিরক্ষরেখা থেকে উত্তর বা দক্ষিণে অবস্থিত কোন স্থানের কৌনিক দূরত্বকে সেই স্থানের অক্ষাংশ বলে। ২৩.৫ ডিগ্রী উত্তর অক্ষাংশকে বলা হয় কর্কটক্রান্তি। ২৩.৫ ডিগ্রী দক্ষিণ অক্ষাংশকে বলা হয় মকরক্রান্তি। বিষুবরে</a:t>
            </a:r>
          </a:p>
          <a:p>
            <a:pPr algn="just"/>
            <a:r>
              <a:rPr lang="bn-BD" sz="2000" b="1" dirty="0" smtClean="0">
                <a:ln w="9525">
                  <a:solidFill>
                    <a:schemeClr val="bg1"/>
                  </a:solidFill>
                  <a:prstDash val="solid"/>
                </a:ln>
                <a:effectLst>
                  <a:outerShdw blurRad="12700" dist="38100" dir="2700000" algn="tl" rotWithShape="0">
                    <a:schemeClr val="bg1">
                      <a:lumMod val="50000"/>
                    </a:schemeClr>
                  </a:outerShdw>
                </a:effectLst>
                <a:latin typeface="Nikosh" pitchFamily="2" charset="0"/>
                <a:cs typeface="Nikosh" pitchFamily="2" charset="0"/>
              </a:rPr>
              <a:t>খাকে বলা হয় মহাবৃত্ত।  </a:t>
            </a:r>
            <a:endParaRPr lang="en-US" sz="2000" b="1" dirty="0">
              <a:ln w="9525">
                <a:solidFill>
                  <a:schemeClr val="bg1"/>
                </a:solidFill>
                <a:prstDash val="solid"/>
              </a:ln>
              <a:effectLst>
                <a:outerShdw blurRad="12700" dist="38100" dir="2700000" algn="tl" rotWithShape="0">
                  <a:schemeClr val="bg1">
                    <a:lumMod val="50000"/>
                  </a:schemeClr>
                </a:outerShdw>
              </a:effectLst>
              <a:latin typeface="Nikosh" pitchFamily="2" charset="0"/>
              <a:cs typeface="Nikosh" pitchFamily="2" charset="0"/>
            </a:endParaRPr>
          </a:p>
        </p:txBody>
      </p:sp>
    </p:spTree>
    <p:extLst>
      <p:ext uri="{BB962C8B-B14F-4D97-AF65-F5344CB8AC3E}">
        <p14:creationId xmlns:p14="http://schemas.microsoft.com/office/powerpoint/2010/main" val="114581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tHorz">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descr="অক্ষরেখা-২.jpg"/>
          <p:cNvPicPr>
            <a:picLocks noChangeAspect="1"/>
          </p:cNvPicPr>
          <p:nvPr/>
        </p:nvPicPr>
        <p:blipFill>
          <a:blip r:embed="rId2"/>
          <a:stretch>
            <a:fillRect/>
          </a:stretch>
        </p:blipFill>
        <p:spPr>
          <a:xfrm>
            <a:off x="1752600" y="304800"/>
            <a:ext cx="5257800" cy="3048000"/>
          </a:xfrm>
          <a:prstGeom prst="rect">
            <a:avLst/>
          </a:prstGeom>
          <a:ln w="38100">
            <a:solidFill>
              <a:srgbClr val="C00000"/>
            </a:solidFill>
          </a:ln>
        </p:spPr>
      </p:pic>
      <p:sp>
        <p:nvSpPr>
          <p:cNvPr id="4" name="TextBox 3"/>
          <p:cNvSpPr txBox="1"/>
          <p:nvPr/>
        </p:nvSpPr>
        <p:spPr>
          <a:xfrm>
            <a:off x="1752600" y="3593691"/>
            <a:ext cx="8153400" cy="3108543"/>
          </a:xfrm>
          <a:prstGeom prst="rect">
            <a:avLst/>
          </a:prstGeom>
          <a:solidFill>
            <a:srgbClr val="FF0000"/>
          </a:solidFill>
          <a:ln w="38100">
            <a:solidFill>
              <a:srgbClr val="FF0000"/>
            </a:solidFill>
          </a:ln>
        </p:spPr>
        <p:txBody>
          <a:bodyPr wrap="square" rtlCol="0">
            <a:spAutoFit/>
          </a:bodyPr>
          <a:lstStyle/>
          <a:p>
            <a:pPr algn="just"/>
            <a:r>
              <a:rPr lang="bn-BD" sz="2800" b="1" dirty="0" smtClean="0">
                <a:ln w="9525">
                  <a:solidFill>
                    <a:schemeClr val="bg1"/>
                  </a:solidFill>
                  <a:prstDash val="solid"/>
                </a:ln>
                <a:solidFill>
                  <a:srgbClr val="0070C0"/>
                </a:solidFill>
                <a:effectLst>
                  <a:outerShdw blurRad="12700" dist="38100" dir="2700000" algn="tl" rotWithShape="0">
                    <a:schemeClr val="bg1">
                      <a:lumMod val="50000"/>
                    </a:schemeClr>
                  </a:outerShdw>
                </a:effectLst>
                <a:latin typeface="Nikosh" pitchFamily="2" charset="0"/>
                <a:cs typeface="Nikosh" pitchFamily="2" charset="0"/>
              </a:rPr>
              <a:t>সমাক্ষরেখাঃ </a:t>
            </a:r>
            <a:r>
              <a:rPr lang="bn-BD" sz="2800" b="1" dirty="0" smtClean="0">
                <a:ln w="9525">
                  <a:solidFill>
                    <a:schemeClr val="bg1"/>
                  </a:solidFill>
                  <a:prstDash val="solid"/>
                </a:ln>
                <a:effectLst>
                  <a:outerShdw blurRad="12700" dist="38100" dir="2700000" algn="tl" rotWithShape="0">
                    <a:schemeClr val="bg1">
                      <a:lumMod val="50000"/>
                    </a:schemeClr>
                  </a:outerShdw>
                </a:effectLst>
                <a:latin typeface="Nikosh" pitchFamily="2" charset="0"/>
                <a:cs typeface="Nikosh" pitchFamily="2" charset="0"/>
              </a:rPr>
              <a:t>পৃথিবীর বৃত্তের কেন্দ্রে উৎপন্ন কোন ৩৬০ ডিগ্রী। এই কোনকে ডিগ্রী, মিনিট ও সেকেন্ডে বিভক্ত করা হয়। নিরক্ষরেখা থেকে প্রত্যেক মেরুর কৌনিক দূরত্ব ৯০ ডিগ্রী। এই কোনকে ডিগ্রী ও মিনিটে ভাগ করে নিরক্ষরেখার সমান্তরালে যে রেখা কল্পনা করা হয় তাকে সমাক্ষরেখা বলে। </a:t>
            </a:r>
            <a:endParaRPr lang="en-US" sz="2800" b="1" dirty="0">
              <a:ln w="9525">
                <a:solidFill>
                  <a:schemeClr val="bg1"/>
                </a:solidFill>
                <a:prstDash val="solid"/>
              </a:ln>
              <a:effectLst>
                <a:outerShdw blurRad="12700" dist="38100" dir="2700000" algn="tl" rotWithShape="0">
                  <a:schemeClr val="bg1">
                    <a:lumMod val="50000"/>
                  </a:schemeClr>
                </a:outerShdw>
              </a:effectLst>
              <a:latin typeface="Nikosh" pitchFamily="2" charset="0"/>
              <a:cs typeface="Nikosh" pitchFamily="2" charset="0"/>
            </a:endParaRPr>
          </a:p>
        </p:txBody>
      </p:sp>
    </p:spTree>
    <p:extLst>
      <p:ext uri="{BB962C8B-B14F-4D97-AF65-F5344CB8AC3E}">
        <p14:creationId xmlns:p14="http://schemas.microsoft.com/office/powerpoint/2010/main" val="9989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দ্রাঘিমা রেখা.jpg"/>
          <p:cNvPicPr>
            <a:picLocks noChangeAspect="1"/>
          </p:cNvPicPr>
          <p:nvPr/>
        </p:nvPicPr>
        <p:blipFill>
          <a:blip r:embed="rId2"/>
          <a:stretch>
            <a:fillRect/>
          </a:stretch>
        </p:blipFill>
        <p:spPr>
          <a:xfrm>
            <a:off x="1981200" y="152400"/>
            <a:ext cx="6096000" cy="3581400"/>
          </a:xfrm>
          <a:prstGeom prst="rect">
            <a:avLst/>
          </a:prstGeom>
          <a:ln w="38100">
            <a:solidFill>
              <a:srgbClr val="C00000"/>
            </a:solidFill>
          </a:ln>
        </p:spPr>
      </p:pic>
      <p:sp>
        <p:nvSpPr>
          <p:cNvPr id="3" name="TextBox 2"/>
          <p:cNvSpPr txBox="1"/>
          <p:nvPr/>
        </p:nvSpPr>
        <p:spPr>
          <a:xfrm>
            <a:off x="1219200" y="3886200"/>
            <a:ext cx="7924800" cy="2677656"/>
          </a:xfrm>
          <a:prstGeom prst="rect">
            <a:avLst/>
          </a:prstGeom>
          <a:solidFill>
            <a:srgbClr val="FF0000"/>
          </a:solidFill>
          <a:ln w="38100">
            <a:solidFill>
              <a:srgbClr val="FF0000"/>
            </a:solidFill>
          </a:ln>
        </p:spPr>
        <p:txBody>
          <a:bodyPr wrap="square" rtlCol="0">
            <a:spAutoFit/>
          </a:bodyPr>
          <a:lstStyle/>
          <a:p>
            <a:pPr algn="just"/>
            <a:r>
              <a:rPr lang="bn-BD" sz="2800" b="1" dirty="0" smtClean="0">
                <a:ln w="13462">
                  <a:solidFill>
                    <a:schemeClr val="bg1"/>
                  </a:solidFill>
                  <a:prstDash val="solid"/>
                </a:ln>
                <a:solidFill>
                  <a:srgbClr val="002060"/>
                </a:solidFill>
                <a:effectLst>
                  <a:outerShdw dist="38100" dir="2700000" algn="bl" rotWithShape="0">
                    <a:schemeClr val="accent5"/>
                  </a:outerShdw>
                </a:effectLst>
                <a:latin typeface="Nikosh" pitchFamily="2" charset="0"/>
                <a:cs typeface="Nikosh" pitchFamily="2" charset="0"/>
              </a:rPr>
              <a:t>দ্রাঘিমারেখাঃ </a:t>
            </a:r>
            <a:r>
              <a:rPr lang="bn-BD"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rPr>
              <a:t>নিরক্ষরেখাকে ডিগ্রী, মিনিট ও সেকেন্ডে ভাগ করে প্রত্যেকভাগ বিন্দুর ওপর দিয়ে উত্তর মেরু থেকে দক্ষিণ মেরু পর্যন্ত যে রেখাগুলো কল্পনা করা হয়েছে তাকে দ্রাঘিমারেখা বলে। দ্রাঘিমারেখাকে মধ্যরেখাও বলা হয়। </a:t>
            </a:r>
            <a:endPar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endParaRPr>
          </a:p>
        </p:txBody>
      </p:sp>
    </p:spTree>
    <p:extLst>
      <p:ext uri="{BB962C8B-B14F-4D97-AF65-F5344CB8AC3E}">
        <p14:creationId xmlns:p14="http://schemas.microsoft.com/office/powerpoint/2010/main" val="251478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narVert">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247535"/>
          </a:xfrm>
          <a:prstGeom prst="rect">
            <a:avLst/>
          </a:prstGeom>
        </p:spPr>
      </p:pic>
      <p:sp>
        <p:nvSpPr>
          <p:cNvPr id="3" name="TextBox 2"/>
          <p:cNvSpPr txBox="1"/>
          <p:nvPr/>
        </p:nvSpPr>
        <p:spPr>
          <a:xfrm>
            <a:off x="1987525" y="4459408"/>
            <a:ext cx="7620000" cy="1938992"/>
          </a:xfrm>
          <a:prstGeom prst="rect">
            <a:avLst/>
          </a:prstGeom>
          <a:solidFill>
            <a:srgbClr val="0070C0"/>
          </a:solidFill>
          <a:ln w="38100">
            <a:solidFill>
              <a:srgbClr val="FF0000"/>
            </a:solidFill>
          </a:ln>
        </p:spPr>
        <p:txBody>
          <a:bodyPr wrap="square" rtlCol="0">
            <a:prstTxWarp prst="textWave2">
              <a:avLst/>
            </a:prstTxWarp>
            <a:spAutoFit/>
          </a:bodyPr>
          <a:lstStyle/>
          <a:p>
            <a:pPr algn="just"/>
            <a:r>
              <a:rPr lang="bn-BD" sz="2400" b="1" dirty="0" smtClean="0">
                <a:ln w="6600">
                  <a:solidFill>
                    <a:schemeClr val="accent2"/>
                  </a:solidFill>
                  <a:prstDash val="solid"/>
                </a:ln>
                <a:solidFill>
                  <a:srgbClr val="FFFFFF"/>
                </a:solidFill>
                <a:effectLst>
                  <a:outerShdw dist="38100" dir="2700000" algn="tl" rotWithShape="0">
                    <a:schemeClr val="accent2"/>
                  </a:outerShdw>
                </a:effectLst>
                <a:latin typeface="Nikosh" pitchFamily="2" charset="0"/>
                <a:cs typeface="Nikosh" pitchFamily="2" charset="0"/>
              </a:rPr>
              <a:t>মূল মধ্যরেখাঃ যুক্তরাজ্যের লন্ডন শহরের উপকন্ঠে গ্রিচিন মান মন্দিরের ওপর দিয়ে উত্তর মেরু ও দক্ষিণ মেরু পর্যন্ত বিস্তৃত যে মধ্যরেখা অতিক্রম করেছে তাকে মধ্যরেখা বলে। এই রেখার মান শূণ্য ডিগ্রী ধরা হয়েছে। </a:t>
            </a:r>
            <a:endParaRPr lang="en-US" sz="2400" b="1" dirty="0">
              <a:ln w="6600">
                <a:solidFill>
                  <a:schemeClr val="accent2"/>
                </a:solidFill>
                <a:prstDash val="solid"/>
              </a:ln>
              <a:solidFill>
                <a:srgbClr val="FFFFFF"/>
              </a:solidFill>
              <a:effectLst>
                <a:outerShdw dist="38100" dir="2700000" algn="tl" rotWithShape="0">
                  <a:schemeClr val="accent2"/>
                </a:outerShdw>
              </a:effectLst>
              <a:latin typeface="Nikosh" pitchFamily="2" charset="0"/>
              <a:cs typeface="Nikosh" pitchFamily="2" charset="0"/>
            </a:endParaRPr>
          </a:p>
        </p:txBody>
      </p:sp>
    </p:spTree>
    <p:extLst>
      <p:ext uri="{BB962C8B-B14F-4D97-AF65-F5344CB8AC3E}">
        <p14:creationId xmlns:p14="http://schemas.microsoft.com/office/powerpoint/2010/main" val="258423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277" y="501445"/>
            <a:ext cx="8495071" cy="5928852"/>
          </a:xfrm>
          <a:prstGeom prst="rect">
            <a:avLst/>
          </a:prstGeom>
        </p:spPr>
      </p:pic>
    </p:spTree>
    <p:extLst>
      <p:ext uri="{BB962C8B-B14F-4D97-AF65-F5344CB8AC3E}">
        <p14:creationId xmlns:p14="http://schemas.microsoft.com/office/powerpoint/2010/main" val="2432559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smGrid">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descr="পৃথিবীর গতি.jpg"/>
          <p:cNvPicPr>
            <a:picLocks noChangeAspect="1"/>
          </p:cNvPicPr>
          <p:nvPr/>
        </p:nvPicPr>
        <p:blipFill>
          <a:blip r:embed="rId2"/>
          <a:stretch>
            <a:fillRect/>
          </a:stretch>
        </p:blipFill>
        <p:spPr>
          <a:xfrm>
            <a:off x="2667000" y="152400"/>
            <a:ext cx="3962400" cy="2514600"/>
          </a:xfrm>
          <a:prstGeom prst="rect">
            <a:avLst/>
          </a:prstGeom>
          <a:ln w="38100">
            <a:solidFill>
              <a:srgbClr val="C00000"/>
            </a:solidFill>
          </a:ln>
        </p:spPr>
      </p:pic>
      <p:sp>
        <p:nvSpPr>
          <p:cNvPr id="3" name="TextBox 2"/>
          <p:cNvSpPr txBox="1"/>
          <p:nvPr/>
        </p:nvSpPr>
        <p:spPr>
          <a:xfrm>
            <a:off x="1295400" y="3048000"/>
            <a:ext cx="7467600" cy="3108543"/>
          </a:xfrm>
          <a:prstGeom prst="rect">
            <a:avLst/>
          </a:prstGeom>
          <a:solidFill>
            <a:schemeClr val="tx2">
              <a:lumMod val="75000"/>
            </a:schemeClr>
          </a:solidFill>
          <a:ln w="38100">
            <a:solidFill>
              <a:srgbClr val="C00000"/>
            </a:solidFill>
          </a:ln>
        </p:spPr>
        <p:txBody>
          <a:bodyPr wrap="square" rtlCol="0">
            <a:prstTxWarp prst="textDeflate">
              <a:avLst/>
            </a:prstTxWarp>
            <a:spAutoFit/>
          </a:bodyPr>
          <a:lstStyle/>
          <a:p>
            <a:pPr algn="just"/>
            <a:r>
              <a:rPr lang="bn-BD" sz="2800" b="1" dirty="0" smtClean="0">
                <a:ln w="9525">
                  <a:solidFill>
                    <a:schemeClr val="bg1"/>
                  </a:solidFill>
                  <a:prstDash val="solid"/>
                </a:ln>
                <a:effectLst>
                  <a:outerShdw blurRad="12700" dist="38100" dir="2700000" algn="tl" rotWithShape="0">
                    <a:schemeClr val="bg1">
                      <a:lumMod val="50000"/>
                    </a:schemeClr>
                  </a:outerShdw>
                </a:effectLst>
                <a:latin typeface="Nikosh" pitchFamily="2" charset="0"/>
                <a:cs typeface="Nikosh" pitchFamily="2" charset="0"/>
              </a:rPr>
              <a:t>স্থানীয় সময়ঃ পৃথিবীর আবর্তনের ফলে কোন স্থানে সূর্য যখন ঠিক মাথার উপর আসে বা সর্বোচ্চ অবস্থান করে তখন ঐ স্থানে মধ্যাহ্ন এবং ঐ স্থানের ঘড়িতে তখন দুপুর ১২ টা ধরা হয়। এ মধ্যাহ্ন সময় থেকে দিনের অন্যান্য সময় স্থির করা হয়। একে ঐ স্থানের স্থানীয় সময় বলা হয়। </a:t>
            </a:r>
            <a:endParaRPr lang="en-US" sz="2800" b="1" dirty="0">
              <a:ln w="9525">
                <a:solidFill>
                  <a:schemeClr val="bg1"/>
                </a:solidFill>
                <a:prstDash val="solid"/>
              </a:ln>
              <a:effectLst>
                <a:outerShdw blurRad="12700" dist="38100" dir="2700000" algn="tl" rotWithShape="0">
                  <a:schemeClr val="bg1">
                    <a:lumMod val="50000"/>
                  </a:schemeClr>
                </a:outerShdw>
              </a:effectLst>
              <a:latin typeface="Nikosh" pitchFamily="2" charset="0"/>
              <a:cs typeface="Nikosh" pitchFamily="2" charset="0"/>
            </a:endParaRPr>
          </a:p>
        </p:txBody>
      </p:sp>
    </p:spTree>
    <p:extLst>
      <p:ext uri="{BB962C8B-B14F-4D97-AF65-F5344CB8AC3E}">
        <p14:creationId xmlns:p14="http://schemas.microsoft.com/office/powerpoint/2010/main" val="19834470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descr="দ্রাঘিমা রেখা.jpg"/>
          <p:cNvPicPr>
            <a:picLocks noChangeAspect="1"/>
          </p:cNvPicPr>
          <p:nvPr/>
        </p:nvPicPr>
        <p:blipFill>
          <a:blip r:embed="rId2"/>
          <a:stretch>
            <a:fillRect/>
          </a:stretch>
        </p:blipFill>
        <p:spPr>
          <a:xfrm>
            <a:off x="2184400" y="139700"/>
            <a:ext cx="6096000" cy="3581400"/>
          </a:xfrm>
          <a:prstGeom prst="rect">
            <a:avLst/>
          </a:prstGeom>
          <a:ln w="38100">
            <a:solidFill>
              <a:srgbClr val="C00000"/>
            </a:solidFill>
          </a:ln>
        </p:spPr>
      </p:pic>
      <p:sp>
        <p:nvSpPr>
          <p:cNvPr id="3" name="TextBox 2"/>
          <p:cNvSpPr txBox="1"/>
          <p:nvPr/>
        </p:nvSpPr>
        <p:spPr>
          <a:xfrm>
            <a:off x="1219200" y="4572000"/>
            <a:ext cx="7543800" cy="1200329"/>
          </a:xfrm>
          <a:prstGeom prst="rect">
            <a:avLst/>
          </a:prstGeom>
          <a:solidFill>
            <a:srgbClr val="FF0000"/>
          </a:solidFill>
          <a:ln w="38100">
            <a:solidFill>
              <a:srgbClr val="C00000"/>
            </a:solidFill>
          </a:ln>
        </p:spPr>
        <p:txBody>
          <a:bodyPr wrap="square" rtlCol="0">
            <a:prstTxWarp prst="textWave2">
              <a:avLst/>
            </a:prstTxWarp>
            <a:spAutoFit/>
          </a:bodyPr>
          <a:lstStyle/>
          <a:p>
            <a:pPr algn="just"/>
            <a:r>
              <a:rPr lang="bn-BD" sz="2800" b="1" dirty="0" smtClean="0">
                <a:ln w="9525">
                  <a:solidFill>
                    <a:schemeClr val="bg1"/>
                  </a:solidFill>
                  <a:prstDash val="solid"/>
                </a:ln>
                <a:solidFill>
                  <a:srgbClr val="FFFF00"/>
                </a:solidFill>
                <a:effectLst>
                  <a:outerShdw blurRad="12700" dist="38100" dir="2700000" algn="tl" rotWithShape="0">
                    <a:schemeClr val="bg1">
                      <a:lumMod val="50000"/>
                    </a:schemeClr>
                  </a:outerShdw>
                </a:effectLst>
                <a:latin typeface="Nikosh" pitchFamily="2" charset="0"/>
                <a:cs typeface="Nikosh" pitchFamily="2" charset="0"/>
              </a:rPr>
              <a:t>প্রমাণ সময়ঃ </a:t>
            </a:r>
            <a:r>
              <a:rPr lang="bn-BD" sz="2400" b="1" dirty="0" smtClean="0">
                <a:ln w="9525">
                  <a:solidFill>
                    <a:schemeClr val="bg1"/>
                  </a:solidFill>
                  <a:prstDash val="solid"/>
                </a:ln>
                <a:effectLst>
                  <a:outerShdw blurRad="12700" dist="38100" dir="2700000" algn="tl" rotWithShape="0">
                    <a:schemeClr val="bg1">
                      <a:lumMod val="50000"/>
                    </a:schemeClr>
                  </a:outerShdw>
                </a:effectLst>
                <a:latin typeface="Nikosh" pitchFamily="2" charset="0"/>
                <a:cs typeface="Nikosh" pitchFamily="2" charset="0"/>
              </a:rPr>
              <a:t>প্রত্যেক দেশই সেই দেশের মধ্যভাগের কোন স্থানের দ্রাঘিমারেখা অনুয়ায়ী যে সময় নির্ণয় করা হয় সে সময়কে ঐ দেশের প্রমাণ সময় বলে। </a:t>
            </a:r>
            <a:endParaRPr lang="en-US" sz="2400" b="1" dirty="0">
              <a:ln w="9525">
                <a:solidFill>
                  <a:schemeClr val="bg1"/>
                </a:solidFill>
                <a:prstDash val="solid"/>
              </a:ln>
              <a:effectLst>
                <a:outerShdw blurRad="12700" dist="38100" dir="2700000" algn="tl" rotWithShape="0">
                  <a:schemeClr val="bg1">
                    <a:lumMod val="50000"/>
                  </a:schemeClr>
                </a:outerShdw>
              </a:effectLst>
              <a:latin typeface="Nikosh" pitchFamily="2" charset="0"/>
              <a:cs typeface="Nikosh" pitchFamily="2" charset="0"/>
            </a:endParaRPr>
          </a:p>
        </p:txBody>
      </p:sp>
    </p:spTree>
    <p:extLst>
      <p:ext uri="{BB962C8B-B14F-4D97-AF65-F5344CB8AC3E}">
        <p14:creationId xmlns:p14="http://schemas.microsoft.com/office/powerpoint/2010/main" val="384621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3" name="Wave 2"/>
          <p:cNvSpPr/>
          <p:nvPr/>
        </p:nvSpPr>
        <p:spPr>
          <a:xfrm>
            <a:off x="2698595" y="446049"/>
            <a:ext cx="4237464" cy="1148575"/>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ctr"/>
            <a:r>
              <a:rPr lang="en-US" sz="44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নিরব</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পাঠ</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Horizontal Scroll 4"/>
          <p:cNvSpPr/>
          <p:nvPr/>
        </p:nvSpPr>
        <p:spPr>
          <a:xfrm>
            <a:off x="2698594" y="2107580"/>
            <a:ext cx="5419493" cy="2720898"/>
          </a:xfrm>
          <a:prstGeom prst="horizont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eflate">
              <a:avLst/>
            </a:prstTxWarp>
          </a:bodyPr>
          <a:lstStyle/>
          <a:p>
            <a:pPr algn="ctr"/>
            <a:r>
              <a:rPr lang="en-US" sz="2800" b="1" dirty="0" err="1" smtClean="0">
                <a:ln w="6600">
                  <a:solidFill>
                    <a:schemeClr val="accent2"/>
                  </a:solidFill>
                  <a:prstDash val="solid"/>
                </a:ln>
                <a:solidFill>
                  <a:srgbClr val="FFFFFF"/>
                </a:solidFill>
                <a:effectLst>
                  <a:outerShdw dist="38100" dir="2700000" algn="tl" rotWithShape="0">
                    <a:schemeClr val="accent2"/>
                  </a:outerShdw>
                </a:effectLst>
              </a:rPr>
              <a:t>স্থানীয়</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FFFF"/>
                </a:solidFill>
                <a:effectLst>
                  <a:outerShdw dist="38100" dir="2700000" algn="tl" rotWithShape="0">
                    <a:schemeClr val="accent2"/>
                  </a:outerShdw>
                </a:effectLst>
              </a:rPr>
              <a:t>সময়ের</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FFFF"/>
                </a:solidFill>
                <a:effectLst>
                  <a:outerShdw dist="38100" dir="2700000" algn="tl" rotWithShape="0">
                    <a:schemeClr val="accent2"/>
                  </a:outerShdw>
                </a:effectLst>
              </a:rPr>
              <a:t>পার্থক্য</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FFFF"/>
                </a:solidFill>
                <a:effectLst>
                  <a:outerShdw dist="38100" dir="2700000" algn="tl" rotWithShape="0">
                    <a:schemeClr val="accent2"/>
                  </a:outerShdw>
                </a:effectLst>
              </a:rPr>
              <a:t>গ্রিনিচ</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FFFF"/>
                </a:solidFill>
                <a:effectLst>
                  <a:outerShdw dist="38100" dir="2700000" algn="tl" rotWithShape="0">
                    <a:schemeClr val="accent2"/>
                  </a:outerShdw>
                </a:effectLst>
              </a:rPr>
              <a:t>সময়ের</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FFFF"/>
                </a:solidFill>
                <a:effectLst>
                  <a:outerShdw dist="38100" dir="2700000" algn="tl" rotWithShape="0">
                    <a:schemeClr val="accent2"/>
                  </a:outerShdw>
                </a:effectLst>
              </a:rPr>
              <a:t>মাধ্যমে</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FFFF"/>
                </a:solidFill>
                <a:effectLst>
                  <a:outerShdw dist="38100" dir="2700000" algn="tl" rotWithShape="0">
                    <a:schemeClr val="accent2"/>
                  </a:outerShdw>
                </a:effectLst>
              </a:rPr>
              <a:t>স্থানীয়</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FFFF"/>
                </a:solidFill>
                <a:effectLst>
                  <a:outerShdw dist="38100" dir="2700000" algn="tl" rotWithShape="0">
                    <a:schemeClr val="accent2"/>
                  </a:outerShdw>
                </a:effectLst>
              </a:rPr>
              <a:t>সময়</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FFFF"/>
                </a:solidFill>
                <a:effectLst>
                  <a:outerShdw dist="38100" dir="2700000" algn="tl" rotWithShape="0">
                    <a:schemeClr val="accent2"/>
                  </a:outerShdw>
                </a:effectLst>
              </a:rPr>
              <a:t>নির্ণয়</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FFFF"/>
                </a:solidFill>
                <a:effectLst>
                  <a:outerShdw dist="38100" dir="2700000" algn="tl" rotWithShape="0">
                    <a:schemeClr val="accent2"/>
                  </a:outerShdw>
                </a:effectLst>
              </a:rPr>
              <a:t>সম্পর্কে</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FFFF"/>
                </a:solidFill>
                <a:effectLst>
                  <a:outerShdw dist="38100" dir="2700000" algn="tl" rotWithShape="0">
                    <a:schemeClr val="accent2"/>
                  </a:outerShdw>
                </a:effectLst>
              </a:rPr>
              <a:t>নিরবে</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800" b="1" dirty="0" err="1" smtClean="0">
                <a:ln w="6600">
                  <a:solidFill>
                    <a:schemeClr val="accent2"/>
                  </a:solidFill>
                  <a:prstDash val="solid"/>
                </a:ln>
                <a:solidFill>
                  <a:srgbClr val="FFFFFF"/>
                </a:solidFill>
                <a:effectLst>
                  <a:outerShdw dist="38100" dir="2700000" algn="tl" rotWithShape="0">
                    <a:schemeClr val="accent2"/>
                  </a:outerShdw>
                </a:effectLst>
              </a:rPr>
              <a:t>পড়বে</a:t>
            </a:r>
            <a:r>
              <a:rPr lang="en-US" sz="2800" b="1" dirty="0" smtClean="0">
                <a:ln w="6600">
                  <a:solidFill>
                    <a:schemeClr val="accent2"/>
                  </a:solidFill>
                  <a:prstDash val="solid"/>
                </a:ln>
                <a:solidFill>
                  <a:srgbClr val="FFFFFF"/>
                </a:solidFill>
                <a:effectLst>
                  <a:outerShdw dist="38100" dir="2700000" algn="tl" rotWithShape="0">
                    <a:schemeClr val="accent2"/>
                  </a:outerShdw>
                </a:effectLst>
              </a:rPr>
              <a:t>। </a:t>
            </a:r>
            <a:endParaRPr lang="en-US" sz="2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Wave 5"/>
          <p:cNvSpPr/>
          <p:nvPr/>
        </p:nvSpPr>
        <p:spPr>
          <a:xfrm>
            <a:off x="7984273" y="446049"/>
            <a:ext cx="3166947" cy="1148575"/>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সময়ঃ৫ </a:t>
            </a:r>
            <a:r>
              <a:rPr lang="en-US"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মিনিট</a:t>
            </a:r>
            <a:r>
              <a:rPr lang="en-US"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7300553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Oval Callout 1"/>
          <p:cNvSpPr/>
          <p:nvPr/>
        </p:nvSpPr>
        <p:spPr>
          <a:xfrm>
            <a:off x="3021980" y="613317"/>
            <a:ext cx="5363737" cy="1260087"/>
          </a:xfrm>
          <a:prstGeom prst="wedgeEllipse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urveUp">
              <a:avLst/>
            </a:prstTxWarp>
          </a:bodyPr>
          <a:lstStyle/>
          <a:p>
            <a:pPr algn="ctr"/>
            <a:r>
              <a:rPr lang="en-US" sz="40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জোড়ায়</a:t>
            </a:r>
            <a:r>
              <a:rPr lang="en-US" sz="4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0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কাজ</a:t>
            </a:r>
            <a:r>
              <a:rPr lang="en-US" sz="4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ounded Rectangular Callout 2"/>
          <p:cNvSpPr/>
          <p:nvPr/>
        </p:nvSpPr>
        <p:spPr>
          <a:xfrm>
            <a:off x="2453268" y="2665141"/>
            <a:ext cx="7002966" cy="1706137"/>
          </a:xfrm>
          <a:prstGeom prst="wedgeRound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US" sz="2800" dirty="0" err="1" smtClean="0">
                <a:solidFill>
                  <a:srgbClr val="FFFF00"/>
                </a:solidFill>
              </a:rPr>
              <a:t>স্থানীয়</a:t>
            </a:r>
            <a:r>
              <a:rPr lang="en-US" sz="2800" dirty="0" smtClean="0">
                <a:solidFill>
                  <a:srgbClr val="FFFF00"/>
                </a:solidFill>
              </a:rPr>
              <a:t> </a:t>
            </a:r>
            <a:r>
              <a:rPr lang="en-US" sz="2800" dirty="0" err="1" smtClean="0">
                <a:solidFill>
                  <a:srgbClr val="FFFF00"/>
                </a:solidFill>
              </a:rPr>
              <a:t>সময়</a:t>
            </a:r>
            <a:r>
              <a:rPr lang="en-US" sz="2800" dirty="0" smtClean="0">
                <a:solidFill>
                  <a:srgbClr val="FFFF00"/>
                </a:solidFill>
              </a:rPr>
              <a:t> ও </a:t>
            </a:r>
            <a:r>
              <a:rPr lang="en-US" sz="2800" dirty="0" err="1" smtClean="0">
                <a:solidFill>
                  <a:srgbClr val="FFFF00"/>
                </a:solidFill>
              </a:rPr>
              <a:t>প্রমাণ</a:t>
            </a:r>
            <a:r>
              <a:rPr lang="en-US" sz="2800" dirty="0" smtClean="0">
                <a:solidFill>
                  <a:srgbClr val="FFFF00"/>
                </a:solidFill>
              </a:rPr>
              <a:t> </a:t>
            </a:r>
            <a:r>
              <a:rPr lang="en-US" sz="2800" dirty="0" err="1" smtClean="0">
                <a:solidFill>
                  <a:srgbClr val="FFFF00"/>
                </a:solidFill>
              </a:rPr>
              <a:t>সময়</a:t>
            </a:r>
            <a:r>
              <a:rPr lang="en-US" sz="2800" dirty="0" smtClean="0">
                <a:solidFill>
                  <a:srgbClr val="FFFF00"/>
                </a:solidFill>
              </a:rPr>
              <a:t> </a:t>
            </a:r>
            <a:r>
              <a:rPr lang="en-US" sz="2800" dirty="0" err="1" smtClean="0">
                <a:solidFill>
                  <a:srgbClr val="FFFF00"/>
                </a:solidFill>
              </a:rPr>
              <a:t>নির্ণয়</a:t>
            </a:r>
            <a:r>
              <a:rPr lang="en-US" sz="2800" dirty="0" smtClean="0">
                <a:solidFill>
                  <a:srgbClr val="FFFF00"/>
                </a:solidFill>
              </a:rPr>
              <a:t> </a:t>
            </a:r>
            <a:r>
              <a:rPr lang="en-US" sz="2800" dirty="0" err="1" smtClean="0">
                <a:solidFill>
                  <a:srgbClr val="FFFF00"/>
                </a:solidFill>
              </a:rPr>
              <a:t>কর</a:t>
            </a:r>
            <a:r>
              <a:rPr lang="en-US" sz="2800" dirty="0" smtClean="0">
                <a:solidFill>
                  <a:srgbClr val="FFFF00"/>
                </a:solidFill>
              </a:rPr>
              <a:t>। </a:t>
            </a:r>
            <a:endParaRPr lang="en-US" sz="2800" dirty="0">
              <a:solidFill>
                <a:srgbClr val="FFFF00"/>
              </a:solidFill>
            </a:endParaRPr>
          </a:p>
        </p:txBody>
      </p:sp>
      <p:sp>
        <p:nvSpPr>
          <p:cNvPr id="4" name="Flowchart: Decision 3"/>
          <p:cNvSpPr/>
          <p:nvPr/>
        </p:nvSpPr>
        <p:spPr>
          <a:xfrm>
            <a:off x="8519532" y="691376"/>
            <a:ext cx="3557239" cy="1293541"/>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1Right"/>
              <a:lightRig rig="threePt" dir="t"/>
            </a:scene3d>
          </a:bodyPr>
          <a:lstStyle/>
          <a:p>
            <a:pPr algn="ctr"/>
            <a:r>
              <a:rPr lang="en-US"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সময়ঃ</a:t>
            </a:r>
            <a:r>
              <a:rPr lang="en-US"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৫ </a:t>
            </a:r>
            <a:r>
              <a:rPr lang="en-US"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মিনিট</a:t>
            </a:r>
            <a:r>
              <a:rPr lang="en-US"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604433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smCheck">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5" name="Text Placeholder 4"/>
          <p:cNvSpPr>
            <a:spLocks noGrp="1"/>
          </p:cNvSpPr>
          <p:nvPr>
            <p:ph type="body" sz="half" idx="2"/>
          </p:nvPr>
        </p:nvSpPr>
        <p:spPr>
          <a:xfrm>
            <a:off x="1817650" y="2249486"/>
            <a:ext cx="6924906" cy="3541714"/>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Down">
              <a:avLst/>
            </a:prstTxWarp>
            <a:normAutofit fontScale="77500" lnSpcReduction="20000"/>
          </a:bodyPr>
          <a:lstStyle/>
          <a:p>
            <a:pPr algn="ct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মোছাঃ</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ফরিদা</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ইয়াছমিন</a:t>
            </a:r>
            <a:endPar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সহকারী</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শিক্ষক</a:t>
            </a:r>
            <a:endPar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ময়েনপুর</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কদমতলা</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দ্বিমুখী</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উচ্চ</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বিদ্যালয়</a:t>
            </a:r>
            <a:endPar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মিঠাপুকুর</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রংপুর</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Title 5"/>
          <p:cNvSpPr>
            <a:spLocks noGrp="1"/>
          </p:cNvSpPr>
          <p:nvPr>
            <p:ph type="title"/>
          </p:nvPr>
        </p:nvSpPr>
        <p:spPr>
          <a:xfrm>
            <a:off x="2932771" y="609601"/>
            <a:ext cx="6099717" cy="1063082"/>
          </a:xfrm>
          <a:prstGeom prst="roundRect">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bn-BD" sz="4400"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rPr>
              <a:t>শিক্ষক পরিচিতি</a:t>
            </a:r>
            <a:endParaRPr lang="bn-BD"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endParaRPr>
          </a:p>
          <a:p>
            <a:pPr algn="ctr"/>
            <a:endParaRPr lang="en-US"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endParaRPr>
          </a:p>
        </p:txBody>
      </p:sp>
    </p:spTree>
    <p:extLst>
      <p:ext uri="{BB962C8B-B14F-4D97-AF65-F5344CB8AC3E}">
        <p14:creationId xmlns:p14="http://schemas.microsoft.com/office/powerpoint/2010/main" val="186335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down)">
                                      <p:cBhvr>
                                        <p:cTn id="13"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sp>
        <p:nvSpPr>
          <p:cNvPr id="2" name="Oval Callout 1"/>
          <p:cNvSpPr/>
          <p:nvPr/>
        </p:nvSpPr>
        <p:spPr>
          <a:xfrm>
            <a:off x="3501483" y="702527"/>
            <a:ext cx="4259766" cy="83634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t>মূল্যায়ন</a:t>
            </a:r>
            <a:r>
              <a:rPr lang="en-US" sz="4800" dirty="0" smtClean="0"/>
              <a:t> </a:t>
            </a:r>
            <a:endParaRPr lang="en-US" sz="4800" dirty="0"/>
          </a:p>
        </p:txBody>
      </p:sp>
      <p:sp>
        <p:nvSpPr>
          <p:cNvPr id="4" name="TextBox 3"/>
          <p:cNvSpPr txBox="1"/>
          <p:nvPr/>
        </p:nvSpPr>
        <p:spPr>
          <a:xfrm>
            <a:off x="575732" y="1802651"/>
            <a:ext cx="10013245" cy="4832092"/>
          </a:xfrm>
          <a:prstGeom prst="rect">
            <a:avLst/>
          </a:prstGeom>
          <a:solidFill>
            <a:schemeClr val="accent2"/>
          </a:solidFill>
          <a:ln w="28575">
            <a:solidFill>
              <a:schemeClr val="accent1"/>
            </a:solidFill>
          </a:ln>
        </p:spPr>
        <p:txBody>
          <a:bodyPr wrap="square" rtlCol="0">
            <a:prstTxWarp prst="textCanDown">
              <a:avLst/>
            </a:prstTxWarp>
            <a:spAutoFit/>
          </a:bodyPr>
          <a:lstStyle/>
          <a:p>
            <a:pPr marL="457200" indent="-457200"/>
            <a:r>
              <a:rPr lang="bn-BD"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rPr>
              <a:t>১। দ্রাঘিমার অবস্থান থেকে জানা যায়-</a:t>
            </a:r>
          </a:p>
          <a:p>
            <a:pPr marL="342900" indent="-342900"/>
            <a:r>
              <a:rPr lang="bn-BD"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rPr>
              <a:t>উত্তরঃ কোন স্থানের সময় </a:t>
            </a:r>
          </a:p>
          <a:p>
            <a:pPr marL="342900" indent="-342900"/>
            <a:r>
              <a:rPr lang="bn-BD"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rPr>
              <a:t>২। পৃথিবীকে পূর্ব-পশ্চিমে বেষ্টন করে যে রেখা কল্পনা করা হয় তাকে বলা হয়-</a:t>
            </a:r>
          </a:p>
          <a:p>
            <a:pPr marL="342900" indent="-342900"/>
            <a:r>
              <a:rPr lang="bn-BD"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rPr>
              <a:t>উত্তরঃ নিরক্ষরেখা বা বিষুবরেখা </a:t>
            </a:r>
          </a:p>
          <a:p>
            <a:pPr marL="342900" indent="-342900"/>
            <a:r>
              <a:rPr lang="bn-BD"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rPr>
              <a:t>৩। নিরক্ষরেখার অক্ষাংশ ও গ্রিনিচের দ্রাঘিমা-</a:t>
            </a:r>
          </a:p>
          <a:p>
            <a:pPr marL="342900" indent="-342900"/>
            <a:r>
              <a:rPr lang="bn-BD"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rPr>
              <a:t>উত্তরঃ ০ ডিগ্রি </a:t>
            </a:r>
          </a:p>
          <a:p>
            <a:pPr marL="342900" indent="-342900"/>
            <a:r>
              <a:rPr lang="bn-BD"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rPr>
              <a:t>৪। পৃথিবীর কেন্দ্রে কোণের পরিমান-</a:t>
            </a:r>
          </a:p>
          <a:p>
            <a:pPr marL="342900" indent="-342900"/>
            <a:r>
              <a:rPr lang="bn-BD"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rPr>
              <a:t>উত্তরঃ ৩৬০ ডিগ্রি </a:t>
            </a:r>
          </a:p>
          <a:p>
            <a:pPr marL="342900" indent="-342900"/>
            <a:r>
              <a:rPr lang="bn-BD"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rPr>
              <a:t>৫। প্রতি ১ ডিগ্রি দ্রাঘিমার পার্থক্যের জন্য সময়ের পার্থক্য হয়-</a:t>
            </a:r>
          </a:p>
          <a:p>
            <a:pPr marL="342900" indent="-342900"/>
            <a:r>
              <a:rPr lang="bn-BD"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 pitchFamily="2" charset="0"/>
                <a:cs typeface="Nikosh" pitchFamily="2" charset="0"/>
              </a:rPr>
              <a:t>উত্তরঃ ৪ মিনিট </a:t>
            </a:r>
          </a:p>
        </p:txBody>
      </p:sp>
      <p:sp>
        <p:nvSpPr>
          <p:cNvPr id="5" name="Flowchart: Sequential Access Storage 4"/>
          <p:cNvSpPr/>
          <p:nvPr/>
        </p:nvSpPr>
        <p:spPr>
          <a:xfrm>
            <a:off x="8590845" y="214489"/>
            <a:ext cx="3149600" cy="1004711"/>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সময়ঃ</a:t>
            </a:r>
            <a:r>
              <a:rPr lang="en-US" dirty="0" smtClean="0"/>
              <a:t> ১০ </a:t>
            </a:r>
            <a:r>
              <a:rPr lang="en-US" dirty="0" err="1" smtClean="0"/>
              <a:t>মিনিট</a:t>
            </a:r>
            <a:r>
              <a:rPr lang="en-US" dirty="0" smtClean="0"/>
              <a:t> </a:t>
            </a:r>
            <a:endParaRPr lang="en-US" dirty="0"/>
          </a:p>
        </p:txBody>
      </p:sp>
    </p:spTree>
    <p:extLst>
      <p:ext uri="{BB962C8B-B14F-4D97-AF65-F5344CB8AC3E}">
        <p14:creationId xmlns:p14="http://schemas.microsoft.com/office/powerpoint/2010/main" val="3830757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1832274" y="660400"/>
            <a:ext cx="7848600" cy="5693866"/>
          </a:xfrm>
          <a:prstGeom prst="rect">
            <a:avLst/>
          </a:prstGeom>
          <a:solidFill>
            <a:srgbClr val="0070C0"/>
          </a:solidFill>
          <a:ln w="28575">
            <a:solidFill>
              <a:schemeClr val="accent1"/>
            </a:solidFill>
          </a:ln>
        </p:spPr>
        <p:txBody>
          <a:bodyPr wrap="square" rtlCol="0">
            <a:prstTxWarp prst="textCanUp">
              <a:avLst/>
            </a:prstTxWarp>
            <a:spAutoFit/>
          </a:bodyPr>
          <a:lstStyle/>
          <a:p>
            <a:pPr marL="457200" indent="-457200"/>
            <a:r>
              <a:rPr lang="bn-BD" sz="2800" b="1" dirty="0" smtClean="0">
                <a:ln w="6600">
                  <a:solidFill>
                    <a:schemeClr val="accent2"/>
                  </a:solidFill>
                  <a:prstDash val="solid"/>
                </a:ln>
                <a:solidFill>
                  <a:srgbClr val="FFFFFF"/>
                </a:solidFill>
                <a:effectLst>
                  <a:outerShdw dist="38100" dir="2700000" algn="tl" rotWithShape="0">
                    <a:schemeClr val="accent2"/>
                  </a:outerShdw>
                </a:effectLst>
                <a:latin typeface="Nikosh" pitchFamily="2" charset="0"/>
                <a:cs typeface="Nikosh" pitchFamily="2" charset="0"/>
              </a:rPr>
              <a:t>৬। বাংলাদেশের প্রমান সময় গ্রিনিচের সময় অপেক্ষা-</a:t>
            </a:r>
          </a:p>
          <a:p>
            <a:pPr marL="342900" indent="-342900"/>
            <a:r>
              <a:rPr lang="bn-BD" sz="2800" b="1" dirty="0" smtClean="0">
                <a:ln w="6600">
                  <a:solidFill>
                    <a:schemeClr val="accent2"/>
                  </a:solidFill>
                  <a:prstDash val="solid"/>
                </a:ln>
                <a:solidFill>
                  <a:srgbClr val="FFFFFF"/>
                </a:solidFill>
                <a:effectLst>
                  <a:outerShdw dist="38100" dir="2700000" algn="tl" rotWithShape="0">
                    <a:schemeClr val="accent2"/>
                  </a:outerShdw>
                </a:effectLst>
                <a:latin typeface="Nikosh" pitchFamily="2" charset="0"/>
                <a:cs typeface="Nikosh" pitchFamily="2" charset="0"/>
              </a:rPr>
              <a:t>উত্তরঃ ৬ ঘন্টা অগ্রবর্তী </a:t>
            </a:r>
          </a:p>
          <a:p>
            <a:pPr marL="342900" indent="-342900"/>
            <a:r>
              <a:rPr lang="bn-BD" sz="2800" b="1" dirty="0" smtClean="0">
                <a:ln w="6600">
                  <a:solidFill>
                    <a:schemeClr val="accent2"/>
                  </a:solidFill>
                  <a:prstDash val="solid"/>
                </a:ln>
                <a:solidFill>
                  <a:srgbClr val="FFFFFF"/>
                </a:solidFill>
                <a:effectLst>
                  <a:outerShdw dist="38100" dir="2700000" algn="tl" rotWithShape="0">
                    <a:schemeClr val="accent2"/>
                  </a:outerShdw>
                </a:effectLst>
                <a:latin typeface="Nikosh" pitchFamily="2" charset="0"/>
                <a:cs typeface="Nikosh" pitchFamily="2" charset="0"/>
              </a:rPr>
              <a:t>৭। বাংলাদেশের প্রায় মধ্যভাগে অবস্থিত- </a:t>
            </a:r>
          </a:p>
          <a:p>
            <a:pPr marL="342900" indent="-342900"/>
            <a:r>
              <a:rPr lang="bn-BD" sz="2800" b="1" dirty="0" smtClean="0">
                <a:ln w="6600">
                  <a:solidFill>
                    <a:schemeClr val="accent2"/>
                  </a:solidFill>
                  <a:prstDash val="solid"/>
                </a:ln>
                <a:solidFill>
                  <a:srgbClr val="FFFFFF"/>
                </a:solidFill>
                <a:effectLst>
                  <a:outerShdw dist="38100" dir="2700000" algn="tl" rotWithShape="0">
                    <a:schemeClr val="accent2"/>
                  </a:outerShdw>
                </a:effectLst>
                <a:latin typeface="Nikosh" pitchFamily="2" charset="0"/>
                <a:cs typeface="Nikosh" pitchFamily="2" charset="0"/>
              </a:rPr>
              <a:t>উত্তরঃ ৯০ ডিগ্রি পূর্ব দ্রাঘিমারেখা </a:t>
            </a:r>
          </a:p>
          <a:p>
            <a:pPr marL="342900" indent="-342900"/>
            <a:r>
              <a:rPr lang="bn-BD" sz="2800" b="1" dirty="0" smtClean="0">
                <a:ln w="6600">
                  <a:solidFill>
                    <a:schemeClr val="accent2"/>
                  </a:solidFill>
                  <a:prstDash val="solid"/>
                </a:ln>
                <a:solidFill>
                  <a:srgbClr val="FFFFFF"/>
                </a:solidFill>
                <a:effectLst>
                  <a:outerShdw dist="38100" dir="2700000" algn="tl" rotWithShape="0">
                    <a:schemeClr val="accent2"/>
                  </a:outerShdw>
                </a:effectLst>
                <a:latin typeface="Nikosh" pitchFamily="2" charset="0"/>
                <a:cs typeface="Nikosh" pitchFamily="2" charset="0"/>
              </a:rPr>
              <a:t>৮। ঢাকার প্রতিপাদ স্থান অবস্থিত-</a:t>
            </a:r>
          </a:p>
          <a:p>
            <a:pPr marL="342900" indent="-342900"/>
            <a:r>
              <a:rPr lang="bn-BD" sz="2800" b="1" dirty="0" smtClean="0">
                <a:ln w="6600">
                  <a:solidFill>
                    <a:schemeClr val="accent2"/>
                  </a:solidFill>
                  <a:prstDash val="solid"/>
                </a:ln>
                <a:solidFill>
                  <a:srgbClr val="FFFFFF"/>
                </a:solidFill>
                <a:effectLst>
                  <a:outerShdw dist="38100" dir="2700000" algn="tl" rotWithShape="0">
                    <a:schemeClr val="accent2"/>
                  </a:outerShdw>
                </a:effectLst>
                <a:latin typeface="Nikosh" pitchFamily="2" charset="0"/>
                <a:cs typeface="Nikosh" pitchFamily="2" charset="0"/>
              </a:rPr>
              <a:t>উত্তরঃ দক্ষিণ আমেরিকার চিলির নিকট প্রশান্ত মহাসাগরে </a:t>
            </a:r>
          </a:p>
          <a:p>
            <a:pPr marL="342900" indent="-342900"/>
            <a:r>
              <a:rPr lang="bn-BD" sz="2800" b="1" dirty="0" smtClean="0">
                <a:ln w="6600">
                  <a:solidFill>
                    <a:schemeClr val="accent2"/>
                  </a:solidFill>
                  <a:prstDash val="solid"/>
                </a:ln>
                <a:solidFill>
                  <a:srgbClr val="FFFFFF"/>
                </a:solidFill>
                <a:effectLst>
                  <a:outerShdw dist="38100" dir="2700000" algn="tl" rotWithShape="0">
                    <a:schemeClr val="accent2"/>
                  </a:outerShdw>
                </a:effectLst>
                <a:latin typeface="Nikosh" pitchFamily="2" charset="0"/>
                <a:cs typeface="Nikosh" pitchFamily="2" charset="0"/>
              </a:rPr>
              <a:t>৯। গ্রিনিচের সঠিক সময় জানা যায়-</a:t>
            </a:r>
          </a:p>
          <a:p>
            <a:pPr marL="342900" indent="-342900"/>
            <a:r>
              <a:rPr lang="bn-BD" sz="2800" b="1" dirty="0" smtClean="0">
                <a:ln w="6600">
                  <a:solidFill>
                    <a:schemeClr val="accent2"/>
                  </a:solidFill>
                  <a:prstDash val="solid"/>
                </a:ln>
                <a:solidFill>
                  <a:srgbClr val="FFFFFF"/>
                </a:solidFill>
                <a:effectLst>
                  <a:outerShdw dist="38100" dir="2700000" algn="tl" rotWithShape="0">
                    <a:schemeClr val="accent2"/>
                  </a:outerShdw>
                </a:effectLst>
                <a:latin typeface="Nikosh" pitchFamily="2" charset="0"/>
                <a:cs typeface="Nikosh" pitchFamily="2" charset="0"/>
              </a:rPr>
              <a:t>উত্তরঃ ক্রনোমিটার ঘড়ি থেকে </a:t>
            </a:r>
          </a:p>
          <a:p>
            <a:pPr marL="342900" indent="-342900"/>
            <a:r>
              <a:rPr lang="bn-BD" sz="2800" b="1" dirty="0" smtClean="0">
                <a:ln w="6600">
                  <a:solidFill>
                    <a:schemeClr val="accent2"/>
                  </a:solidFill>
                  <a:prstDash val="solid"/>
                </a:ln>
                <a:solidFill>
                  <a:srgbClr val="FFFFFF"/>
                </a:solidFill>
                <a:effectLst>
                  <a:outerShdw dist="38100" dir="2700000" algn="tl" rotWithShape="0">
                    <a:schemeClr val="accent2"/>
                  </a:outerShdw>
                </a:effectLst>
                <a:latin typeface="Nikosh" pitchFamily="2" charset="0"/>
                <a:cs typeface="Nikosh" pitchFamily="2" charset="0"/>
              </a:rPr>
              <a:t>১০। পৃথিবীর নিজ অক্ষ বা মেরুরেখায় আবর্তন করছে- </a:t>
            </a:r>
          </a:p>
          <a:p>
            <a:pPr marL="342900" indent="-342900"/>
            <a:r>
              <a:rPr lang="bn-BD" sz="2800" b="1" dirty="0" smtClean="0">
                <a:ln w="6600">
                  <a:solidFill>
                    <a:schemeClr val="accent2"/>
                  </a:solidFill>
                  <a:prstDash val="solid"/>
                </a:ln>
                <a:solidFill>
                  <a:srgbClr val="FFFFFF"/>
                </a:solidFill>
                <a:effectLst>
                  <a:outerShdw dist="38100" dir="2700000" algn="tl" rotWithShape="0">
                    <a:schemeClr val="accent2"/>
                  </a:outerShdw>
                </a:effectLst>
                <a:latin typeface="Nikosh" pitchFamily="2" charset="0"/>
                <a:cs typeface="Nikosh" pitchFamily="2" charset="0"/>
              </a:rPr>
              <a:t>উত্তরঃ পশ্চিম থেকে পূর্ব দিকে। </a:t>
            </a:r>
          </a:p>
        </p:txBody>
      </p:sp>
    </p:spTree>
    <p:extLst>
      <p:ext uri="{BB962C8B-B14F-4D97-AF65-F5344CB8AC3E}">
        <p14:creationId xmlns:p14="http://schemas.microsoft.com/office/powerpoint/2010/main" val="383285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3124199" y="685800"/>
            <a:ext cx="4157133" cy="923330"/>
          </a:xfrm>
          <a:prstGeom prst="rect">
            <a:avLst/>
          </a:prstGeom>
          <a:solidFill>
            <a:srgbClr val="FFC000"/>
          </a:solidFill>
          <a:ln w="38100">
            <a:solidFill>
              <a:schemeClr val="accent1"/>
            </a:solidFill>
          </a:ln>
        </p:spPr>
        <p:txBody>
          <a:bodyPr wrap="square" rtlCol="0">
            <a:prstTxWarp prst="textCanDown">
              <a:avLst/>
            </a:prstTxWarp>
            <a:spAutoFit/>
          </a:bodyPr>
          <a:lstStyle/>
          <a:p>
            <a:r>
              <a:rPr lang="bn-BD" sz="5400" b="1" spc="50" dirty="0" smtClean="0">
                <a:ln w="0"/>
                <a:solidFill>
                  <a:schemeClr val="bg2"/>
                </a:solidFill>
                <a:effectLst>
                  <a:innerShdw blurRad="63500" dist="50800" dir="13500000">
                    <a:srgbClr val="000000">
                      <a:alpha val="50000"/>
                    </a:srgbClr>
                  </a:innerShdw>
                </a:effectLst>
                <a:latin typeface="Nikosh" pitchFamily="2" charset="0"/>
                <a:cs typeface="Nikosh" pitchFamily="2" charset="0"/>
              </a:rPr>
              <a:t>বাড়ীর কাজ </a:t>
            </a:r>
            <a:endParaRPr lang="en-US" sz="5400" b="1" spc="50" dirty="0">
              <a:ln w="0"/>
              <a:solidFill>
                <a:schemeClr val="bg2"/>
              </a:solidFill>
              <a:effectLst>
                <a:innerShdw blurRad="63500" dist="50800" dir="13500000">
                  <a:srgbClr val="000000">
                    <a:alpha val="50000"/>
                  </a:srgbClr>
                </a:innerShdw>
              </a:effectLst>
              <a:latin typeface="Nikosh" pitchFamily="2" charset="0"/>
              <a:cs typeface="Nikosh" pitchFamily="2" charset="0"/>
            </a:endParaRPr>
          </a:p>
        </p:txBody>
      </p:sp>
      <p:sp>
        <p:nvSpPr>
          <p:cNvPr id="3" name="TextBox 2"/>
          <p:cNvSpPr txBox="1"/>
          <p:nvPr/>
        </p:nvSpPr>
        <p:spPr>
          <a:xfrm>
            <a:off x="1257300" y="2667000"/>
            <a:ext cx="7467600" cy="954107"/>
          </a:xfrm>
          <a:prstGeom prst="rect">
            <a:avLst/>
          </a:prstGeom>
          <a:solidFill>
            <a:srgbClr val="FF0000"/>
          </a:solidFill>
          <a:ln w="38100">
            <a:solidFill>
              <a:schemeClr val="accent1"/>
            </a:solidFill>
          </a:ln>
        </p:spPr>
        <p:txBody>
          <a:bodyPr wrap="square" rtlCol="0">
            <a:prstTxWarp prst="textChevron">
              <a:avLst/>
            </a:prstTxWarp>
            <a:spAutoFit/>
          </a:bodyPr>
          <a:lstStyle/>
          <a:p>
            <a:pPr algn="just"/>
            <a:r>
              <a:rPr lang="bn-BD" sz="2800" b="1" dirty="0" smtClean="0">
                <a:ln w="9525">
                  <a:solidFill>
                    <a:schemeClr val="bg1"/>
                  </a:solidFill>
                  <a:prstDash val="solid"/>
                </a:ln>
                <a:effectLst>
                  <a:outerShdw blurRad="12700" dist="38100" dir="2700000" algn="tl" rotWithShape="0">
                    <a:schemeClr val="bg1">
                      <a:lumMod val="50000"/>
                    </a:schemeClr>
                  </a:outerShdw>
                </a:effectLst>
                <a:latin typeface="Nikosh" pitchFamily="2" charset="0"/>
                <a:cs typeface="Nikosh" pitchFamily="2" charset="0"/>
              </a:rPr>
              <a:t>গুরুত্বপূর্ণ কাল্পনিক রেখাগুলোর অবস্থান (ডিগ্রিতে ০) ছকে লিপিবদ্ধ করে আনবে। </a:t>
            </a:r>
            <a:endParaRPr lang="en-US" sz="2800" b="1" dirty="0">
              <a:ln w="9525">
                <a:solidFill>
                  <a:schemeClr val="bg1"/>
                </a:solidFill>
                <a:prstDash val="solid"/>
              </a:ln>
              <a:effectLst>
                <a:outerShdw blurRad="12700" dist="38100" dir="2700000" algn="tl" rotWithShape="0">
                  <a:schemeClr val="bg1">
                    <a:lumMod val="50000"/>
                  </a:schemeClr>
                </a:outerShdw>
              </a:effectLst>
              <a:latin typeface="Nikosh" pitchFamily="2" charset="0"/>
              <a:cs typeface="Nikosh" pitchFamily="2" charset="0"/>
            </a:endParaRPr>
          </a:p>
        </p:txBody>
      </p:sp>
      <p:sp>
        <p:nvSpPr>
          <p:cNvPr id="4" name="Double Wave 3"/>
          <p:cNvSpPr/>
          <p:nvPr/>
        </p:nvSpPr>
        <p:spPr>
          <a:xfrm>
            <a:off x="8432800" y="685800"/>
            <a:ext cx="3213100" cy="1041400"/>
          </a:xfrm>
          <a:prstGeom prst="doubleWav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n w="6600">
                  <a:solidFill>
                    <a:schemeClr val="accent2"/>
                  </a:solidFill>
                  <a:prstDash val="solid"/>
                </a:ln>
                <a:solidFill>
                  <a:srgbClr val="FFFFFF"/>
                </a:solidFill>
                <a:effectLst>
                  <a:outerShdw dist="38100" dir="2700000" algn="tl" rotWithShape="0">
                    <a:schemeClr val="accent2"/>
                  </a:outerShdw>
                </a:effectLst>
              </a:rPr>
              <a:t>সময়ঃ</a:t>
            </a:r>
            <a:r>
              <a:rPr lang="en-US" b="1" dirty="0" smtClean="0">
                <a:ln w="6600">
                  <a:solidFill>
                    <a:schemeClr val="accent2"/>
                  </a:solidFill>
                  <a:prstDash val="solid"/>
                </a:ln>
                <a:solidFill>
                  <a:srgbClr val="FFFFFF"/>
                </a:solidFill>
                <a:effectLst>
                  <a:outerShdw dist="38100" dir="2700000" algn="tl" rotWithShape="0">
                    <a:schemeClr val="accent2"/>
                  </a:outerShdw>
                </a:effectLst>
              </a:rPr>
              <a:t> ৫ </a:t>
            </a:r>
            <a:r>
              <a:rPr lang="en-US" b="1" dirty="0" err="1" smtClean="0">
                <a:ln w="6600">
                  <a:solidFill>
                    <a:schemeClr val="accent2"/>
                  </a:solidFill>
                  <a:prstDash val="solid"/>
                </a:ln>
                <a:solidFill>
                  <a:srgbClr val="FFFFFF"/>
                </a:solidFill>
                <a:effectLst>
                  <a:outerShdw dist="38100" dir="2700000" algn="tl" rotWithShape="0">
                    <a:schemeClr val="accent2"/>
                  </a:outerShdw>
                </a:effectLst>
              </a:rPr>
              <a:t>মিনিট</a:t>
            </a:r>
            <a:r>
              <a:rPr lang="en-US" b="1" dirty="0" smtClean="0">
                <a:ln w="6600">
                  <a:solidFill>
                    <a:schemeClr val="accent2"/>
                  </a:solidFill>
                  <a:prstDash val="solid"/>
                </a:ln>
                <a:solidFill>
                  <a:srgbClr val="FFFFFF"/>
                </a:solidFill>
                <a:effectLst>
                  <a:outerShdw dist="38100" dir="2700000" algn="tl" rotWithShape="0">
                    <a:schemeClr val="accent2"/>
                  </a:outerShdw>
                </a:effectLst>
              </a:rPr>
              <a:t> </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3019367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smCheck">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17" y="2241754"/>
            <a:ext cx="10412360" cy="4616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loud 2"/>
          <p:cNvSpPr/>
          <p:nvPr/>
        </p:nvSpPr>
        <p:spPr>
          <a:xfrm>
            <a:off x="2563231" y="420340"/>
            <a:ext cx="7114479" cy="1494263"/>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আল্লাহ্</a:t>
            </a:r>
            <a:r>
              <a:rPr lang="en-US" sz="4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8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হাফেজ</a:t>
            </a:r>
            <a:r>
              <a:rPr lang="en-US" sz="4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endPar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6368546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90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0">
            <a:fgClr>
              <a:schemeClr val="accent1"/>
            </a:fgClr>
            <a:bgClr>
              <a:schemeClr val="bg1"/>
            </a:bgClr>
          </a:pattFill>
        </p:spPr>
      </p:pic>
      <p:sp>
        <p:nvSpPr>
          <p:cNvPr id="3" name="Rectangle 2"/>
          <p:cNvSpPr/>
          <p:nvPr/>
        </p:nvSpPr>
        <p:spPr>
          <a:xfrm>
            <a:off x="8987882" y="1490133"/>
            <a:ext cx="3204117" cy="4519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সময়ঃ</a:t>
            </a:r>
            <a:r>
              <a:rPr 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৫০ </a:t>
            </a:r>
            <a:r>
              <a:rPr lang="en-US" sz="28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মিনিট</a:t>
            </a:r>
            <a:r>
              <a:rPr 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p:cNvSpPr/>
          <p:nvPr/>
        </p:nvSpPr>
        <p:spPr>
          <a:xfrm>
            <a:off x="8987883" y="0"/>
            <a:ext cx="3204117" cy="149013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err="1" smtClean="0">
                <a:ln/>
                <a:solidFill>
                  <a:schemeClr val="accent3"/>
                </a:solidFill>
              </a:rPr>
              <a:t>পাঠ</a:t>
            </a:r>
            <a:r>
              <a:rPr lang="en-US" sz="4000" b="1" dirty="0" smtClean="0">
                <a:ln/>
                <a:solidFill>
                  <a:schemeClr val="accent3"/>
                </a:solidFill>
              </a:rPr>
              <a:t> </a:t>
            </a:r>
            <a:r>
              <a:rPr lang="en-US" sz="4000" b="1" dirty="0" err="1" smtClean="0">
                <a:ln/>
                <a:solidFill>
                  <a:schemeClr val="accent3"/>
                </a:solidFill>
              </a:rPr>
              <a:t>পরিচিতি</a:t>
            </a:r>
            <a:r>
              <a:rPr lang="en-US" sz="4000" b="1" dirty="0" smtClean="0">
                <a:ln/>
                <a:solidFill>
                  <a:schemeClr val="accent3"/>
                </a:solidFill>
              </a:rPr>
              <a:t> </a:t>
            </a:r>
            <a:endParaRPr lang="en-US" sz="4000" b="1" dirty="0">
              <a:ln/>
              <a:solidFill>
                <a:schemeClr val="accent3"/>
              </a:solidFill>
            </a:endParaRPr>
          </a:p>
        </p:txBody>
      </p:sp>
    </p:spTree>
    <p:extLst>
      <p:ext uri="{BB962C8B-B14F-4D97-AF65-F5344CB8AC3E}">
        <p14:creationId xmlns:p14="http://schemas.microsoft.com/office/powerpoint/2010/main" val="183252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502" y="1973766"/>
            <a:ext cx="5698274" cy="3813716"/>
          </a:xfrm>
          <a:prstGeom prst="rect">
            <a:avLst/>
          </a:prstGeom>
        </p:spPr>
      </p:pic>
      <p:sp>
        <p:nvSpPr>
          <p:cNvPr id="3" name="Horizontal Scroll 2"/>
          <p:cNvSpPr/>
          <p:nvPr/>
        </p:nvSpPr>
        <p:spPr>
          <a:xfrm>
            <a:off x="2765502" y="512956"/>
            <a:ext cx="5932449" cy="1193181"/>
          </a:xfrm>
          <a:prstGeom prst="horizont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ctr"/>
            <a:r>
              <a:rPr lang="en-US" sz="3600" b="1" dirty="0" err="1" smtClean="0">
                <a:ln w="22225">
                  <a:solidFill>
                    <a:schemeClr val="accent2"/>
                  </a:solidFill>
                  <a:prstDash val="solid"/>
                </a:ln>
                <a:solidFill>
                  <a:schemeClr val="accent2">
                    <a:lumMod val="40000"/>
                    <a:lumOff val="60000"/>
                  </a:schemeClr>
                </a:solidFill>
              </a:rPr>
              <a:t>নিচের</a:t>
            </a:r>
            <a:r>
              <a:rPr lang="en-US" sz="3600" b="1" dirty="0" smtClean="0">
                <a:ln w="22225">
                  <a:solidFill>
                    <a:schemeClr val="accent2"/>
                  </a:solidFill>
                  <a:prstDash val="solid"/>
                </a:ln>
                <a:solidFill>
                  <a:schemeClr val="accent2">
                    <a:lumMod val="40000"/>
                    <a:lumOff val="60000"/>
                  </a:schemeClr>
                </a:solidFill>
              </a:rPr>
              <a:t> </a:t>
            </a:r>
            <a:r>
              <a:rPr lang="en-US" sz="3600" b="1" dirty="0" err="1" smtClean="0">
                <a:ln w="22225">
                  <a:solidFill>
                    <a:schemeClr val="accent2"/>
                  </a:solidFill>
                  <a:prstDash val="solid"/>
                </a:ln>
                <a:solidFill>
                  <a:schemeClr val="accent2">
                    <a:lumMod val="40000"/>
                    <a:lumOff val="60000"/>
                  </a:schemeClr>
                </a:solidFill>
              </a:rPr>
              <a:t>ছবিটি</a:t>
            </a:r>
            <a:r>
              <a:rPr lang="en-US" sz="3600" b="1" dirty="0" smtClean="0">
                <a:ln w="22225">
                  <a:solidFill>
                    <a:schemeClr val="accent2"/>
                  </a:solidFill>
                  <a:prstDash val="solid"/>
                </a:ln>
                <a:solidFill>
                  <a:schemeClr val="accent2">
                    <a:lumMod val="40000"/>
                    <a:lumOff val="60000"/>
                  </a:schemeClr>
                </a:solidFill>
              </a:rPr>
              <a:t> </a:t>
            </a:r>
            <a:r>
              <a:rPr lang="en-US" sz="3600" b="1" dirty="0" err="1" smtClean="0">
                <a:ln w="22225">
                  <a:solidFill>
                    <a:schemeClr val="accent2"/>
                  </a:solidFill>
                  <a:prstDash val="solid"/>
                </a:ln>
                <a:solidFill>
                  <a:schemeClr val="accent2">
                    <a:lumMod val="40000"/>
                    <a:lumOff val="60000"/>
                  </a:schemeClr>
                </a:solidFill>
              </a:rPr>
              <a:t>কিসের</a:t>
            </a:r>
            <a:r>
              <a:rPr lang="en-US" sz="3600" b="1" dirty="0" smtClean="0">
                <a:ln w="22225">
                  <a:solidFill>
                    <a:schemeClr val="accent2"/>
                  </a:solidFill>
                  <a:prstDash val="solid"/>
                </a:ln>
                <a:solidFill>
                  <a:schemeClr val="accent2">
                    <a:lumMod val="40000"/>
                    <a:lumOff val="60000"/>
                  </a:schemeClr>
                </a:solidFill>
              </a:rPr>
              <a:t> ? </a:t>
            </a:r>
            <a:endParaRPr lang="en-US" sz="3600" b="1" dirty="0">
              <a:ln w="22225">
                <a:solidFill>
                  <a:schemeClr val="accent2"/>
                </a:solidFill>
                <a:prstDash val="solid"/>
              </a:ln>
              <a:solidFill>
                <a:schemeClr val="accent2">
                  <a:lumMod val="40000"/>
                  <a:lumOff val="60000"/>
                </a:schemeClr>
              </a:solidFill>
            </a:endParaRPr>
          </a:p>
        </p:txBody>
      </p:sp>
      <p:sp>
        <p:nvSpPr>
          <p:cNvPr id="4" name="Double Wave 3"/>
          <p:cNvSpPr/>
          <p:nvPr/>
        </p:nvSpPr>
        <p:spPr>
          <a:xfrm>
            <a:off x="2765502" y="5977054"/>
            <a:ext cx="5698274" cy="880946"/>
          </a:xfrm>
          <a:prstGeom prst="double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Down">
              <a:avLst/>
            </a:prstTxWarp>
          </a:bodyPr>
          <a:lstStyle/>
          <a:p>
            <a:pPr algn="ctr"/>
            <a:r>
              <a:rPr lang="en-US" sz="3600" b="1" dirty="0" err="1" smtClean="0">
                <a:ln w="22225">
                  <a:solidFill>
                    <a:schemeClr val="accent2"/>
                  </a:solidFill>
                  <a:prstDash val="solid"/>
                </a:ln>
                <a:solidFill>
                  <a:schemeClr val="accent2">
                    <a:lumMod val="40000"/>
                    <a:lumOff val="60000"/>
                  </a:schemeClr>
                </a:solidFill>
              </a:rPr>
              <a:t>একটি</a:t>
            </a:r>
            <a:r>
              <a:rPr lang="en-US" sz="3600" b="1" dirty="0" smtClean="0">
                <a:ln w="22225">
                  <a:solidFill>
                    <a:schemeClr val="accent2"/>
                  </a:solidFill>
                  <a:prstDash val="solid"/>
                </a:ln>
                <a:solidFill>
                  <a:schemeClr val="accent2">
                    <a:lumMod val="40000"/>
                    <a:lumOff val="60000"/>
                  </a:schemeClr>
                </a:solidFill>
              </a:rPr>
              <a:t> </a:t>
            </a:r>
            <a:r>
              <a:rPr lang="en-US" sz="3600" b="1" dirty="0" err="1" smtClean="0">
                <a:ln w="22225">
                  <a:solidFill>
                    <a:schemeClr val="accent2"/>
                  </a:solidFill>
                  <a:prstDash val="solid"/>
                </a:ln>
                <a:solidFill>
                  <a:schemeClr val="accent2">
                    <a:lumMod val="40000"/>
                    <a:lumOff val="60000"/>
                  </a:schemeClr>
                </a:solidFill>
              </a:rPr>
              <a:t>ভুগলকের</a:t>
            </a:r>
            <a:r>
              <a:rPr lang="en-US" sz="3600" b="1" dirty="0" smtClean="0">
                <a:ln w="22225">
                  <a:solidFill>
                    <a:schemeClr val="accent2"/>
                  </a:solidFill>
                  <a:prstDash val="solid"/>
                </a:ln>
                <a:solidFill>
                  <a:schemeClr val="accent2">
                    <a:lumMod val="40000"/>
                    <a:lumOff val="60000"/>
                  </a:schemeClr>
                </a:solidFill>
              </a:rPr>
              <a:t> </a:t>
            </a:r>
            <a:r>
              <a:rPr lang="en-US" sz="3600" b="1" dirty="0" err="1" smtClean="0">
                <a:ln w="22225">
                  <a:solidFill>
                    <a:schemeClr val="accent2"/>
                  </a:solidFill>
                  <a:prstDash val="solid"/>
                </a:ln>
                <a:solidFill>
                  <a:schemeClr val="accent2">
                    <a:lumMod val="40000"/>
                    <a:lumOff val="60000"/>
                  </a:schemeClr>
                </a:solidFill>
              </a:rPr>
              <a:t>ছবি</a:t>
            </a:r>
            <a:r>
              <a:rPr lang="en-US" sz="3600" b="1" dirty="0" smtClean="0">
                <a:ln w="22225">
                  <a:solidFill>
                    <a:schemeClr val="accent2"/>
                  </a:solidFill>
                  <a:prstDash val="solid"/>
                </a:ln>
                <a:solidFill>
                  <a:schemeClr val="accent2">
                    <a:lumMod val="40000"/>
                    <a:lumOff val="60000"/>
                  </a:schemeClr>
                </a:solidFill>
              </a:rPr>
              <a:t> </a:t>
            </a:r>
            <a:endParaRPr lang="en-US" sz="3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809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narVert">
          <a:fgClr>
            <a:schemeClr val="accent1"/>
          </a:fgClr>
          <a:bgClr>
            <a:schemeClr val="bg1"/>
          </a:bgClr>
        </a:pattFill>
        <a:effectLst/>
      </p:bgPr>
    </p:bg>
    <p:spTree>
      <p:nvGrpSpPr>
        <p:cNvPr id="1" name=""/>
        <p:cNvGrpSpPr/>
        <p:nvPr/>
      </p:nvGrpSpPr>
      <p:grpSpPr>
        <a:xfrm>
          <a:off x="0" y="0"/>
          <a:ext cx="0" cy="0"/>
          <a:chOff x="0" y="0"/>
          <a:chExt cx="0" cy="0"/>
        </a:xfrm>
      </p:grpSpPr>
      <p:sp>
        <p:nvSpPr>
          <p:cNvPr id="2" name="Round Diagonal Corner Rectangle 1"/>
          <p:cNvSpPr/>
          <p:nvPr/>
        </p:nvSpPr>
        <p:spPr>
          <a:xfrm>
            <a:off x="2609386" y="468351"/>
            <a:ext cx="5140712" cy="1159727"/>
          </a:xfrm>
          <a:prstGeom prst="round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 </a:t>
            </a:r>
            <a:r>
              <a:rPr lang="en-US" sz="4400" b="1" dirty="0" err="1" smtClean="0">
                <a:ln w="6600">
                  <a:solidFill>
                    <a:schemeClr val="accent2"/>
                  </a:solidFill>
                  <a:prstDash val="solid"/>
                </a:ln>
                <a:solidFill>
                  <a:srgbClr val="FFFFFF"/>
                </a:solidFill>
                <a:effectLst>
                  <a:outerShdw dist="38100" dir="2700000" algn="tl" rotWithShape="0">
                    <a:schemeClr val="accent2"/>
                  </a:outerShdw>
                </a:effectLst>
              </a:rPr>
              <a:t>পূর্বজ্ঞান</a:t>
            </a:r>
            <a:r>
              <a:rPr lang="en-US" sz="4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4400" b="1" dirty="0" err="1" smtClean="0">
                <a:ln w="6600">
                  <a:solidFill>
                    <a:schemeClr val="accent2"/>
                  </a:solidFill>
                  <a:prstDash val="solid"/>
                </a:ln>
                <a:solidFill>
                  <a:srgbClr val="FFFFFF"/>
                </a:solidFill>
                <a:effectLst>
                  <a:outerShdw dist="38100" dir="2700000" algn="tl" rotWithShape="0">
                    <a:schemeClr val="accent2"/>
                  </a:outerShdw>
                </a:effectLst>
              </a:rPr>
              <a:t>যাচাই</a:t>
            </a:r>
            <a:r>
              <a:rPr lang="en-US" sz="4400" b="1" dirty="0" smtClean="0">
                <a:ln w="6600">
                  <a:solidFill>
                    <a:schemeClr val="accent2"/>
                  </a:solidFill>
                  <a:prstDash val="solid"/>
                </a:ln>
                <a:solidFill>
                  <a:srgbClr val="FFFFFF"/>
                </a:solidFill>
                <a:effectLst>
                  <a:outerShdw dist="38100" dir="2700000" algn="tl" rotWithShape="0">
                    <a:schemeClr val="accent2"/>
                  </a:outerShdw>
                </a:effectLst>
              </a:rPr>
              <a:t> </a:t>
            </a:r>
            <a:endParaRPr lang="en-US" sz="4400" dirty="0"/>
          </a:p>
        </p:txBody>
      </p:sp>
      <p:sp>
        <p:nvSpPr>
          <p:cNvPr id="3" name="Horizontal Scroll 2"/>
          <p:cNvSpPr/>
          <p:nvPr/>
        </p:nvSpPr>
        <p:spPr>
          <a:xfrm>
            <a:off x="1929161" y="1839951"/>
            <a:ext cx="7750097" cy="4259766"/>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urveDown">
              <a:avLst/>
            </a:prstTxWarp>
          </a:bodyPr>
          <a:lstStyle/>
          <a:p>
            <a:pPr marL="285750" indent="-285750" algn="ctr">
              <a:buFont typeface="Wingdings" panose="05000000000000000000" pitchFamily="2" charset="2"/>
              <a:buChar char="q"/>
            </a:pP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এই</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ভূগোলকটির</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আকৃতি</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কেমন</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 </a:t>
            </a:r>
          </a:p>
          <a:p>
            <a:pPr marL="285750" indent="-285750" algn="ctr">
              <a:buFont typeface="Wingdings" panose="05000000000000000000" pitchFamily="2" charset="2"/>
              <a:buChar char="q"/>
            </a:pP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এর</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আকৃতি</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কি</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সব</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জায়গায়</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সমান</a:t>
            </a:r>
            <a:r>
              <a:rPr 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 </a:t>
            </a:r>
            <a:endPar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Rounded Rectangle 3"/>
          <p:cNvSpPr/>
          <p:nvPr/>
        </p:nvSpPr>
        <p:spPr>
          <a:xfrm>
            <a:off x="8909824" y="289932"/>
            <a:ext cx="2252547" cy="112627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সময়ঃ</a:t>
            </a:r>
            <a:r>
              <a:rPr lang="en-US"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৫ </a:t>
            </a:r>
            <a:r>
              <a:rPr lang="en-US"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মিনিট</a:t>
            </a:r>
            <a:r>
              <a:rPr lang="en-US"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703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80">
                                          <p:stCondLst>
                                            <p:cond delay="0"/>
                                          </p:stCondLst>
                                        </p:cTn>
                                        <p:tgtEl>
                                          <p:spTgt spid="3"/>
                                        </p:tgtEl>
                                      </p:cBhvr>
                                    </p:animEffect>
                                    <p:anim calcmode="lin" valueType="num">
                                      <p:cBhvr>
                                        <p:cTn id="1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gtEl>
                                      </p:cBhvr>
                                      <p:to x="100000" y="60000"/>
                                    </p:animScale>
                                    <p:animScale>
                                      <p:cBhvr>
                                        <p:cTn id="25" dur="166" decel="50000">
                                          <p:stCondLst>
                                            <p:cond delay="676"/>
                                          </p:stCondLst>
                                        </p:cTn>
                                        <p:tgtEl>
                                          <p:spTgt spid="3"/>
                                        </p:tgtEl>
                                      </p:cBhvr>
                                      <p:to x="100000" y="100000"/>
                                    </p:animScale>
                                    <p:animScale>
                                      <p:cBhvr>
                                        <p:cTn id="26" dur="26">
                                          <p:stCondLst>
                                            <p:cond delay="1312"/>
                                          </p:stCondLst>
                                        </p:cTn>
                                        <p:tgtEl>
                                          <p:spTgt spid="3"/>
                                        </p:tgtEl>
                                      </p:cBhvr>
                                      <p:to x="100000" y="80000"/>
                                    </p:animScale>
                                    <p:animScale>
                                      <p:cBhvr>
                                        <p:cTn id="27" dur="166" decel="50000">
                                          <p:stCondLst>
                                            <p:cond delay="1338"/>
                                          </p:stCondLst>
                                        </p:cTn>
                                        <p:tgtEl>
                                          <p:spTgt spid="3"/>
                                        </p:tgtEl>
                                      </p:cBhvr>
                                      <p:to x="100000" y="100000"/>
                                    </p:animScale>
                                    <p:animScale>
                                      <p:cBhvr>
                                        <p:cTn id="28" dur="26">
                                          <p:stCondLst>
                                            <p:cond delay="1642"/>
                                          </p:stCondLst>
                                        </p:cTn>
                                        <p:tgtEl>
                                          <p:spTgt spid="3"/>
                                        </p:tgtEl>
                                      </p:cBhvr>
                                      <p:to x="100000" y="90000"/>
                                    </p:animScale>
                                    <p:animScale>
                                      <p:cBhvr>
                                        <p:cTn id="29" dur="166" decel="50000">
                                          <p:stCondLst>
                                            <p:cond delay="1668"/>
                                          </p:stCondLst>
                                        </p:cTn>
                                        <p:tgtEl>
                                          <p:spTgt spid="3"/>
                                        </p:tgtEl>
                                      </p:cBhvr>
                                      <p:to x="100000" y="100000"/>
                                    </p:animScale>
                                    <p:animScale>
                                      <p:cBhvr>
                                        <p:cTn id="30" dur="26">
                                          <p:stCondLst>
                                            <p:cond delay="1808"/>
                                          </p:stCondLst>
                                        </p:cTn>
                                        <p:tgtEl>
                                          <p:spTgt spid="3"/>
                                        </p:tgtEl>
                                      </p:cBhvr>
                                      <p:to x="100000" y="95000"/>
                                    </p:animScale>
                                    <p:animScale>
                                      <p:cBhvr>
                                        <p:cTn id="3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Oval Callout 1"/>
          <p:cNvSpPr/>
          <p:nvPr/>
        </p:nvSpPr>
        <p:spPr>
          <a:xfrm>
            <a:off x="3490331" y="602166"/>
            <a:ext cx="5006897" cy="1293541"/>
          </a:xfrm>
          <a:prstGeom prst="wedgeEllipse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Up">
              <a:avLst/>
            </a:prstTxWarp>
          </a:bodyPr>
          <a:lstStyle/>
          <a:p>
            <a:pPr algn="ctr"/>
            <a:r>
              <a:rPr lang="en-US" sz="36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আজকের</a:t>
            </a:r>
            <a:r>
              <a:rPr lang="en-U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6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পাঠ</a:t>
            </a:r>
            <a:endPar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Double Wave 2"/>
          <p:cNvSpPr/>
          <p:nvPr/>
        </p:nvSpPr>
        <p:spPr>
          <a:xfrm>
            <a:off x="2219094" y="1984917"/>
            <a:ext cx="7828156" cy="3256156"/>
          </a:xfrm>
          <a:prstGeom prst="doubleWav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pPr algn="ct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বিশ্বের</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বিভিন্ন</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স্থানের</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সময়</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নির্ণয়</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পদ্ধতি</a:t>
            </a:r>
            <a:r>
              <a:rPr lang="en-US"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71361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Vertical Scroll 1"/>
          <p:cNvSpPr/>
          <p:nvPr/>
        </p:nvSpPr>
        <p:spPr>
          <a:xfrm>
            <a:off x="2007220" y="2018371"/>
            <a:ext cx="6845333" cy="3869473"/>
          </a:xfrm>
          <a:prstGeom prst="vertic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Up">
              <a:avLst/>
            </a:prstTxWarp>
          </a:bodyPr>
          <a:lstStyle/>
          <a:p>
            <a:pPr marL="457200" indent="-457200">
              <a:buFont typeface="Wingdings" panose="05000000000000000000" pitchFamily="2" charset="2"/>
              <a:buChar char="q"/>
            </a:pP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নিরক্ষরেখা</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সমাক্ষ</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রেখা</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দ্রাঘিমা</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রেখা</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মূল</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মধরেখা</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আন্তর্জাতিক</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তারিখ</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রেখার</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ধারণা</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ব্যাখ্যা</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করতে</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পারবে</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a:p>
            <a:pPr marL="457200" indent="-457200">
              <a:buFont typeface="Wingdings" panose="05000000000000000000" pitchFamily="2" charset="2"/>
              <a:buChar char="q"/>
            </a:pP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বিশ্বের</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সময়ের</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নির্ণয়ের</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ক্ষেত্রে</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কাল্পনিক</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রেখাগুলোর</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ভূমিকা</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নির্ণয়</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করতে</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32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পারবে</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Explosion 2 2"/>
          <p:cNvSpPr/>
          <p:nvPr/>
        </p:nvSpPr>
        <p:spPr>
          <a:xfrm>
            <a:off x="3511120" y="0"/>
            <a:ext cx="5330282" cy="145626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pPr algn="ctr"/>
            <a:r>
              <a:rPr lang="en-US" sz="36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শিখনফল</a:t>
            </a:r>
            <a:r>
              <a:rPr lang="en-U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77353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Explosion 2 1"/>
          <p:cNvSpPr/>
          <p:nvPr/>
        </p:nvSpPr>
        <p:spPr>
          <a:xfrm>
            <a:off x="1544444" y="407018"/>
            <a:ext cx="9110546" cy="1778621"/>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শিখন</a:t>
            </a:r>
            <a:r>
              <a:rPr lang="en-US" sz="2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4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শেখানো</a:t>
            </a:r>
            <a:r>
              <a:rPr lang="en-US" sz="2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24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কার্যক্রম</a:t>
            </a:r>
            <a:r>
              <a:rPr lang="en-US" sz="2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2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Wave 2"/>
          <p:cNvSpPr/>
          <p:nvPr/>
        </p:nvSpPr>
        <p:spPr>
          <a:xfrm>
            <a:off x="2631688" y="2865863"/>
            <a:ext cx="6623824" cy="2966225"/>
          </a:xfrm>
          <a:prstGeom prst="wav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নিরক্ষ</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রেখা</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সমাক্ষ</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রেখা</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দ্রাঘিমা</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রেখা,মুল</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মধ্যরেখা</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স্থানীয়</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সময়</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ও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প্রমান</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সময়</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ইত্যাদি</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সম্পর্কে</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শিক্ষার্থীদের</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ধারণা</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2400" b="1" dirty="0" err="1" smtClean="0">
                <a:ln w="6600">
                  <a:solidFill>
                    <a:schemeClr val="accent2"/>
                  </a:solidFill>
                  <a:prstDash val="solid"/>
                </a:ln>
                <a:solidFill>
                  <a:srgbClr val="FFFFFF"/>
                </a:solidFill>
                <a:effectLst>
                  <a:outerShdw dist="38100" dir="2700000" algn="tl" rotWithShape="0">
                    <a:schemeClr val="accent2"/>
                  </a:outerShdw>
                </a:effectLst>
              </a:rPr>
              <a:t>দেব</a:t>
            </a:r>
            <a:r>
              <a:rPr lang="en-US" sz="2400" b="1" dirty="0" smtClean="0">
                <a:ln w="6600">
                  <a:solidFill>
                    <a:schemeClr val="accent2"/>
                  </a:solidFill>
                  <a:prstDash val="solid"/>
                </a:ln>
                <a:solidFill>
                  <a:srgbClr val="FFFFFF"/>
                </a:solidFill>
                <a:effectLst>
                  <a:outerShdw dist="38100" dir="2700000" algn="tl" rotWithShape="0">
                    <a:schemeClr val="accent2"/>
                  </a:outerShdw>
                </a:effectLst>
              </a:rPr>
              <a:t>। </a:t>
            </a:r>
            <a:endParaRPr lang="en-US"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Rounded Rectangle 3"/>
          <p:cNvSpPr/>
          <p:nvPr/>
        </p:nvSpPr>
        <p:spPr>
          <a:xfrm>
            <a:off x="9634654" y="970156"/>
            <a:ext cx="2040673" cy="81403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en-US"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সময়ঃ</a:t>
            </a:r>
            <a:r>
              <a:rPr lang="en-US"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২০ </a:t>
            </a:r>
            <a:r>
              <a:rPr lang="en-US"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মিনিট</a:t>
            </a:r>
            <a:r>
              <a:rPr lang="en-US"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47659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descr="অক্ষরেখা-২.jpg"/>
          <p:cNvPicPr>
            <a:picLocks noChangeAspect="1"/>
          </p:cNvPicPr>
          <p:nvPr/>
        </p:nvPicPr>
        <p:blipFill>
          <a:blip r:embed="rId2"/>
          <a:stretch>
            <a:fillRect/>
          </a:stretch>
        </p:blipFill>
        <p:spPr>
          <a:xfrm>
            <a:off x="1295400" y="914400"/>
            <a:ext cx="5562600" cy="4800600"/>
          </a:xfrm>
          <a:prstGeom prst="rect">
            <a:avLst/>
          </a:prstGeom>
          <a:ln w="38100">
            <a:solidFill>
              <a:srgbClr val="C00000"/>
            </a:solidFill>
          </a:ln>
        </p:spPr>
      </p:pic>
    </p:spTree>
    <p:extLst>
      <p:ext uri="{BB962C8B-B14F-4D97-AF65-F5344CB8AC3E}">
        <p14:creationId xmlns:p14="http://schemas.microsoft.com/office/powerpoint/2010/main" val="65053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Template>
  <TotalTime>226</TotalTime>
  <Words>556</Words>
  <Application>Microsoft Office PowerPoint</Application>
  <PresentationFormat>Widescreen</PresentationFormat>
  <Paragraphs>61</Paragraphs>
  <Slides>24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Nikosh</vt:lpstr>
      <vt:lpstr>Trebuchet MS</vt:lpstr>
      <vt:lpstr>Tw Cen MT</vt:lpstr>
      <vt:lpstr>Wingdings</vt:lpstr>
      <vt:lpstr>Circuit</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dc:creator>
  <cp:lastModifiedBy>LEON</cp:lastModifiedBy>
  <cp:revision>29</cp:revision>
  <dcterms:created xsi:type="dcterms:W3CDTF">2020-07-30T10:39:10Z</dcterms:created>
  <dcterms:modified xsi:type="dcterms:W3CDTF">2020-07-31T06:29:59Z</dcterms:modified>
</cp:coreProperties>
</file>