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3gp" ContentType="video/unknown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0" r:id="rId2"/>
    <p:sldMasterId id="2147483852" r:id="rId3"/>
    <p:sldMasterId id="2147483864" r:id="rId4"/>
    <p:sldMasterId id="2147483876" r:id="rId5"/>
  </p:sldMasterIdLst>
  <p:sldIdLst>
    <p:sldId id="256" r:id="rId6"/>
    <p:sldId id="258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5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7/31/2020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7/31/2020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7/31/2020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7/31/2020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7/31/2020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.3gp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3gp"/><Relationship Id="rId2" Type="http://schemas.openxmlformats.org/officeDocument/2006/relationships/slideLayout" Target="../slideLayouts/slideLayout24.xml"/><Relationship Id="rId1" Type="http://schemas.openxmlformats.org/officeDocument/2006/relationships/video" Target="NULL" TargetMode="Externa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400800" cy="1295400"/>
          </a:xfrm>
        </p:spPr>
        <p:txBody>
          <a:bodyPr>
            <a:noAutofit/>
          </a:bodyPr>
          <a:lstStyle/>
          <a:p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 সকল শিক্ষার্থীকে 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3733800"/>
            <a:ext cx="5029200" cy="26468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33800"/>
            <a:ext cx="2195190" cy="2677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498338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24384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সমানুকরণঃ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81000" y="1379041"/>
                <a:ext cx="830580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একই আনবিক সংকেত বিশিষ্ট দুটি যৌগের ধর্ম ভিন্ন হলে তাদেরকে সমানু</a:t>
                </a:r>
              </a:p>
              <a:p>
                <a:r>
                  <a:rPr lang="bn-BD" sz="28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বলে। যেমন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28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bn-BD" sz="28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6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আনবিক</m:t>
                    </m:r>
                    <m:r>
                      <a:rPr lang="bn-BD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সংকেত</m:t>
                    </m:r>
                    <m:r>
                      <a:rPr lang="bn-BD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বিশিষ্ট</m:t>
                    </m:r>
                    <m:r>
                      <a:rPr lang="bn-BD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দুটি</m:t>
                    </m:r>
                    <m:r>
                      <a:rPr lang="bn-BD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যৌগ</m:t>
                    </m:r>
                    <m:r>
                      <a:rPr lang="bn-BD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endParaRPr lang="bn-BD" sz="2800" b="0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𝑂𝐻</m:t>
                      </m:r>
                      <m:r>
                        <a:rPr lang="en-US" sz="28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               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𝑂</m:t>
                      </m:r>
                      <m:r>
                        <a:rPr lang="en-US" sz="28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800" b="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BD" sz="28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নামঃ ইথানল                                  নামঃ ডাই মিথাইল ইথার </a:t>
                </a:r>
              </a:p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BD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ভৌত অবস্থাঃ তরল                       ভৌত অবস্থাঃ গ্যাসীয় </a:t>
                </a:r>
              </a:p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স্ফুটনাংকঃ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78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স্ফুটনাংকঃ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−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24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𝐶</m:t>
                    </m:r>
                  </m:oMath>
                </a14:m>
                <a:endParaRPr lang="en-US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দ্রাব্যতাঃ পানিতে দ্রবনীয়                     দ্রাব্যতাঃ পানিতে স্বল্প দ্রবনীয়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379041"/>
                <a:ext cx="8305800" cy="3108543"/>
              </a:xfrm>
              <a:prstGeom prst="rect">
                <a:avLst/>
              </a:prstGeom>
              <a:blipFill rotWithShape="1">
                <a:blip r:embed="rId2"/>
                <a:stretch>
                  <a:fillRect l="-1542" t="-1765" r="-20044"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42024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410200"/>
            <a:ext cx="89154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পলিমারকরণ বিক্রিয়াঃ </a:t>
            </a:r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bn-BD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চিত্রটি লক্ষ্য কর ।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1034Outline_db4d_w_2.3gp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7800" y="381000"/>
            <a:ext cx="6034088" cy="4525963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ight Arrow 2"/>
          <p:cNvSpPr/>
          <p:nvPr/>
        </p:nvSpPr>
        <p:spPr>
          <a:xfrm>
            <a:off x="0" y="4384964"/>
            <a:ext cx="12192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444038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</a:rPr>
              <a:t>ক্লিক করুন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6851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2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66294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ক্ষেত্রে সংঘটিত কয়েকটি বিক্রিয়াঃ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লোহায় মরিচা পড়াঃ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আয়রনের তৈরী পদার্থকে বায়ুতে মুক্ত অবস্থায়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 দিলে অক্সিজেন ও জলীয়বাষ্পের সাথে আয়রন বিক্রিয়ায় অংশ গ্রহন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করে।ফলে আয়রনের অক্সাইড গঠন করে যামরিচা নামে পরিচিত।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Doel-1612i3\Desktop\Fphoto-27439007A-2B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67544"/>
            <a:ext cx="4806488" cy="373805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57076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58674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২। মৌমাছি পোকার হুলফোটানোঃ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মৌমাছির কামড়ের ক্ষতস্থানে পোকার শরীর থেকে যে বিষ প্রবেশ করে তাতে</a:t>
            </a:r>
          </a:p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অম্লীয় উপাদান থাকে। মানুষ পোকার কামড়ের জ্বালাযন্ত্রনা নিবারনের জন্য</a:t>
            </a:r>
          </a:p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ক্ষতস্থানে চুন বা মধু ব্যবহার করে।চুন ও মধু ক্ষার ধর্মী পদার্থ,এটা অম্লীয় উপাদানের সাথে  প্রশমন বিক্রিয়া করে।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Doel-1612i3\Desktop\be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723" y="3339882"/>
            <a:ext cx="2724150" cy="333490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67170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মানব দেহের বিপাক ক্রিয়ায় যে সকল ব্যক্তির পাকস্থলীতে অতিরিক্ত </a:t>
            </a:r>
          </a:p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 ক্লোরাইড 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HCl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 উৎপন্ন হয়, তারা ডাক্তারের পরামর্শে </a:t>
            </a:r>
          </a:p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এন্টাসিড  জাতীয় ঔষধ সেবন করে।এন্টাসিড জাতীয় ঔষধে ধাতব হাইড্রোক্সাইড থাকে যা ক্ষারধর্মী এবং হাইড্রোজেন ক্লোরাইড গ্যাস এসিড ধর্মী।</a:t>
            </a:r>
          </a:p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ক্ষারধর্মী এন্টাসিড এসিডধর্মী হাইড্রোজেন ক্লোরাইডকে প্রশমন বিক্রিয়ার মাধ্যমে প্রশমিত করে।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Doel-1612i3\Desktop\220px-Stomach_mucosal_layer_labe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800"/>
            <a:ext cx="6705600" cy="381207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1185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জ্বালানীর দহনে  কার্বন ডাই অক্সাইড,পানি ও তাপ শক্তি উৎপন্ন হয়।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C:\Users\Doel-1612i3\Desktop\COMBUS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73" y="1473200"/>
            <a:ext cx="4343400" cy="53086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30679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15340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 গতিবেগ বা বিক্রিয়ার হারঃ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C:\Users\Doel-1612i3\Desktop\Fphoto-27439007A-2B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56730"/>
            <a:ext cx="2620963" cy="203835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oel-1612i3\Desktop\mg_2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75" y="3790661"/>
            <a:ext cx="3993225" cy="2991139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oel-1612i3\Desktop\Explosio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700606"/>
            <a:ext cx="4076700" cy="3057525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25642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18288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মূল্যায়ণঃ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bn-BD" sz="40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প্রশমন বিক্রিয়া বলতে বুঝ?</a:t>
            </a:r>
          </a:p>
          <a:p>
            <a:pPr marL="342900" indent="-342900">
              <a:buFont typeface="+mj-lt"/>
              <a:buAutoNum type="arabicParenR"/>
            </a:pPr>
            <a:r>
              <a:rPr lang="bn-BD" sz="40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অধঃক্ষেপন বিক্রিয়া উদাহরন সহ ব্যাখ্যা কর।</a:t>
            </a:r>
          </a:p>
          <a:p>
            <a:pPr marL="342900" indent="-342900">
              <a:buFont typeface="+mj-lt"/>
              <a:buAutoNum type="arabicParenR"/>
            </a:pPr>
            <a:r>
              <a:rPr lang="bn-BD" sz="40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কচু খাওয়ার পর গলা চুলকালে তেঁতুল খায় কেন?</a:t>
            </a:r>
          </a:p>
          <a:p>
            <a:pPr marL="342900" indent="-342900">
              <a:buFont typeface="+mj-lt"/>
              <a:buAutoNum type="arabicParenR"/>
            </a:pPr>
            <a:r>
              <a:rPr lang="bn-BD" sz="40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 গতিবেগ বা বিক্রিয়ার হার ব্যাখ্যা কর।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3248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320040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33400" y="1350542"/>
                <a:ext cx="80772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57250" indent="-857250">
                  <a:buFont typeface="+mj-lt"/>
                  <a:buAutoNum type="roman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→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𝑂</m:t>
                    </m:r>
                  </m:oMath>
                </a14:m>
                <a:endParaRPr lang="en-US" sz="3600" b="0" dirty="0" smtClean="0">
                  <a:solidFill>
                    <a:schemeClr val="accent6">
                      <a:lumMod val="75000"/>
                    </a:schemeClr>
                  </a:solidFill>
                  <a:ea typeface="Cambria Math"/>
                </a:endParaRPr>
              </a:p>
              <a:p>
                <a:pPr marL="857250" indent="-857250">
                  <a:buFont typeface="+mj-lt"/>
                  <a:buAutoNum type="romanUcPeriod"/>
                </a:pPr>
                <a:r>
                  <a:rPr lang="en-US" sz="3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Zn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6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𝑆𝑂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36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sz="36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𝑍𝑛𝑆𝑂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  <m:r>
                      <a:rPr lang="en-US" sz="3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3600" b="0" dirty="0" smtClean="0">
                  <a:solidFill>
                    <a:schemeClr val="accent6">
                      <a:lumMod val="75000"/>
                    </a:schemeClr>
                  </a:solidFill>
                  <a:ea typeface="Cambria Math"/>
                </a:endParaRPr>
              </a:p>
              <a:p>
                <a:pPr marL="857250" indent="-857250">
                  <a:buFont typeface="+mj-lt"/>
                  <a:buAutoNum type="romanUcPeriod"/>
                </a:pPr>
                <a:r>
                  <a:rPr lang="en-US" sz="36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HCl</a:t>
                </a:r>
                <a:r>
                  <a:rPr lang="en-US" sz="3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+ </a:t>
                </a:r>
                <a:r>
                  <a:rPr lang="en-US" sz="36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NaOH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3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𝑁𝑎𝐶𝑙</m:t>
                    </m:r>
                    <m:r>
                      <a:rPr lang="en-US" sz="3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𝑂</m:t>
                    </m:r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350542"/>
                <a:ext cx="8077200" cy="1754326"/>
              </a:xfrm>
              <a:prstGeom prst="rect">
                <a:avLst/>
              </a:prstGeom>
              <a:blipFill rotWithShape="1">
                <a:blip r:embed="rId2"/>
                <a:stretch>
                  <a:fillRect l="-2340" b="-12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62000" y="3505200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রাসায়নিক বিক্রিয়া কাকে বলে?</a:t>
            </a:r>
          </a:p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উদ্দিপকের বিক্রিয়ায় কোনটি সংশ্লেষন বিক্রিয়া এবং কেন ?</a:t>
            </a:r>
          </a:p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 smtClean="0">
                <a:solidFill>
                  <a:srgbClr val="00B050"/>
                </a:solidFill>
                <a:latin typeface="Cambria Math"/>
                <a:ea typeface="Cambria Math"/>
                <a:cs typeface="NikoshBAN" panose="02000000000000000000" pitchFamily="2" charset="0"/>
              </a:rPr>
              <a:t>𝛪𝛪</a:t>
            </a:r>
            <a:r>
              <a:rPr lang="en-US" sz="2800" dirty="0" smtClean="0">
                <a:solidFill>
                  <a:srgbClr val="00B050"/>
                </a:solidFill>
                <a:latin typeface="Cambria Math"/>
                <a:ea typeface="Cambria Math"/>
                <a:cs typeface="NikoshBAN" panose="02000000000000000000" pitchFamily="2" charset="0"/>
              </a:rPr>
              <a:t>) </a:t>
            </a:r>
            <a:r>
              <a:rPr lang="bn-BD" sz="2800" dirty="0" smtClean="0">
                <a:solidFill>
                  <a:srgbClr val="00B050"/>
                </a:solidFill>
                <a:latin typeface="Cambria Math"/>
                <a:ea typeface="Cambria Math"/>
                <a:cs typeface="NikoshBAN" panose="02000000000000000000" pitchFamily="2" charset="0"/>
              </a:rPr>
              <a:t>নং প্রশ্নটি “প্রতিস্থাপন বিক্রিয়া” ব্যাখ্যা কর।</a:t>
            </a:r>
          </a:p>
          <a:p>
            <a:r>
              <a:rPr lang="bn-BD" sz="2800" dirty="0" smtClean="0">
                <a:solidFill>
                  <a:srgbClr val="00B050"/>
                </a:solidFill>
                <a:latin typeface="Cambria Math"/>
                <a:ea typeface="Cambria Math"/>
                <a:cs typeface="NikoshBAN" panose="02000000000000000000" pitchFamily="2" charset="0"/>
              </a:rPr>
              <a:t>(ঘ) (</a:t>
            </a:r>
            <a:r>
              <a:rPr lang="en-US" sz="2800" dirty="0" smtClean="0">
                <a:solidFill>
                  <a:srgbClr val="00B050"/>
                </a:solidFill>
                <a:latin typeface="Cambria Math"/>
                <a:ea typeface="Cambria Math"/>
                <a:cs typeface="NikoshBAN" panose="02000000000000000000" pitchFamily="2" charset="0"/>
              </a:rPr>
              <a:t>𝛪𝛪𝛪</a:t>
            </a:r>
            <a:r>
              <a:rPr lang="bn-BD" sz="2800" dirty="0" smtClean="0">
                <a:solidFill>
                  <a:srgbClr val="00B050"/>
                </a:solidFill>
                <a:latin typeface="Cambria Math"/>
                <a:ea typeface="Cambria Math"/>
                <a:cs typeface="NikoshBAN" panose="02000000000000000000" pitchFamily="2" charset="0"/>
              </a:rPr>
              <a:t>) নং বিক্রিয়া কোন ধরনের উদাহরন সহ ব্যাখ্যা কর।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9024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সমাপ্তি ঘোষণাঃ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7432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সকল শিক্ষার্থীর সুস্থ্য জীবন কামনা করে আজকের পাঠদান শেষ করছি। </a:t>
            </a:r>
            <a:endParaRPr lang="en-US" sz="2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Palash\Desktop\teachers petrol\flower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886200"/>
            <a:ext cx="66294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20085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-1612i3\Desktop\fizzjobani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400"/>
            <a:ext cx="3707202" cy="3842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6473" y="5333999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 টিউবটিতে রাসায়নিক পদার্থের মিশ্রন দেখানো হয়েছে।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599865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229600" cy="6096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উপড়ের ভিডিও চিত্রটি লক্ষ্য কর-------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hclzn_b438_w_2.3gp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6400" y="427038"/>
            <a:ext cx="6034088" cy="4525962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  <p:sp>
        <p:nvSpPr>
          <p:cNvPr id="3" name="Right Arrow 2"/>
          <p:cNvSpPr/>
          <p:nvPr/>
        </p:nvSpPr>
        <p:spPr>
          <a:xfrm>
            <a:off x="0" y="4486502"/>
            <a:ext cx="15240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74318" y="4606636"/>
            <a:ext cx="86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</a:rPr>
              <a:t>ক্লিক করুন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112174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2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78486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 ও পরিচিতিঃ 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809929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20574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নবম-দশম,</a:t>
            </a:r>
          </a:p>
          <a:p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রসায়ণ, </a:t>
            </a:r>
          </a:p>
          <a:p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বিভিন্ন প্রকার রাসায়নিক বিক্রিয়া।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5800"/>
            <a:ext cx="4145092" cy="203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Palash\Desktop\teachers petrol\Untitled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362200"/>
            <a:ext cx="1811973" cy="2030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80904112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54864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524000"/>
            <a:ext cx="883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প্রকারবিক্রিয়া -  প্রশমন,অধঃক্ষেপন,আর্দ্রবিশ্ল্বষণ,পানিযোজন,</a:t>
            </a:r>
          </a:p>
          <a:p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সমানুকরণ,পলিমারকরণ ইত্যাদি ব্যাখ্যা করতে পারবে।</a:t>
            </a:r>
          </a:p>
          <a:p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বাস্তব ক্ষেত্রে সংঘটিত কয়েকটি রাসায়নিক বিক্রিয়া ব্যাখ্যা    	করতে পারবে।</a:t>
            </a:r>
          </a:p>
          <a:p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ক্ষতিকর বিক্রিয়া রোধ করার উপায় ব্যাখ্যা করতে পারবে।</a:t>
            </a:r>
          </a:p>
          <a:p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বিক্রিয়ার গতিবেগ  ব্যাখ্যা করতে পারবে।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7500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457200"/>
            <a:ext cx="38862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প্রশমন বিক্রিয়াঃ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43791" y="4038600"/>
                <a:ext cx="83058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এই বিক্রিয়াকে এসিড-ক্ষার বিক্রিয়া বলা হয়।</a:t>
                </a:r>
              </a:p>
              <a:p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   +  ক্ষার                         লবন  +  পানি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200" b="0" i="1" dirty="0" smtClean="0">
                  <a:latin typeface="Cambria Math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𝐻𝐶𝑙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𝑎𝑞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𝑁𝑎𝐻𝑂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 (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𝑎𝑞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)→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dirty="0" smtClean="0">
                        <a:latin typeface="Cambria Math"/>
                        <a:cs typeface="NikoshBAN" panose="02000000000000000000" pitchFamily="2" charset="0"/>
                      </a:rPr>
                      <m:t>𝑁𝑎𝐶𝑙</m:t>
                    </m:r>
                    <m:r>
                      <a:rPr lang="en-US" sz="3200" b="0" i="1" dirty="0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d>
                      <m:dPr>
                        <m:ctrlPr>
                          <a:rPr lang="en-US" sz="3200" b="0" i="1" dirty="0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/>
                            <a:cs typeface="NikoshBAN" panose="02000000000000000000" pitchFamily="2" charset="0"/>
                          </a:rPr>
                          <m:t>𝑎𝑞</m:t>
                        </m:r>
                      </m:e>
                    </m:d>
                    <m:r>
                      <a:rPr lang="en-US" sz="3200" b="0" i="1" dirty="0" smtClean="0"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200" b="0" i="1" dirty="0" smtClean="0">
                        <a:latin typeface="Cambria Math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91" y="4038600"/>
                <a:ext cx="8305800" cy="2554545"/>
              </a:xfrm>
              <a:prstGeom prst="rect">
                <a:avLst/>
              </a:prstGeom>
              <a:blipFill rotWithShape="1">
                <a:blip r:embed="rId2"/>
                <a:stretch>
                  <a:fillRect l="-1834" t="-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2857500" y="5334000"/>
            <a:ext cx="209550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Doel-1612i3\Desktop\NEOTROLIISA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4073"/>
            <a:ext cx="3505200" cy="364478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21937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06514"/>
            <a:ext cx="4114800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অধঃক্ষেপন বিক্রিয়াঃ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Doel-1612i3\Desktop\CAMICAL REACTON\precipitation-reaction-sodium-iod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8318"/>
            <a:ext cx="6443257" cy="362433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0782" y="5334000"/>
                <a:ext cx="8915400" cy="564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𝑁𝑎𝐶𝑙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𝑎𝑞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𝐴𝑔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𝑁𝑂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→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𝑁𝑎𝑁𝑂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𝑎𝑞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)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𝐴𝑔𝐶𝑙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𝑠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2" y="5334000"/>
                <a:ext cx="8915400" cy="5647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576439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59436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আর্দ্রবিশ্লেষণঃ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1447800"/>
            <a:ext cx="8458200" cy="4571701"/>
          </a:xfrm>
          <a:prstGeom prst="rect">
            <a:avLst/>
          </a:prstGeom>
          <a:blipFill rotWithShape="1">
            <a:blip r:embed="rId2"/>
            <a:stretch>
              <a:fillRect l="-1801"/>
            </a:stretch>
          </a:blipFill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289997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58674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পানিযোজন বিক্রিয়াঃ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81000" y="1447800"/>
                <a:ext cx="83058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আয়নিক যৌগ কেলাস গঠনের সময় এক বা একাধিক সংখ্যক পানির অনুর সাথে যুক্ত হয়।এই বিক্রিয়াকে পানিযোজন বিক্রিয়া বলে।আয়নিক যৌগের সাথে যুক্ত পানিকে কেলাস পানি বলে।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𝐶𝑎𝐶𝑙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 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6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𝑂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 → 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𝐶𝑎𝐶𝑙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6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𝑂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.</m:t>
                      </m:r>
                    </m:oMath>
                  </m:oMathPara>
                </a14:m>
                <a:endParaRPr lang="en-US" sz="32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𝐶𝑢𝑆𝑂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4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+  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5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𝑂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  →    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𝐶𝑢𝑆𝑂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4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5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𝑂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47800"/>
                <a:ext cx="8305800" cy="2554545"/>
              </a:xfrm>
              <a:prstGeom prst="rect">
                <a:avLst/>
              </a:prstGeom>
              <a:blipFill rotWithShape="1">
                <a:blip r:embed="rId2"/>
                <a:stretch>
                  <a:fillRect l="-1909" t="-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529153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rv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per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Hardcover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</TotalTime>
  <Words>336</Words>
  <Application>Microsoft Office PowerPoint</Application>
  <PresentationFormat>On-screen Show (4:3)</PresentationFormat>
  <Paragraphs>55</Paragraphs>
  <Slides>19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Trek</vt:lpstr>
      <vt:lpstr>Verve</vt:lpstr>
      <vt:lpstr>Metro</vt:lpstr>
      <vt:lpstr>Paper</vt:lpstr>
      <vt:lpstr>1_Hardcover</vt:lpstr>
      <vt:lpstr>Slide 1</vt:lpstr>
      <vt:lpstr>Slide 2</vt:lpstr>
      <vt:lpstr>উপড়ের ভিডিও চিত্রটি লক্ষ্য কর------- </vt:lpstr>
      <vt:lpstr>Slide 4</vt:lpstr>
      <vt:lpstr>Slide 5</vt:lpstr>
      <vt:lpstr>Slide 6</vt:lpstr>
      <vt:lpstr>Slide 7</vt:lpstr>
      <vt:lpstr>Slide 8</vt:lpstr>
      <vt:lpstr>Slide 9</vt:lpstr>
      <vt:lpstr>Slide 10</vt:lpstr>
      <vt:lpstr>পলিমারকরণ বিক্রিয়াঃ উপরের ভিডিও চিত্রটি লক্ষ্য কর ।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“বিস্‌মিল্লাহির রহমানির রহিম”</dc:title>
  <dc:creator>Doel-1612i3</dc:creator>
  <cp:lastModifiedBy>Palash</cp:lastModifiedBy>
  <cp:revision>82</cp:revision>
  <dcterms:created xsi:type="dcterms:W3CDTF">2014-06-02T06:30:12Z</dcterms:created>
  <dcterms:modified xsi:type="dcterms:W3CDTF">2020-07-31T07:54:56Z</dcterms:modified>
</cp:coreProperties>
</file>