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0"/>
  </p:notesMasterIdLst>
  <p:sldIdLst>
    <p:sldId id="284" r:id="rId2"/>
    <p:sldId id="285" r:id="rId3"/>
    <p:sldId id="297" r:id="rId4"/>
    <p:sldId id="300" r:id="rId5"/>
    <p:sldId id="325" r:id="rId6"/>
    <p:sldId id="311" r:id="rId7"/>
    <p:sldId id="303" r:id="rId8"/>
    <p:sldId id="304" r:id="rId9"/>
    <p:sldId id="307" r:id="rId10"/>
    <p:sldId id="323" r:id="rId11"/>
    <p:sldId id="308" r:id="rId12"/>
    <p:sldId id="322" r:id="rId13"/>
    <p:sldId id="313" r:id="rId14"/>
    <p:sldId id="314" r:id="rId15"/>
    <p:sldId id="315" r:id="rId16"/>
    <p:sldId id="321" r:id="rId17"/>
    <p:sldId id="319"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E3E3"/>
    <a:srgbClr val="EB35D1"/>
    <a:srgbClr val="4E2FD1"/>
    <a:srgbClr val="3F26A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6911F-8E6A-4184-84D3-59DE0A345023}" type="datetimeFigureOut">
              <a:rPr lang="en-US" smtClean="0"/>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86D34-E809-4648-9E1F-4C99DB06F291}" type="slidenum">
              <a:rPr lang="en-US" smtClean="0"/>
              <a:t>‹#›</a:t>
            </a:fld>
            <a:endParaRPr lang="en-US"/>
          </a:p>
        </p:txBody>
      </p:sp>
    </p:spTree>
    <p:extLst>
      <p:ext uri="{BB962C8B-B14F-4D97-AF65-F5344CB8AC3E}">
        <p14:creationId xmlns:p14="http://schemas.microsoft.com/office/powerpoint/2010/main" val="250398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90834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57217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5973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870808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708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179146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98436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569330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2">
        <a:schemeClr val="bg2"/>
      </p:bgRef>
    </p:bg>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2685"/>
            </a:avLst>
          </a:prstGeom>
          <a:solidFill>
            <a:srgbClr val="0BE3E3"/>
          </a:solidFill>
          <a:ln>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a:duotone>
              <a:prstClr val="black"/>
              <a:schemeClr val="bg2">
                <a:lumMod val="90000"/>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rot="5400000">
            <a:off x="-80962" y="5240339"/>
            <a:ext cx="1701798" cy="1101725"/>
          </a:xfrm>
          <a:prstGeom prst="rect">
            <a:avLst/>
          </a:prstGeom>
        </p:spPr>
      </p:pic>
      <p:pic>
        <p:nvPicPr>
          <p:cNvPr id="9" name="Picture 8"/>
          <p:cNvPicPr>
            <a:picLocks noChangeAspect="1"/>
          </p:cNvPicPr>
          <p:nvPr userDrawn="1"/>
        </p:nvPicPr>
        <p:blipFill>
          <a:blip r:embed="rId2">
            <a:duotone>
              <a:prstClr val="black"/>
              <a:schemeClr val="bg2">
                <a:lumMod val="90000"/>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10587042" y="515939"/>
            <a:ext cx="1701798" cy="1101725"/>
          </a:xfrm>
          <a:prstGeom prst="rect">
            <a:avLst/>
          </a:prstGeom>
        </p:spPr>
      </p:pic>
      <p:sp>
        <p:nvSpPr>
          <p:cNvPr id="10" name="TextBox 9"/>
          <p:cNvSpPr txBox="1"/>
          <p:nvPr userDrawn="1"/>
        </p:nvSpPr>
        <p:spPr>
          <a:xfrm>
            <a:off x="9913479" y="-76715"/>
            <a:ext cx="1540806" cy="369332"/>
          </a:xfrm>
          <a:prstGeom prst="rect">
            <a:avLst/>
          </a:prstGeom>
          <a:noFill/>
        </p:spPr>
        <p:txBody>
          <a:bodyPr wrap="none" rtlCol="0">
            <a:spAutoFit/>
          </a:bodyPr>
          <a:lstStyle/>
          <a:p>
            <a:r>
              <a:rPr lang="bn-BD" b="0" dirty="0" smtClean="0">
                <a:solidFill>
                  <a:srgbClr val="C00000"/>
                </a:solidFill>
                <a:latin typeface="NikoshBAN" panose="02000000000000000000" pitchFamily="2" charset="0"/>
                <a:cs typeface="NikoshBAN" panose="02000000000000000000" pitchFamily="2" charset="0"/>
              </a:rPr>
              <a:t>অভিজিৎ রাজকুমার</a:t>
            </a:r>
            <a:endParaRPr lang="en-US" b="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1290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decel="50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231006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D4755-235F-4B0F-9220-357ADADF960B}"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275323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4D4755-235F-4B0F-9220-357ADADF960B}"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77957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4D4755-235F-4B0F-9220-357ADADF960B}"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285944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4D4755-235F-4B0F-9220-357ADADF960B}"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14864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D4755-235F-4B0F-9220-357ADADF960B}"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105598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D4755-235F-4B0F-9220-357ADADF960B}"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261811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D4755-235F-4B0F-9220-357ADADF960B}"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9F2B0-05C1-4B64-B12D-58965B97C09D}" type="slidenum">
              <a:rPr lang="en-US" smtClean="0"/>
              <a:t>‹#›</a:t>
            </a:fld>
            <a:endParaRPr lang="en-US"/>
          </a:p>
        </p:txBody>
      </p:sp>
    </p:spTree>
    <p:extLst>
      <p:ext uri="{BB962C8B-B14F-4D97-AF65-F5344CB8AC3E}">
        <p14:creationId xmlns:p14="http://schemas.microsoft.com/office/powerpoint/2010/main" val="32179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4D4755-235F-4B0F-9220-357ADADF960B}" type="datetimeFigureOut">
              <a:rPr lang="en-US" smtClean="0"/>
              <a:t>7/31/2020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E9F2B0-05C1-4B64-B12D-58965B97C09D}" type="slidenum">
              <a:rPr lang="en-US" smtClean="0"/>
              <a:t>‹#›</a:t>
            </a:fld>
            <a:endParaRPr lang="en-US"/>
          </a:p>
        </p:txBody>
      </p:sp>
    </p:spTree>
    <p:extLst>
      <p:ext uri="{BB962C8B-B14F-4D97-AF65-F5344CB8AC3E}">
        <p14:creationId xmlns:p14="http://schemas.microsoft.com/office/powerpoint/2010/main" val="332220961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65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5909" y="0"/>
            <a:ext cx="12192000" cy="6858000"/>
            <a:chOff x="0" y="0"/>
            <a:chExt cx="12192000" cy="685800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56" y="242046"/>
              <a:ext cx="11683437" cy="6400399"/>
            </a:xfrm>
            <a:prstGeom prst="rect">
              <a:avLst/>
            </a:prstGeom>
          </p:spPr>
        </p:pic>
      </p:grpSp>
      <p:sp>
        <p:nvSpPr>
          <p:cNvPr id="2" name="TextBox 1"/>
          <p:cNvSpPr txBox="1"/>
          <p:nvPr/>
        </p:nvSpPr>
        <p:spPr>
          <a:xfrm>
            <a:off x="2215166" y="1352282"/>
            <a:ext cx="8075054" cy="2215991"/>
          </a:xfrm>
          <a:prstGeom prst="rect">
            <a:avLst/>
          </a:prstGeom>
          <a:noFill/>
        </p:spPr>
        <p:txBody>
          <a:bodyPr wrap="square" rtlCol="0">
            <a:spAutoFit/>
          </a:bodyPr>
          <a:lstStyle/>
          <a:p>
            <a:pPr algn="ctr"/>
            <a:r>
              <a:rPr lang="en-US" sz="13800" dirty="0" err="1" smtClean="0">
                <a:solidFill>
                  <a:srgbClr val="FF0000"/>
                </a:solidFill>
              </a:rPr>
              <a:t>শুভেচ্ছা</a:t>
            </a:r>
            <a:endParaRPr lang="en-US" sz="13800" dirty="0">
              <a:solidFill>
                <a:srgbClr val="FF0000"/>
              </a:solidFill>
            </a:endParaRPr>
          </a:p>
        </p:txBody>
      </p:sp>
    </p:spTree>
    <p:extLst>
      <p:ext uri="{BB962C8B-B14F-4D97-AF65-F5344CB8AC3E}">
        <p14:creationId xmlns:p14="http://schemas.microsoft.com/office/powerpoint/2010/main" val="3919195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382090" y="4407134"/>
            <a:ext cx="9413966" cy="1569660"/>
          </a:xfrm>
          <a:prstGeom prst="rect">
            <a:avLst/>
          </a:prstGeom>
          <a:noFill/>
        </p:spPr>
        <p:txBody>
          <a:bodyPr wrap="square" rtlCol="0">
            <a:spAutoFit/>
          </a:bodyPr>
          <a:lstStyle/>
          <a:p>
            <a:pPr algn="ctr"/>
            <a:r>
              <a:rPr lang="en-US" sz="4800" dirty="0" err="1" smtClean="0">
                <a:solidFill>
                  <a:srgbClr val="FF0000"/>
                </a:solidFill>
                <a:latin typeface="NikoshBAN" panose="02000000000000000000" pitchFamily="2" charset="0"/>
                <a:cs typeface="NikoshBAN" panose="02000000000000000000" pitchFamily="2" charset="0"/>
              </a:rPr>
              <a:t>উত্তল</a:t>
            </a:r>
            <a:r>
              <a:rPr lang="en-US" sz="4800" dirty="0" smtClean="0">
                <a:solidFill>
                  <a:srgbClr val="FF0000"/>
                </a:solidFill>
                <a:latin typeface="NikoshBAN" panose="02000000000000000000" pitchFamily="2" charset="0"/>
                <a:cs typeface="NikoshBAN" panose="02000000000000000000" pitchFamily="2" charset="0"/>
              </a:rPr>
              <a:t> ও </a:t>
            </a:r>
            <a:r>
              <a:rPr lang="en-US" sz="4800" dirty="0" err="1" smtClean="0">
                <a:solidFill>
                  <a:srgbClr val="FF0000"/>
                </a:solidFill>
                <a:latin typeface="NikoshBAN" panose="02000000000000000000" pitchFamily="2" charset="0"/>
                <a:cs typeface="NikoshBAN" panose="02000000000000000000" pitchFamily="2" charset="0"/>
              </a:rPr>
              <a:t>অবতল</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লেন্সের</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ফোকাস</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দূরত্ব</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ব্যাখ্যা</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কর</a:t>
            </a:r>
            <a:r>
              <a:rPr lang="en-US" sz="4800" dirty="0" smtClean="0">
                <a:solidFill>
                  <a:srgbClr val="FF0000"/>
                </a:solidFill>
                <a:latin typeface="NikoshBAN" panose="02000000000000000000" pitchFamily="2" charset="0"/>
                <a:cs typeface="NikoshBAN" panose="02000000000000000000" pitchFamily="2" charset="0"/>
              </a:rPr>
              <a:t>।</a:t>
            </a:r>
            <a:endParaRPr lang="en-US" sz="4800" dirty="0">
              <a:solidFill>
                <a:srgbClr val="FF0000"/>
              </a:solidFill>
              <a:latin typeface="NikoshBAN" panose="02000000000000000000" pitchFamily="2" charset="0"/>
              <a:cs typeface="NikoshBAN" panose="02000000000000000000" pitchFamily="2" charset="0"/>
            </a:endParaRPr>
          </a:p>
        </p:txBody>
      </p:sp>
      <p:sp>
        <p:nvSpPr>
          <p:cNvPr id="13" name="TextBox 12"/>
          <p:cNvSpPr txBox="1"/>
          <p:nvPr/>
        </p:nvSpPr>
        <p:spPr>
          <a:xfrm>
            <a:off x="4144489" y="199157"/>
            <a:ext cx="3889168" cy="707886"/>
          </a:xfrm>
          <a:prstGeom prst="rect">
            <a:avLst/>
          </a:prstGeom>
          <a:noFill/>
        </p:spPr>
        <p:txBody>
          <a:bodyPr wrap="square" rtlCol="0">
            <a:spAutoFit/>
          </a:bodyPr>
          <a:lstStyle/>
          <a:p>
            <a:pPr algn="ctr"/>
            <a:r>
              <a:rPr lang="en-US" sz="4000" u="sng" dirty="0" err="1" smtClean="0">
                <a:latin typeface="NikoshBAN" panose="02000000000000000000" pitchFamily="2" charset="0"/>
                <a:cs typeface="NikoshBAN" panose="02000000000000000000" pitchFamily="2" charset="0"/>
              </a:rPr>
              <a:t>জোড়ায়</a:t>
            </a:r>
            <a:r>
              <a:rPr lang="en-US" sz="4000" u="sng" dirty="0" smtClean="0">
                <a:latin typeface="NikoshBAN" panose="02000000000000000000" pitchFamily="2" charset="0"/>
                <a:cs typeface="NikoshBAN" panose="02000000000000000000" pitchFamily="2" charset="0"/>
              </a:rPr>
              <a:t> </a:t>
            </a:r>
            <a:r>
              <a:rPr lang="en-US" sz="4000" u="sng" dirty="0" err="1" smtClean="0">
                <a:latin typeface="NikoshBAN" panose="02000000000000000000" pitchFamily="2" charset="0"/>
                <a:cs typeface="NikoshBAN" panose="02000000000000000000" pitchFamily="2" charset="0"/>
              </a:rPr>
              <a:t>কাজ</a:t>
            </a:r>
            <a:endParaRPr lang="en-US" sz="4000" u="sng"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5287" b="15287"/>
          <a:stretch/>
        </p:blipFill>
        <p:spPr>
          <a:xfrm>
            <a:off x="878220" y="1255161"/>
            <a:ext cx="4970452" cy="311581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3390" b="13390"/>
          <a:stretch/>
        </p:blipFill>
        <p:spPr>
          <a:xfrm>
            <a:off x="6238920" y="1257901"/>
            <a:ext cx="4947100" cy="3113072"/>
          </a:xfrm>
          <a:prstGeom prst="rect">
            <a:avLst/>
          </a:prstGeom>
        </p:spPr>
      </p:pic>
    </p:spTree>
    <p:extLst>
      <p:ext uri="{BB962C8B-B14F-4D97-AF65-F5344CB8AC3E}">
        <p14:creationId xmlns:p14="http://schemas.microsoft.com/office/powerpoint/2010/main" val="1757602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0" y="0"/>
            <a:ext cx="12192000" cy="6858000"/>
            <a:chOff x="0" y="0"/>
            <a:chExt cx="12192000" cy="6858000"/>
          </a:xfrm>
        </p:grpSpPr>
        <p:pic>
          <p:nvPicPr>
            <p:cNvPr id="68" name="Picture 67"/>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1" name="Rectangle 70"/>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394411" y="1324701"/>
            <a:ext cx="3006696" cy="2421315"/>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25620"/>
              <a:ext cx="665831" cy="4719"/>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8036563" y="2945946"/>
              <a:ext cx="688289" cy="1708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8378524" y="1925620"/>
              <a:ext cx="6659" cy="1028869"/>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1578921" y="1087388"/>
            <a:ext cx="2575057" cy="2760712"/>
            <a:chOff x="2866114" y="1789338"/>
            <a:chExt cx="1237213" cy="1271457"/>
          </a:xfrm>
        </p:grpSpPr>
        <p:grpSp>
          <p:nvGrpSpPr>
            <p:cNvPr id="17" name="Group 16"/>
            <p:cNvGrpSpPr/>
            <p:nvPr/>
          </p:nvGrpSpPr>
          <p:grpSpPr>
            <a:xfrm>
              <a:off x="2866114" y="1789338"/>
              <a:ext cx="1237213" cy="1271457"/>
              <a:chOff x="2866114" y="1789338"/>
              <a:chExt cx="1237213" cy="1271457"/>
            </a:xfrm>
          </p:grpSpPr>
          <p:sp>
            <p:nvSpPr>
              <p:cNvPr id="13" name="Arc 12"/>
              <p:cNvSpPr/>
              <p:nvPr/>
            </p:nvSpPr>
            <p:spPr>
              <a:xfrm>
                <a:off x="2866114" y="1814468"/>
                <a:ext cx="844030" cy="1243710"/>
              </a:xfrm>
              <a:prstGeom prst="arc">
                <a:avLst>
                  <a:gd name="adj1" fmla="val 17115426"/>
                  <a:gd name="adj2" fmla="val 4443680"/>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38100">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a:endCxn id="13" idx="2"/>
            </p:cNvCxnSpPr>
            <p:nvPr/>
          </p:nvCxnSpPr>
          <p:spPr>
            <a:xfrm>
              <a:off x="3448185" y="1855785"/>
              <a:ext cx="9586" cy="114993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731520" y="2514600"/>
            <a:ext cx="4669155"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6145866" y="2478581"/>
            <a:ext cx="4748011" cy="0"/>
          </a:xfrm>
          <a:prstGeom prst="line">
            <a:avLst/>
          </a:prstGeom>
          <a:ln w="38100"/>
        </p:spPr>
        <p:style>
          <a:lnRef idx="2">
            <a:schemeClr val="dk1"/>
          </a:lnRef>
          <a:fillRef idx="0">
            <a:schemeClr val="dk1"/>
          </a:fillRef>
          <a:effectRef idx="1">
            <a:schemeClr val="dk1"/>
          </a:effectRef>
          <a:fontRef idx="minor">
            <a:schemeClr val="tx1"/>
          </a:fontRef>
        </p:style>
      </p:cxnSp>
      <p:sp>
        <p:nvSpPr>
          <p:cNvPr id="58" name="Oval 57"/>
          <p:cNvSpPr/>
          <p:nvPr/>
        </p:nvSpPr>
        <p:spPr>
          <a:xfrm>
            <a:off x="3940729" y="2446623"/>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7777662" y="2412225"/>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TextBox 78"/>
          <p:cNvSpPr txBox="1"/>
          <p:nvPr/>
        </p:nvSpPr>
        <p:spPr>
          <a:xfrm>
            <a:off x="3976441" y="243954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7481930" y="2499960"/>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78328" y="4128788"/>
            <a:ext cx="10775043" cy="830997"/>
          </a:xfrm>
          <a:prstGeom prst="rect">
            <a:avLst/>
          </a:prstGeom>
          <a:noFill/>
        </p:spPr>
        <p:txBody>
          <a:bodyPr wrap="square" rtlCol="0">
            <a:spAutoFit/>
          </a:bodyPr>
          <a:lstStyle/>
          <a:p>
            <a:r>
              <a:rPr lang="en-US" sz="2400" b="1" dirty="0" err="1" smtClean="0">
                <a:solidFill>
                  <a:srgbClr val="7030A0"/>
                </a:solidFill>
                <a:latin typeface="NikoshBAN" panose="02000000000000000000" pitchFamily="2" charset="0"/>
                <a:cs typeface="NikoshBAN" panose="02000000000000000000" pitchFamily="2" charset="0"/>
              </a:rPr>
              <a:t>ফোকাস</a:t>
            </a:r>
            <a:r>
              <a:rPr lang="en-US" sz="2400" b="1" dirty="0" smtClean="0">
                <a:solidFill>
                  <a:srgbClr val="7030A0"/>
                </a:solidFill>
                <a:latin typeface="NikoshBAN" panose="02000000000000000000" pitchFamily="2" charset="0"/>
                <a:cs typeface="NikoshBAN" panose="02000000000000000000" pitchFamily="2" charset="0"/>
              </a:rPr>
              <a:t> </a:t>
            </a:r>
            <a:r>
              <a:rPr lang="en-US" sz="2400" b="1" dirty="0" err="1" smtClean="0">
                <a:solidFill>
                  <a:srgbClr val="7030A0"/>
                </a:solidFill>
                <a:latin typeface="NikoshBAN" panose="02000000000000000000" pitchFamily="2" charset="0"/>
                <a:cs typeface="NikoshBAN" panose="02000000000000000000" pitchFamily="2" charset="0"/>
              </a:rPr>
              <a:t>দূরত্বঃ</a:t>
            </a:r>
            <a:r>
              <a:rPr lang="en-US" sz="2400" b="1" dirty="0" smtClean="0">
                <a:solidFill>
                  <a:srgbClr val="7030A0"/>
                </a:solidFill>
                <a:latin typeface="NikoshBAN" panose="02000000000000000000" pitchFamily="2" charset="0"/>
                <a:cs typeface="NikoshBAN" panose="02000000000000000000" pitchFamily="2" charset="0"/>
              </a:rPr>
              <a:t> </a:t>
            </a:r>
            <a:r>
              <a:rPr lang="bn-BD" sz="2400" dirty="0">
                <a:solidFill>
                  <a:srgbClr val="7030A0"/>
                </a:solidFill>
                <a:latin typeface="NikoshBAN" panose="02000000000000000000" pitchFamily="2" charset="0"/>
                <a:cs typeface="NikoshBAN" panose="02000000000000000000" pitchFamily="2" charset="0"/>
              </a:rPr>
              <a:t>লেন্সের আলোক কেন্দ্র থেকে প্রধান ফোকাস পর্যন্ত দূরত্ব  ফোকাস দূরত্ব বলে।</a:t>
            </a:r>
            <a:endParaRPr lang="en-US" sz="2400" b="1" u="sng" dirty="0">
              <a:solidFill>
                <a:srgbClr val="7030A0"/>
              </a:solidFill>
              <a:latin typeface="NikoshBAN" panose="02000000000000000000" pitchFamily="2" charset="0"/>
              <a:cs typeface="NikoshBAN" panose="02000000000000000000" pitchFamily="2" charset="0"/>
            </a:endParaRPr>
          </a:p>
        </p:txBody>
      </p:sp>
      <p:sp>
        <p:nvSpPr>
          <p:cNvPr id="40" name="TextBox 39"/>
          <p:cNvSpPr txBox="1"/>
          <p:nvPr/>
        </p:nvSpPr>
        <p:spPr>
          <a:xfrm>
            <a:off x="659842" y="5122508"/>
            <a:ext cx="10775043" cy="954107"/>
          </a:xfrm>
          <a:prstGeom prst="rect">
            <a:avLst/>
          </a:prstGeom>
          <a:noFill/>
        </p:spPr>
        <p:txBody>
          <a:bodyPr wrap="square" rtlCol="0">
            <a:spAutoFit/>
          </a:bodyPr>
          <a:lstStyle/>
          <a:p>
            <a:pPr algn="just"/>
            <a:r>
              <a:rPr lang="en-US" sz="2800" b="1" dirty="0" err="1" smtClean="0">
                <a:solidFill>
                  <a:schemeClr val="accent2">
                    <a:lumMod val="60000"/>
                    <a:lumOff val="40000"/>
                  </a:schemeClr>
                </a:solidFill>
                <a:latin typeface="NikoshBAN" panose="02000000000000000000" pitchFamily="2" charset="0"/>
                <a:cs typeface="NikoshBAN" panose="02000000000000000000" pitchFamily="2" charset="0"/>
              </a:rPr>
              <a:t>ফোকাস</a:t>
            </a:r>
            <a:r>
              <a:rPr lang="en-US" sz="2800" b="1"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2800" b="1" dirty="0" err="1" smtClean="0">
                <a:solidFill>
                  <a:schemeClr val="accent2">
                    <a:lumMod val="60000"/>
                    <a:lumOff val="40000"/>
                  </a:schemeClr>
                </a:solidFill>
                <a:latin typeface="NikoshBAN" panose="02000000000000000000" pitchFamily="2" charset="0"/>
                <a:cs typeface="NikoshBAN" panose="02000000000000000000" pitchFamily="2" charset="0"/>
              </a:rPr>
              <a:t>তলঃ</a:t>
            </a:r>
            <a:r>
              <a:rPr lang="en-US" sz="2800" b="1" dirty="0" smtClean="0">
                <a:solidFill>
                  <a:schemeClr val="accent2">
                    <a:lumMod val="60000"/>
                    <a:lumOff val="40000"/>
                  </a:schemeClr>
                </a:solidFill>
                <a:latin typeface="NikoshBAN" panose="02000000000000000000" pitchFamily="2" charset="0"/>
                <a:cs typeface="NikoshBAN" panose="02000000000000000000" pitchFamily="2" charset="0"/>
              </a:rPr>
              <a:t> </a:t>
            </a:r>
            <a:r>
              <a:rPr lang="bn-BD" sz="2800" dirty="0">
                <a:solidFill>
                  <a:schemeClr val="accent2">
                    <a:lumMod val="60000"/>
                    <a:lumOff val="40000"/>
                  </a:schemeClr>
                </a:solidFill>
                <a:latin typeface="NikoshBAN" panose="02000000000000000000" pitchFamily="2" charset="0"/>
                <a:cs typeface="NikoshBAN" panose="02000000000000000000" pitchFamily="2" charset="0"/>
              </a:rPr>
              <a:t>প্রধান ফোকাসের মধ্য দিয়ে লেন্সের প্রধান অক্ষের সঙ্গে লম্বভাবে অবস্থিত কল্পিত </a:t>
            </a:r>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তলকে ফোকাস</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তল</a:t>
            </a:r>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bn-BD" sz="2800" dirty="0">
                <a:solidFill>
                  <a:schemeClr val="accent2">
                    <a:lumMod val="60000"/>
                    <a:lumOff val="40000"/>
                  </a:schemeClr>
                </a:solidFill>
                <a:latin typeface="NikoshBAN" panose="02000000000000000000" pitchFamily="2" charset="0"/>
                <a:cs typeface="NikoshBAN" panose="02000000000000000000" pitchFamily="2" charset="0"/>
              </a:rPr>
              <a:t>বলে।</a:t>
            </a:r>
            <a:endParaRPr lang="en-US" sz="3600" b="1" u="sng" dirty="0">
              <a:solidFill>
                <a:schemeClr val="accent2">
                  <a:lumMod val="60000"/>
                  <a:lumOff val="40000"/>
                </a:schemeClr>
              </a:solidFill>
              <a:latin typeface="NikoshBAN" panose="02000000000000000000" pitchFamily="2" charset="0"/>
              <a:cs typeface="NikoshBAN" panose="02000000000000000000" pitchFamily="2" charset="0"/>
            </a:endParaRPr>
          </a:p>
        </p:txBody>
      </p:sp>
      <p:cxnSp>
        <p:nvCxnSpPr>
          <p:cNvPr id="41" name="Straight Arrow Connector 40"/>
          <p:cNvCxnSpPr/>
          <p:nvPr/>
        </p:nvCxnSpPr>
        <p:spPr>
          <a:xfrm>
            <a:off x="2830086" y="2718624"/>
            <a:ext cx="1219398" cy="109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15067" y="2764638"/>
            <a:ext cx="54181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a:xfrm flipV="1">
            <a:off x="7828115" y="2730966"/>
            <a:ext cx="1030761" cy="1504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122004" y="2702716"/>
            <a:ext cx="54181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3601220" y="1597660"/>
            <a:ext cx="939375" cy="1775095"/>
            <a:chOff x="3601219" y="1508760"/>
            <a:chExt cx="939375" cy="1775095"/>
          </a:xfrm>
        </p:grpSpPr>
        <p:sp>
          <p:nvSpPr>
            <p:cNvPr id="15" name="Rectangle 14"/>
            <p:cNvSpPr/>
            <p:nvPr/>
          </p:nvSpPr>
          <p:spPr>
            <a:xfrm>
              <a:off x="3601219" y="1508760"/>
              <a:ext cx="939375" cy="1775095"/>
            </a:xfrm>
            <a:custGeom>
              <a:avLst/>
              <a:gdLst>
                <a:gd name="connsiteX0" fmla="*/ 0 w 1475616"/>
                <a:gd name="connsiteY0" fmla="*/ 0 h 1704155"/>
                <a:gd name="connsiteX1" fmla="*/ 1475616 w 1475616"/>
                <a:gd name="connsiteY1" fmla="*/ 0 h 1704155"/>
                <a:gd name="connsiteX2" fmla="*/ 1475616 w 1475616"/>
                <a:gd name="connsiteY2" fmla="*/ 1704155 h 1704155"/>
                <a:gd name="connsiteX3" fmla="*/ 0 w 1475616"/>
                <a:gd name="connsiteY3" fmla="*/ 1704155 h 1704155"/>
                <a:gd name="connsiteX4" fmla="*/ 0 w 1475616"/>
                <a:gd name="connsiteY4" fmla="*/ 0 h 1704155"/>
                <a:gd name="connsiteX0" fmla="*/ 63500 w 1475616"/>
                <a:gd name="connsiteY0" fmla="*/ 63500 h 1704155"/>
                <a:gd name="connsiteX1" fmla="*/ 1475616 w 1475616"/>
                <a:gd name="connsiteY1" fmla="*/ 0 h 1704155"/>
                <a:gd name="connsiteX2" fmla="*/ 1475616 w 1475616"/>
                <a:gd name="connsiteY2" fmla="*/ 1704155 h 1704155"/>
                <a:gd name="connsiteX3" fmla="*/ 0 w 1475616"/>
                <a:gd name="connsiteY3" fmla="*/ 1704155 h 1704155"/>
                <a:gd name="connsiteX4" fmla="*/ 63500 w 1475616"/>
                <a:gd name="connsiteY4" fmla="*/ 63500 h 1704155"/>
                <a:gd name="connsiteX0" fmla="*/ 0 w 1412116"/>
                <a:gd name="connsiteY0" fmla="*/ 63500 h 1704155"/>
                <a:gd name="connsiteX1" fmla="*/ 1412116 w 1412116"/>
                <a:gd name="connsiteY1" fmla="*/ 0 h 1704155"/>
                <a:gd name="connsiteX2" fmla="*/ 1412116 w 1412116"/>
                <a:gd name="connsiteY2" fmla="*/ 1704155 h 1704155"/>
                <a:gd name="connsiteX3" fmla="*/ 25400 w 1412116"/>
                <a:gd name="connsiteY3" fmla="*/ 1678755 h 1704155"/>
                <a:gd name="connsiteX4" fmla="*/ 0 w 1412116"/>
                <a:gd name="connsiteY4" fmla="*/ 63500 h 1704155"/>
                <a:gd name="connsiteX0" fmla="*/ 62301 w 1386716"/>
                <a:gd name="connsiteY0" fmla="*/ 148847 h 1704155"/>
                <a:gd name="connsiteX1" fmla="*/ 1386716 w 1386716"/>
                <a:gd name="connsiteY1" fmla="*/ 0 h 1704155"/>
                <a:gd name="connsiteX2" fmla="*/ 1386716 w 1386716"/>
                <a:gd name="connsiteY2" fmla="*/ 1704155 h 1704155"/>
                <a:gd name="connsiteX3" fmla="*/ 0 w 1386716"/>
                <a:gd name="connsiteY3" fmla="*/ 1678755 h 1704155"/>
                <a:gd name="connsiteX4" fmla="*/ 62301 w 1386716"/>
                <a:gd name="connsiteY4" fmla="*/ 148847 h 1704155"/>
                <a:gd name="connsiteX0" fmla="*/ 0 w 1324415"/>
                <a:gd name="connsiteY0" fmla="*/ 148847 h 1704155"/>
                <a:gd name="connsiteX1" fmla="*/ 1324415 w 1324415"/>
                <a:gd name="connsiteY1" fmla="*/ 0 h 1704155"/>
                <a:gd name="connsiteX2" fmla="*/ 1324415 w 1324415"/>
                <a:gd name="connsiteY2" fmla="*/ 1704155 h 1704155"/>
                <a:gd name="connsiteX3" fmla="*/ 10783 w 1324415"/>
                <a:gd name="connsiteY3" fmla="*/ 1556831 h 1704155"/>
                <a:gd name="connsiteX4" fmla="*/ 0 w 1324415"/>
                <a:gd name="connsiteY4" fmla="*/ 148847 h 170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15" h="1704155">
                  <a:moveTo>
                    <a:pt x="0" y="148847"/>
                  </a:moveTo>
                  <a:lnTo>
                    <a:pt x="1324415" y="0"/>
                  </a:lnTo>
                  <a:lnTo>
                    <a:pt x="1324415" y="1704155"/>
                  </a:lnTo>
                  <a:lnTo>
                    <a:pt x="10783" y="1556831"/>
                  </a:lnTo>
                  <a:cubicBezTo>
                    <a:pt x="7189" y="1087503"/>
                    <a:pt x="3594" y="618175"/>
                    <a:pt x="0" y="148847"/>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4006096" y="1609447"/>
              <a:ext cx="0" cy="1574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flipH="1">
            <a:off x="7359760" y="1550745"/>
            <a:ext cx="832583" cy="1775095"/>
            <a:chOff x="3601219" y="1508760"/>
            <a:chExt cx="939375" cy="1775095"/>
          </a:xfrm>
        </p:grpSpPr>
        <p:sp>
          <p:nvSpPr>
            <p:cNvPr id="62" name="Rectangle 14"/>
            <p:cNvSpPr/>
            <p:nvPr/>
          </p:nvSpPr>
          <p:spPr>
            <a:xfrm>
              <a:off x="3601219" y="1508760"/>
              <a:ext cx="939375" cy="1775095"/>
            </a:xfrm>
            <a:custGeom>
              <a:avLst/>
              <a:gdLst>
                <a:gd name="connsiteX0" fmla="*/ 0 w 1475616"/>
                <a:gd name="connsiteY0" fmla="*/ 0 h 1704155"/>
                <a:gd name="connsiteX1" fmla="*/ 1475616 w 1475616"/>
                <a:gd name="connsiteY1" fmla="*/ 0 h 1704155"/>
                <a:gd name="connsiteX2" fmla="*/ 1475616 w 1475616"/>
                <a:gd name="connsiteY2" fmla="*/ 1704155 h 1704155"/>
                <a:gd name="connsiteX3" fmla="*/ 0 w 1475616"/>
                <a:gd name="connsiteY3" fmla="*/ 1704155 h 1704155"/>
                <a:gd name="connsiteX4" fmla="*/ 0 w 1475616"/>
                <a:gd name="connsiteY4" fmla="*/ 0 h 1704155"/>
                <a:gd name="connsiteX0" fmla="*/ 63500 w 1475616"/>
                <a:gd name="connsiteY0" fmla="*/ 63500 h 1704155"/>
                <a:gd name="connsiteX1" fmla="*/ 1475616 w 1475616"/>
                <a:gd name="connsiteY1" fmla="*/ 0 h 1704155"/>
                <a:gd name="connsiteX2" fmla="*/ 1475616 w 1475616"/>
                <a:gd name="connsiteY2" fmla="*/ 1704155 h 1704155"/>
                <a:gd name="connsiteX3" fmla="*/ 0 w 1475616"/>
                <a:gd name="connsiteY3" fmla="*/ 1704155 h 1704155"/>
                <a:gd name="connsiteX4" fmla="*/ 63500 w 1475616"/>
                <a:gd name="connsiteY4" fmla="*/ 63500 h 1704155"/>
                <a:gd name="connsiteX0" fmla="*/ 0 w 1412116"/>
                <a:gd name="connsiteY0" fmla="*/ 63500 h 1704155"/>
                <a:gd name="connsiteX1" fmla="*/ 1412116 w 1412116"/>
                <a:gd name="connsiteY1" fmla="*/ 0 h 1704155"/>
                <a:gd name="connsiteX2" fmla="*/ 1412116 w 1412116"/>
                <a:gd name="connsiteY2" fmla="*/ 1704155 h 1704155"/>
                <a:gd name="connsiteX3" fmla="*/ 25400 w 1412116"/>
                <a:gd name="connsiteY3" fmla="*/ 1678755 h 1704155"/>
                <a:gd name="connsiteX4" fmla="*/ 0 w 1412116"/>
                <a:gd name="connsiteY4" fmla="*/ 63500 h 1704155"/>
                <a:gd name="connsiteX0" fmla="*/ 62301 w 1386716"/>
                <a:gd name="connsiteY0" fmla="*/ 148847 h 1704155"/>
                <a:gd name="connsiteX1" fmla="*/ 1386716 w 1386716"/>
                <a:gd name="connsiteY1" fmla="*/ 0 h 1704155"/>
                <a:gd name="connsiteX2" fmla="*/ 1386716 w 1386716"/>
                <a:gd name="connsiteY2" fmla="*/ 1704155 h 1704155"/>
                <a:gd name="connsiteX3" fmla="*/ 0 w 1386716"/>
                <a:gd name="connsiteY3" fmla="*/ 1678755 h 1704155"/>
                <a:gd name="connsiteX4" fmla="*/ 62301 w 1386716"/>
                <a:gd name="connsiteY4" fmla="*/ 148847 h 1704155"/>
                <a:gd name="connsiteX0" fmla="*/ 0 w 1324415"/>
                <a:gd name="connsiteY0" fmla="*/ 148847 h 1704155"/>
                <a:gd name="connsiteX1" fmla="*/ 1324415 w 1324415"/>
                <a:gd name="connsiteY1" fmla="*/ 0 h 1704155"/>
                <a:gd name="connsiteX2" fmla="*/ 1324415 w 1324415"/>
                <a:gd name="connsiteY2" fmla="*/ 1704155 h 1704155"/>
                <a:gd name="connsiteX3" fmla="*/ 10783 w 1324415"/>
                <a:gd name="connsiteY3" fmla="*/ 1556831 h 1704155"/>
                <a:gd name="connsiteX4" fmla="*/ 0 w 1324415"/>
                <a:gd name="connsiteY4" fmla="*/ 148847 h 170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15" h="1704155">
                  <a:moveTo>
                    <a:pt x="0" y="148847"/>
                  </a:moveTo>
                  <a:lnTo>
                    <a:pt x="1324415" y="0"/>
                  </a:lnTo>
                  <a:lnTo>
                    <a:pt x="1324415" y="1704155"/>
                  </a:lnTo>
                  <a:lnTo>
                    <a:pt x="10783" y="1556831"/>
                  </a:lnTo>
                  <a:cubicBezTo>
                    <a:pt x="7189" y="1087503"/>
                    <a:pt x="3594" y="618175"/>
                    <a:pt x="0" y="148847"/>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4006096" y="1609447"/>
              <a:ext cx="0" cy="15749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162445" y="435382"/>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48" name="TextBox 47"/>
          <p:cNvSpPr txBox="1"/>
          <p:nvPr/>
        </p:nvSpPr>
        <p:spPr>
          <a:xfrm>
            <a:off x="8086168" y="430231"/>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17533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6" presetClass="entr" presetSubtype="21"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arn(inVertical)">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35" presetClass="emph" presetSubtype="0" repeatCount="indefinite" fill="hold" nodeType="withEffect">
                                  <p:stCondLst>
                                    <p:cond delay="0"/>
                                  </p:stCondLst>
                                  <p:endCondLst>
                                    <p:cond evt="onNext" delay="0">
                                      <p:tgtEl>
                                        <p:sldTgt/>
                                      </p:tgtEl>
                                    </p:cond>
                                  </p:endCondLst>
                                  <p:childTnLst>
                                    <p:anim calcmode="discrete" valueType="str">
                                      <p:cBhvr>
                                        <p:cTn id="64" dur="1000" fill="hold"/>
                                        <p:tgtEl>
                                          <p:spTgt spid="41"/>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nodeType="withEffect">
                                  <p:stCondLst>
                                    <p:cond delay="0"/>
                                  </p:stCondLst>
                                  <p:endCondLst>
                                    <p:cond evt="onNext" delay="0">
                                      <p:tgtEl>
                                        <p:sldTgt/>
                                      </p:tgtEl>
                                    </p:cond>
                                  </p:endCondLst>
                                  <p:childTnLst>
                                    <p:anim calcmode="discrete" valueType="str">
                                      <p:cBhvr>
                                        <p:cTn id="66"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41"/>
                                        </p:tgtEl>
                                      </p:cBhvr>
                                    </p:animEffect>
                                    <p:set>
                                      <p:cBhvr>
                                        <p:cTn id="71" dur="1" fill="hold">
                                          <p:stCondLst>
                                            <p:cond delay="499"/>
                                          </p:stCondLst>
                                        </p:cTn>
                                        <p:tgtEl>
                                          <p:spTgt spid="4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1"/>
                                        </p:tgtEl>
                                      </p:cBhvr>
                                    </p:animEffect>
                                    <p:set>
                                      <p:cBhvr>
                                        <p:cTn id="77" dur="1" fill="hold">
                                          <p:stCondLst>
                                            <p:cond delay="499"/>
                                          </p:stCondLst>
                                        </p:cTn>
                                        <p:tgtEl>
                                          <p:spTgt spid="5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9"/>
                                        </p:tgtEl>
                                      </p:cBhvr>
                                    </p:animEffect>
                                    <p:set>
                                      <p:cBhvr>
                                        <p:cTn id="83" dur="1" fill="hold">
                                          <p:stCondLst>
                                            <p:cond delay="499"/>
                                          </p:stCondLst>
                                        </p:cTn>
                                        <p:tgtEl>
                                          <p:spTgt spid="3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1" grpId="0" animBg="1"/>
      <p:bldP spid="79" grpId="0"/>
      <p:bldP spid="83" grpId="0"/>
      <p:bldP spid="39" grpId="0"/>
      <p:bldP spid="39" grpId="1"/>
      <p:bldP spid="40" grpId="0"/>
      <p:bldP spid="42" grpId="0"/>
      <p:bldP spid="42" grpId="1"/>
      <p:bldP spid="51" grpId="0"/>
      <p:bldP spid="51" grpId="1"/>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488873" y="193398"/>
            <a:ext cx="3200399" cy="584775"/>
          </a:xfrm>
          <a:prstGeom prst="rect">
            <a:avLst/>
          </a:prstGeom>
          <a:noFill/>
        </p:spPr>
        <p:txBody>
          <a:bodyPr wrap="square" rtlCol="0">
            <a:spAutoFit/>
          </a:bodyPr>
          <a:lstStyle/>
          <a:p>
            <a:pPr algn="ctr"/>
            <a:r>
              <a:rPr lang="en-US" sz="3200" u="sng" dirty="0" err="1" smtClean="0">
                <a:solidFill>
                  <a:srgbClr val="FF0000"/>
                </a:solidFill>
                <a:latin typeface="NikoshBAN" panose="02000000000000000000" pitchFamily="2" charset="0"/>
                <a:cs typeface="NikoshBAN" panose="02000000000000000000" pitchFamily="2" charset="0"/>
              </a:rPr>
              <a:t>দলীয়</a:t>
            </a:r>
            <a:r>
              <a:rPr lang="en-US" sz="3200" u="sng" dirty="0" smtClean="0">
                <a:solidFill>
                  <a:srgbClr val="FF0000"/>
                </a:solidFill>
                <a:latin typeface="NikoshBAN" panose="02000000000000000000" pitchFamily="2" charset="0"/>
                <a:cs typeface="NikoshBAN" panose="02000000000000000000" pitchFamily="2" charset="0"/>
              </a:rPr>
              <a:t> </a:t>
            </a:r>
            <a:r>
              <a:rPr lang="en-US" sz="3200" u="sng" dirty="0" err="1" smtClean="0">
                <a:solidFill>
                  <a:srgbClr val="FF0000"/>
                </a:solidFill>
                <a:latin typeface="NikoshBAN" panose="02000000000000000000" pitchFamily="2" charset="0"/>
                <a:cs typeface="NikoshBAN" panose="02000000000000000000" pitchFamily="2" charset="0"/>
              </a:rPr>
              <a:t>কাজ</a:t>
            </a:r>
            <a:endParaRPr lang="en-US" sz="3200" u="sng"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905668" y="5605077"/>
            <a:ext cx="10420598" cy="707886"/>
          </a:xfrm>
          <a:prstGeom prst="rect">
            <a:avLst/>
          </a:prstGeom>
          <a:noFill/>
        </p:spPr>
        <p:txBody>
          <a:bodyPr wrap="square" rtlCol="0">
            <a:spAutoFit/>
          </a:bodyPr>
          <a:lstStyle/>
          <a:p>
            <a:pPr algn="ctr"/>
            <a:r>
              <a:rPr lang="en-US" sz="4000" dirty="0" err="1" smtClean="0">
                <a:solidFill>
                  <a:srgbClr val="C00000"/>
                </a:solidFill>
                <a:latin typeface="NikoshBAN" panose="02000000000000000000" pitchFamily="2" charset="0"/>
                <a:cs typeface="NikoshBAN" panose="02000000000000000000" pitchFamily="2" charset="0"/>
              </a:rPr>
              <a:t>লেন্সের</a:t>
            </a:r>
            <a:r>
              <a:rPr lang="en-US" sz="4000" dirty="0" smtClean="0">
                <a:solidFill>
                  <a:srgbClr val="C00000"/>
                </a:solidFill>
                <a:latin typeface="NikoshBAN" panose="02000000000000000000" pitchFamily="2" charset="0"/>
                <a:cs typeface="NikoshBAN" panose="02000000000000000000" pitchFamily="2" charset="0"/>
              </a:rPr>
              <a:t> </a:t>
            </a:r>
            <a:r>
              <a:rPr lang="en-US" sz="4000" dirty="0" err="1" smtClean="0">
                <a:solidFill>
                  <a:srgbClr val="C00000"/>
                </a:solidFill>
                <a:latin typeface="NikoshBAN" panose="02000000000000000000" pitchFamily="2" charset="0"/>
                <a:cs typeface="NikoshBAN" panose="02000000000000000000" pitchFamily="2" charset="0"/>
              </a:rPr>
              <a:t>আলোর</a:t>
            </a:r>
            <a:r>
              <a:rPr lang="en-US" sz="4000" dirty="0" smtClean="0">
                <a:solidFill>
                  <a:srgbClr val="C00000"/>
                </a:solidFill>
                <a:latin typeface="NikoshBAN" panose="02000000000000000000" pitchFamily="2" charset="0"/>
                <a:cs typeface="NikoshBAN" panose="02000000000000000000" pitchFamily="2" charset="0"/>
              </a:rPr>
              <a:t> </a:t>
            </a:r>
            <a:r>
              <a:rPr lang="en-US" sz="4000" dirty="0" err="1" smtClean="0">
                <a:solidFill>
                  <a:srgbClr val="C00000"/>
                </a:solidFill>
                <a:latin typeface="NikoshBAN" panose="02000000000000000000" pitchFamily="2" charset="0"/>
                <a:cs typeface="NikoshBAN" panose="02000000000000000000" pitchFamily="2" charset="0"/>
              </a:rPr>
              <a:t>প্রতিসরণের</a:t>
            </a:r>
            <a:r>
              <a:rPr lang="en-US" sz="4000" dirty="0" smtClean="0">
                <a:solidFill>
                  <a:srgbClr val="C00000"/>
                </a:solidFill>
                <a:latin typeface="NikoshBAN" panose="02000000000000000000" pitchFamily="2" charset="0"/>
                <a:cs typeface="NikoshBAN" panose="02000000000000000000" pitchFamily="2" charset="0"/>
              </a:rPr>
              <a:t> </a:t>
            </a:r>
            <a:r>
              <a:rPr lang="en-US" sz="4000" dirty="0" err="1" smtClean="0">
                <a:solidFill>
                  <a:srgbClr val="C00000"/>
                </a:solidFill>
                <a:latin typeface="NikoshBAN" panose="02000000000000000000" pitchFamily="2" charset="0"/>
                <a:cs typeface="NikoshBAN" panose="02000000000000000000" pitchFamily="2" charset="0"/>
              </a:rPr>
              <a:t>ক্ষেত্রে</a:t>
            </a:r>
            <a:r>
              <a:rPr lang="en-US" sz="4000" dirty="0" smtClean="0">
                <a:solidFill>
                  <a:srgbClr val="C00000"/>
                </a:solidFill>
                <a:latin typeface="NikoshBAN" panose="02000000000000000000" pitchFamily="2" charset="0"/>
                <a:cs typeface="NikoshBAN" panose="02000000000000000000" pitchFamily="2" charset="0"/>
              </a:rPr>
              <a:t> </a:t>
            </a:r>
            <a:r>
              <a:rPr lang="en-US" sz="4000" dirty="0" err="1" smtClean="0">
                <a:solidFill>
                  <a:srgbClr val="C00000"/>
                </a:solidFill>
                <a:latin typeface="NikoshBAN" panose="02000000000000000000" pitchFamily="2" charset="0"/>
                <a:cs typeface="NikoshBAN" panose="02000000000000000000" pitchFamily="2" charset="0"/>
              </a:rPr>
              <a:t>কী</a:t>
            </a:r>
            <a:r>
              <a:rPr lang="en-US" sz="4000" dirty="0" smtClean="0">
                <a:solidFill>
                  <a:srgbClr val="C00000"/>
                </a:solidFill>
                <a:latin typeface="NikoshBAN" panose="02000000000000000000" pitchFamily="2" charset="0"/>
                <a:cs typeface="NikoshBAN" panose="02000000000000000000" pitchFamily="2" charset="0"/>
              </a:rPr>
              <a:t> </a:t>
            </a:r>
            <a:r>
              <a:rPr lang="en-US" sz="4000" dirty="0" err="1" smtClean="0">
                <a:solidFill>
                  <a:srgbClr val="C00000"/>
                </a:solidFill>
                <a:latin typeface="NikoshBAN" panose="02000000000000000000" pitchFamily="2" charset="0"/>
                <a:cs typeface="NikoshBAN" panose="02000000000000000000" pitchFamily="2" charset="0"/>
              </a:rPr>
              <a:t>ঘটে</a:t>
            </a:r>
            <a:r>
              <a:rPr lang="en-US" sz="4000" dirty="0" smtClean="0">
                <a:solidFill>
                  <a:srgbClr val="C00000"/>
                </a:solidFill>
                <a:latin typeface="NikoshBAN" panose="02000000000000000000" pitchFamily="2" charset="0"/>
                <a:cs typeface="NikoshBAN" panose="02000000000000000000" pitchFamily="2" charset="0"/>
              </a:rPr>
              <a:t>?</a:t>
            </a:r>
            <a:endParaRPr lang="en-US" sz="4000" dirty="0">
              <a:solidFill>
                <a:srgbClr val="C0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437" y="1088127"/>
            <a:ext cx="7297270" cy="4560795"/>
          </a:xfrm>
          <a:prstGeom prst="rect">
            <a:avLst/>
          </a:prstGeom>
        </p:spPr>
      </p:pic>
    </p:spTree>
    <p:extLst>
      <p:ext uri="{BB962C8B-B14F-4D97-AF65-F5344CB8AC3E}">
        <p14:creationId xmlns:p14="http://schemas.microsoft.com/office/powerpoint/2010/main" val="4117399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0" y="-5100"/>
            <a:ext cx="12192000" cy="6858000"/>
            <a:chOff x="0" y="-39189"/>
            <a:chExt cx="12192000" cy="6858000"/>
          </a:xfrm>
        </p:grpSpPr>
        <p:pic>
          <p:nvPicPr>
            <p:cNvPr id="85" name="Picture 8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39189"/>
              <a:ext cx="12192000" cy="6858000"/>
            </a:xfrm>
            <a:prstGeom prst="rect">
              <a:avLst/>
            </a:prstGeom>
          </p:spPr>
        </p:pic>
        <p:sp>
          <p:nvSpPr>
            <p:cNvPr id="86" name="Rectangle 85"/>
            <p:cNvSpPr/>
            <p:nvPr/>
          </p:nvSpPr>
          <p:spPr>
            <a:xfrm>
              <a:off x="96981" y="70859"/>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408201" y="1383718"/>
            <a:ext cx="3006696" cy="2421315"/>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38100">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38100">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25620"/>
              <a:ext cx="665831" cy="4719"/>
            </a:xfrm>
            <a:prstGeom prst="line">
              <a:avLst/>
            </a:prstGeom>
            <a:ln w="38100">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8027613" y="2950540"/>
              <a:ext cx="697716" cy="20090"/>
            </a:xfrm>
            <a:prstGeom prst="line">
              <a:avLst/>
            </a:prstGeom>
            <a:ln w="38100">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8373548" y="1925620"/>
              <a:ext cx="2162" cy="1046180"/>
            </a:xfrm>
            <a:prstGeom prst="line">
              <a:avLst/>
            </a:prstGeom>
            <a:ln w="38100">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1578921" y="1146405"/>
            <a:ext cx="2575057" cy="2760712"/>
            <a:chOff x="2866114" y="1789338"/>
            <a:chExt cx="1237213" cy="1271457"/>
          </a:xfrm>
        </p:grpSpPr>
        <p:grpSp>
          <p:nvGrpSpPr>
            <p:cNvPr id="17" name="Group 16"/>
            <p:cNvGrpSpPr/>
            <p:nvPr/>
          </p:nvGrpSpPr>
          <p:grpSpPr>
            <a:xfrm>
              <a:off x="2866114" y="1789338"/>
              <a:ext cx="1237213" cy="1271457"/>
              <a:chOff x="2866114" y="1789338"/>
              <a:chExt cx="1237213" cy="1271457"/>
            </a:xfrm>
          </p:grpSpPr>
          <p:sp>
            <p:nvSpPr>
              <p:cNvPr id="13" name="Arc 12"/>
              <p:cNvSpPr/>
              <p:nvPr/>
            </p:nvSpPr>
            <p:spPr>
              <a:xfrm>
                <a:off x="2866114" y="1805446"/>
                <a:ext cx="844030" cy="1252732"/>
              </a:xfrm>
              <a:prstGeom prst="arc">
                <a:avLst>
                  <a:gd name="adj1" fmla="val 17160700"/>
                  <a:gd name="adj2" fmla="val 440431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52456" y="1852276"/>
              <a:ext cx="4623" cy="1152892"/>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731520" y="2573617"/>
            <a:ext cx="4669155" cy="0"/>
          </a:xfrm>
          <a:prstGeom prst="line">
            <a:avLst/>
          </a:prstGeom>
          <a:ln w="38100"/>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2053798" y="3830572"/>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7934635" y="3810274"/>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61" name="Straight Connector 60"/>
          <p:cNvCxnSpPr/>
          <p:nvPr/>
        </p:nvCxnSpPr>
        <p:spPr>
          <a:xfrm>
            <a:off x="6436153" y="2552112"/>
            <a:ext cx="4748011" cy="0"/>
          </a:xfrm>
          <a:prstGeom prst="line">
            <a:avLst/>
          </a:prstGeom>
          <a:ln w="38100"/>
        </p:spPr>
        <p:style>
          <a:lnRef idx="2">
            <a:schemeClr val="dk1"/>
          </a:lnRef>
          <a:fillRef idx="0">
            <a:schemeClr val="dk1"/>
          </a:fillRef>
          <a:effectRef idx="1">
            <a:schemeClr val="dk1"/>
          </a:effectRef>
          <a:fontRef idx="minor">
            <a:schemeClr val="tx1"/>
          </a:fontRef>
        </p:style>
      </p:cxnSp>
      <p:sp>
        <p:nvSpPr>
          <p:cNvPr id="58" name="Oval 57"/>
          <p:cNvSpPr/>
          <p:nvPr/>
        </p:nvSpPr>
        <p:spPr>
          <a:xfrm>
            <a:off x="2743707" y="2505640"/>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8795614" y="2491923"/>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extBox 43"/>
          <p:cNvSpPr txBox="1"/>
          <p:nvPr/>
        </p:nvSpPr>
        <p:spPr>
          <a:xfrm>
            <a:off x="731519" y="4702733"/>
            <a:ext cx="10590905" cy="1077218"/>
          </a:xfrm>
          <a:prstGeom prst="rect">
            <a:avLst/>
          </a:prstGeom>
          <a:noFill/>
        </p:spPr>
        <p:txBody>
          <a:bodyPr wrap="square" rtlCol="0">
            <a:spAutoFit/>
          </a:bodyPr>
          <a:lstStyle/>
          <a:p>
            <a:pPr algn="just"/>
            <a:r>
              <a:rPr lang="en-US" sz="3200" dirty="0" smtClean="0">
                <a:latin typeface="NikoshBAN" panose="02000000000000000000" pitchFamily="2" charset="0"/>
                <a:cs typeface="NikoshBAN" panose="02000000000000000000" pitchFamily="2" charset="0"/>
              </a:rPr>
              <a:t>1।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সোজাসুজি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লেন্সে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সমান্তরালে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লেন্সে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a:t>
            </a:r>
            <a:endParaRPr lang="en-US" sz="3200" u="sng" dirty="0">
              <a:latin typeface="NikoshBAN" panose="02000000000000000000" pitchFamily="2" charset="0"/>
              <a:cs typeface="NikoshBAN" panose="02000000000000000000" pitchFamily="2" charset="0"/>
            </a:endParaRPr>
          </a:p>
        </p:txBody>
      </p:sp>
      <p:grpSp>
        <p:nvGrpSpPr>
          <p:cNvPr id="28" name="Group 27"/>
          <p:cNvGrpSpPr/>
          <p:nvPr/>
        </p:nvGrpSpPr>
        <p:grpSpPr>
          <a:xfrm>
            <a:off x="885370" y="1137507"/>
            <a:ext cx="3547505" cy="2660514"/>
            <a:chOff x="1001287" y="1088587"/>
            <a:chExt cx="3152716" cy="2364435"/>
          </a:xfrm>
        </p:grpSpPr>
        <p:cxnSp>
          <p:nvCxnSpPr>
            <p:cNvPr id="23" name="Straight Arrow Connector 22"/>
            <p:cNvCxnSpPr/>
            <p:nvPr/>
          </p:nvCxnSpPr>
          <p:spPr>
            <a:xfrm>
              <a:off x="1001287" y="1088587"/>
              <a:ext cx="3121644" cy="2345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10800000" flipV="1">
              <a:off x="3975648" y="327459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extBox 1"/>
          <p:cNvSpPr txBox="1"/>
          <p:nvPr/>
        </p:nvSpPr>
        <p:spPr>
          <a:xfrm>
            <a:off x="3285864" y="207936"/>
            <a:ext cx="5148759" cy="646331"/>
          </a:xfrm>
          <a:prstGeom prst="rect">
            <a:avLst/>
          </a:prstGeom>
          <a:noFill/>
        </p:spPr>
        <p:txBody>
          <a:bodyPr wrap="square" rtlCol="0">
            <a:spAutoFit/>
          </a:bodyPr>
          <a:lstStyle/>
          <a:p>
            <a:r>
              <a:rPr lang="en-US" sz="3600" u="sng" dirty="0" err="1" smtClean="0">
                <a:latin typeface="NikoshBAN" panose="02000000000000000000" pitchFamily="2" charset="0"/>
                <a:cs typeface="NikoshBAN" panose="02000000000000000000" pitchFamily="2" charset="0"/>
              </a:rPr>
              <a:t>লেন্সে</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আলো</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প্রতিসরণের</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রশ্মি</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চিত্র</a:t>
            </a:r>
            <a:endParaRPr lang="en-US" sz="3600" u="sng" dirty="0">
              <a:latin typeface="NikoshBAN" panose="02000000000000000000" pitchFamily="2" charset="0"/>
              <a:cs typeface="NikoshBAN" panose="02000000000000000000" pitchFamily="2" charset="0"/>
            </a:endParaRPr>
          </a:p>
        </p:txBody>
      </p:sp>
      <p:grpSp>
        <p:nvGrpSpPr>
          <p:cNvPr id="41" name="Group 40"/>
          <p:cNvGrpSpPr/>
          <p:nvPr/>
        </p:nvGrpSpPr>
        <p:grpSpPr>
          <a:xfrm>
            <a:off x="7291701" y="1378831"/>
            <a:ext cx="2893976" cy="2170059"/>
            <a:chOff x="1260027" y="1282963"/>
            <a:chExt cx="2893976" cy="2170059"/>
          </a:xfrm>
        </p:grpSpPr>
        <p:cxnSp>
          <p:nvCxnSpPr>
            <p:cNvPr id="42" name="Straight Arrow Connector 41"/>
            <p:cNvCxnSpPr/>
            <p:nvPr/>
          </p:nvCxnSpPr>
          <p:spPr>
            <a:xfrm>
              <a:off x="1260027" y="1282963"/>
              <a:ext cx="2862904" cy="2150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Isosceles Triangle 42"/>
            <p:cNvSpPr/>
            <p:nvPr/>
          </p:nvSpPr>
          <p:spPr>
            <a:xfrm rot="10800000" flipV="1">
              <a:off x="3975648" y="3274599"/>
              <a:ext cx="178355" cy="178423"/>
            </a:xfrm>
            <a:prstGeom prst="triangle">
              <a:avLst/>
            </a:prstGeom>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961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left)">
                                      <p:cBhvr>
                                        <p:cTn id="33" dur="500"/>
                                        <p:tgtEl>
                                          <p:spTgt spid="6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4"/>
                                        </p:tgtEl>
                                        <p:attrNameLst>
                                          <p:attrName>style.visibility</p:attrName>
                                        </p:attrNameLst>
                                      </p:cBhvr>
                                      <p:to>
                                        <p:strVal val="visible"/>
                                      </p:to>
                                    </p:set>
                                    <p:animEffect transition="in" filter="wipe(left)">
                                      <p:cBhvr>
                                        <p:cTn id="5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58" grpId="0" animBg="1"/>
      <p:bldP spid="65" grpId="0" animBg="1"/>
      <p:bldP spid="4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0" y="0"/>
            <a:ext cx="12192000" cy="6858000"/>
            <a:chOff x="0" y="0"/>
            <a:chExt cx="12192000" cy="6858000"/>
          </a:xfrm>
        </p:grpSpPr>
        <p:pic>
          <p:nvPicPr>
            <p:cNvPr id="85" name="Picture 8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6" name="Rectangle 85"/>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833116" y="4842865"/>
            <a:ext cx="10529649" cy="1077218"/>
          </a:xfrm>
          <a:prstGeom prst="rect">
            <a:avLst/>
          </a:prstGeom>
          <a:noFill/>
        </p:spPr>
        <p:txBody>
          <a:bodyPr wrap="square" rtlCol="0">
            <a:spAutoFit/>
          </a:bodyPr>
          <a:lstStyle/>
          <a:p>
            <a:pPr algn="just"/>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অক্ষের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সমান্তরালে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ফোকাস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উত্তল</a:t>
            </a:r>
            <a:r>
              <a:rPr lang="en-US" sz="3200" dirty="0" smtClean="0">
                <a:latin typeface="NikoshBAN" panose="02000000000000000000" pitchFamily="2" charset="0"/>
                <a:cs typeface="NikoshBAN" panose="02000000000000000000" pitchFamily="2" charset="0"/>
              </a:rPr>
              <a:t> লেন্স) </a:t>
            </a:r>
            <a:r>
              <a:rPr lang="en-US" sz="3200" dirty="0" err="1" smtClean="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ফোকাস</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অপসৃত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অবতল</a:t>
            </a:r>
            <a:r>
              <a:rPr lang="en-US" sz="3200" dirty="0" smtClean="0">
                <a:latin typeface="NikoshBAN" panose="02000000000000000000" pitchFamily="2" charset="0"/>
                <a:cs typeface="NikoshBAN" panose="02000000000000000000" pitchFamily="2" charset="0"/>
              </a:rPr>
              <a:t> লেন্স)।</a:t>
            </a:r>
            <a:endParaRPr lang="en-US" sz="3200" u="sng" dirty="0">
              <a:latin typeface="NikoshBAN" panose="02000000000000000000" pitchFamily="2" charset="0"/>
              <a:cs typeface="NikoshBAN" panose="02000000000000000000" pitchFamily="2" charset="0"/>
            </a:endParaRPr>
          </a:p>
        </p:txBody>
      </p:sp>
      <p:sp>
        <p:nvSpPr>
          <p:cNvPr id="2" name="TextBox 1"/>
          <p:cNvSpPr txBox="1"/>
          <p:nvPr/>
        </p:nvSpPr>
        <p:spPr>
          <a:xfrm>
            <a:off x="3285864" y="207936"/>
            <a:ext cx="5148759" cy="646331"/>
          </a:xfrm>
          <a:prstGeom prst="rect">
            <a:avLst/>
          </a:prstGeom>
          <a:noFill/>
        </p:spPr>
        <p:txBody>
          <a:bodyPr wrap="square" rtlCol="0">
            <a:spAutoFit/>
          </a:bodyPr>
          <a:lstStyle/>
          <a:p>
            <a:r>
              <a:rPr lang="en-US" sz="3600" u="sng" dirty="0" err="1" smtClean="0">
                <a:latin typeface="NikoshBAN" panose="02000000000000000000" pitchFamily="2" charset="0"/>
                <a:cs typeface="NikoshBAN" panose="02000000000000000000" pitchFamily="2" charset="0"/>
              </a:rPr>
              <a:t>লেন্সে</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আলো</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প্রতিসরণের</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রশ্মি</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চিত্র</a:t>
            </a:r>
            <a:endParaRPr lang="en-US" sz="3600" u="sng" dirty="0">
              <a:latin typeface="NikoshBAN" panose="02000000000000000000" pitchFamily="2" charset="0"/>
              <a:cs typeface="NikoshBAN" panose="02000000000000000000" pitchFamily="2" charset="0"/>
            </a:endParaRPr>
          </a:p>
        </p:txBody>
      </p:sp>
      <p:grpSp>
        <p:nvGrpSpPr>
          <p:cNvPr id="43" name="Group 42"/>
          <p:cNvGrpSpPr/>
          <p:nvPr/>
        </p:nvGrpSpPr>
        <p:grpSpPr>
          <a:xfrm>
            <a:off x="7582338" y="2027729"/>
            <a:ext cx="3006696" cy="2421315"/>
            <a:chOff x="7527376" y="1844034"/>
            <a:chExt cx="1765660" cy="1206740"/>
          </a:xfrm>
        </p:grpSpPr>
        <p:sp>
          <p:nvSpPr>
            <p:cNvPr id="50" name="Arc 49"/>
            <p:cNvSpPr/>
            <p:nvPr/>
          </p:nvSpPr>
          <p:spPr>
            <a:xfrm rot="153003">
              <a:off x="7527376" y="1859700"/>
              <a:ext cx="705396" cy="1191074"/>
            </a:xfrm>
            <a:prstGeom prst="arc">
              <a:avLst>
                <a:gd name="adj1" fmla="val 17034778"/>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51" name="Arc 50"/>
            <p:cNvSpPr/>
            <p:nvPr/>
          </p:nvSpPr>
          <p:spPr>
            <a:xfrm rot="10800000">
              <a:off x="8518698" y="1844034"/>
              <a:ext cx="774338" cy="1182376"/>
            </a:xfrm>
            <a:prstGeom prst="arc">
              <a:avLst>
                <a:gd name="adj1" fmla="val 1722826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52" name="Straight Connector 51"/>
            <p:cNvCxnSpPr>
              <a:endCxn id="51" idx="2"/>
            </p:cNvCxnSpPr>
            <p:nvPr/>
          </p:nvCxnSpPr>
          <p:spPr>
            <a:xfrm flipV="1">
              <a:off x="8060298" y="1926089"/>
              <a:ext cx="648787" cy="425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flipV="1">
              <a:off x="8044395" y="2952517"/>
              <a:ext cx="668540" cy="13365"/>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8380364" y="1925620"/>
              <a:ext cx="0" cy="10268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55" name="Group 54"/>
          <p:cNvGrpSpPr/>
          <p:nvPr/>
        </p:nvGrpSpPr>
        <p:grpSpPr>
          <a:xfrm>
            <a:off x="1680517" y="1788610"/>
            <a:ext cx="2575057" cy="2760712"/>
            <a:chOff x="2866114" y="1792263"/>
            <a:chExt cx="1237213" cy="1271457"/>
          </a:xfrm>
        </p:grpSpPr>
        <p:grpSp>
          <p:nvGrpSpPr>
            <p:cNvPr id="56" name="Group 55"/>
            <p:cNvGrpSpPr/>
            <p:nvPr/>
          </p:nvGrpSpPr>
          <p:grpSpPr>
            <a:xfrm>
              <a:off x="2866114" y="1792263"/>
              <a:ext cx="1237213" cy="1271457"/>
              <a:chOff x="2866114" y="1792263"/>
              <a:chExt cx="1237213" cy="1271457"/>
            </a:xfrm>
          </p:grpSpPr>
          <p:sp>
            <p:nvSpPr>
              <p:cNvPr id="59" name="Arc 58"/>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60" name="Arc 59"/>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57" name="Straight Connector 56"/>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62" name="Straight Connector 61"/>
          <p:cNvCxnSpPr/>
          <p:nvPr/>
        </p:nvCxnSpPr>
        <p:spPr>
          <a:xfrm>
            <a:off x="833116" y="3209471"/>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162445" y="1219153"/>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67" name="TextBox 66"/>
          <p:cNvSpPr txBox="1"/>
          <p:nvPr/>
        </p:nvSpPr>
        <p:spPr>
          <a:xfrm>
            <a:off x="8086168" y="1214002"/>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68" name="Straight Connector 67"/>
          <p:cNvCxnSpPr/>
          <p:nvPr/>
        </p:nvCxnSpPr>
        <p:spPr>
          <a:xfrm>
            <a:off x="6320031" y="3202480"/>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71" name="Oval 70"/>
          <p:cNvSpPr/>
          <p:nvPr/>
        </p:nvSpPr>
        <p:spPr>
          <a:xfrm>
            <a:off x="4013297" y="3141494"/>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7894837" y="313505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73" name="Group 72"/>
          <p:cNvGrpSpPr/>
          <p:nvPr/>
        </p:nvGrpSpPr>
        <p:grpSpPr>
          <a:xfrm>
            <a:off x="833116" y="2216314"/>
            <a:ext cx="2074126" cy="178355"/>
            <a:chOff x="731520" y="1432543"/>
            <a:chExt cx="2074126" cy="178355"/>
          </a:xfrm>
        </p:grpSpPr>
        <p:cxnSp>
          <p:nvCxnSpPr>
            <p:cNvPr id="74" name="Straight Connector 73"/>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6" name="Group 75"/>
          <p:cNvGrpSpPr/>
          <p:nvPr/>
        </p:nvGrpSpPr>
        <p:grpSpPr>
          <a:xfrm>
            <a:off x="2907242" y="2318278"/>
            <a:ext cx="2422158" cy="1804344"/>
            <a:chOff x="2805646" y="1534507"/>
            <a:chExt cx="2422158" cy="1804344"/>
          </a:xfrm>
        </p:grpSpPr>
        <p:cxnSp>
          <p:nvCxnSpPr>
            <p:cNvPr id="78" name="Straight Arrow Connector 77"/>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Isosceles Triangle 79"/>
            <p:cNvSpPr/>
            <p:nvPr/>
          </p:nvSpPr>
          <p:spPr>
            <a:xfrm rot="10800000" flipV="1">
              <a:off x="5049449" y="3160428"/>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2" name="Group 81"/>
          <p:cNvGrpSpPr/>
          <p:nvPr/>
        </p:nvGrpSpPr>
        <p:grpSpPr>
          <a:xfrm>
            <a:off x="6944689" y="2526519"/>
            <a:ext cx="2074126" cy="178355"/>
            <a:chOff x="731520" y="1445606"/>
            <a:chExt cx="2074126" cy="178355"/>
          </a:xfrm>
        </p:grpSpPr>
        <p:cxnSp>
          <p:nvCxnSpPr>
            <p:cNvPr id="87" name="Straight Connector 86"/>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9" name="Group 88"/>
          <p:cNvGrpSpPr/>
          <p:nvPr/>
        </p:nvGrpSpPr>
        <p:grpSpPr>
          <a:xfrm rot="17644896">
            <a:off x="9079254" y="1605172"/>
            <a:ext cx="1531606" cy="1139293"/>
            <a:chOff x="2805646" y="1534507"/>
            <a:chExt cx="2387922" cy="1776268"/>
          </a:xfrm>
        </p:grpSpPr>
        <p:cxnSp>
          <p:nvCxnSpPr>
            <p:cNvPr id="90" name="Straight Arrow Connector 89"/>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Isosceles Triangle 90"/>
            <p:cNvSpPr/>
            <p:nvPr/>
          </p:nvSpPr>
          <p:spPr>
            <a:xfrm rot="10800000" flipV="1">
              <a:off x="5015214" y="3132352"/>
              <a:ext cx="178354"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92" name="Straight Connector 91"/>
          <p:cNvCxnSpPr/>
          <p:nvPr/>
        </p:nvCxnSpPr>
        <p:spPr>
          <a:xfrm flipV="1">
            <a:off x="8021328" y="2641274"/>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781883" y="324794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94" name="TextBox 93"/>
          <p:cNvSpPr txBox="1"/>
          <p:nvPr/>
        </p:nvSpPr>
        <p:spPr>
          <a:xfrm>
            <a:off x="7665356" y="3162399"/>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4485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500"/>
                                        <p:tgtEl>
                                          <p:spTgt spid="6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left)">
                                      <p:cBhvr>
                                        <p:cTn id="54" dur="500"/>
                                        <p:tgtEl>
                                          <p:spTgt spid="82"/>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down)">
                                      <p:cBhvr>
                                        <p:cTn id="58" dur="500"/>
                                        <p:tgtEl>
                                          <p:spTgt spid="89"/>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left)">
                                      <p:cBhvr>
                                        <p:cTn id="62" dur="500"/>
                                        <p:tgtEl>
                                          <p:spTgt spid="92"/>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35" presetClass="emph" presetSubtype="0" repeatCount="indefinite" fill="hold" grpId="1" nodeType="withEffect">
                                  <p:stCondLst>
                                    <p:cond delay="0"/>
                                  </p:stCondLst>
                                  <p:childTnLst>
                                    <p:anim calcmode="discrete" valueType="str">
                                      <p:cBhvr>
                                        <p:cTn id="71" dur="1000" fill="hold"/>
                                        <p:tgtEl>
                                          <p:spTgt spid="71"/>
                                        </p:tgtEl>
                                        <p:attrNameLst>
                                          <p:attrName>style.visibility</p:attrName>
                                        </p:attrNameLst>
                                      </p:cBhvr>
                                      <p:tavLst>
                                        <p:tav tm="0">
                                          <p:val>
                                            <p:strVal val="hidden"/>
                                          </p:val>
                                        </p:tav>
                                        <p:tav tm="50000">
                                          <p:val>
                                            <p:strVal val="visible"/>
                                          </p:val>
                                        </p:tav>
                                      </p:tavLst>
                                    </p:anim>
                                  </p:childTnLst>
                                </p:cTn>
                              </p:par>
                              <p:par>
                                <p:cTn id="72" presetID="35" presetClass="emph" presetSubtype="0" repeatCount="indefinite" fill="hold" grpId="1" nodeType="withEffect">
                                  <p:stCondLst>
                                    <p:cond delay="0"/>
                                  </p:stCondLst>
                                  <p:childTnLst>
                                    <p:anim calcmode="discrete" valueType="str">
                                      <p:cBhvr>
                                        <p:cTn id="73" dur="1000" fill="hold"/>
                                        <p:tgtEl>
                                          <p:spTgt spid="72"/>
                                        </p:tgtEl>
                                        <p:attrNameLst>
                                          <p:attrName>style.visibility</p:attrName>
                                        </p:attrNameLst>
                                      </p:cBhvr>
                                      <p:tavLst>
                                        <p:tav tm="0">
                                          <p:val>
                                            <p:strVal val="hidden"/>
                                          </p:val>
                                        </p:tav>
                                        <p:tav tm="50000">
                                          <p:val>
                                            <p:strVal val="visible"/>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64" grpId="0"/>
      <p:bldP spid="67" grpId="0"/>
      <p:bldP spid="71" grpId="0" animBg="1"/>
      <p:bldP spid="71" grpId="1" animBg="1"/>
      <p:bldP spid="72" grpId="0" animBg="1"/>
      <p:bldP spid="72" grpId="1" animBg="1"/>
      <p:bldP spid="93" grpId="0"/>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0"/>
            <a:ext cx="12192000" cy="6858000"/>
            <a:chOff x="0" y="0"/>
            <a:chExt cx="12192000" cy="6858000"/>
          </a:xfrm>
        </p:grpSpPr>
        <p:pic>
          <p:nvPicPr>
            <p:cNvPr id="45" name="Picture 4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8" name="Rectangle 47"/>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793359" y="4842865"/>
            <a:ext cx="10681432" cy="1200329"/>
          </a:xfrm>
          <a:prstGeom prst="rect">
            <a:avLst/>
          </a:prstGeom>
          <a:noFill/>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প্রধান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অক্ষের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সমান্তরালে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আপতিত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রশ্মি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ফোকাস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উত্তল</a:t>
            </a:r>
            <a:r>
              <a:rPr lang="en-US" sz="3600" dirty="0" smtClean="0">
                <a:latin typeface="NikoshBAN" panose="02000000000000000000" pitchFamily="2" charset="0"/>
                <a:cs typeface="NikoshBAN" panose="02000000000000000000" pitchFamily="2" charset="0"/>
              </a:rPr>
              <a:t> লেন্স) </a:t>
            </a:r>
            <a:r>
              <a:rPr lang="en-US" sz="3600" dirty="0" err="1" smtClean="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ফোকাস</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অপসৃত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অবতল</a:t>
            </a:r>
            <a:r>
              <a:rPr lang="en-US" sz="3600" dirty="0" smtClean="0">
                <a:latin typeface="NikoshBAN" panose="02000000000000000000" pitchFamily="2" charset="0"/>
                <a:cs typeface="NikoshBAN" panose="02000000000000000000" pitchFamily="2" charset="0"/>
              </a:rPr>
              <a:t> লেন্স)।</a:t>
            </a:r>
            <a:endParaRPr lang="en-US" sz="3600" u="sng" dirty="0">
              <a:latin typeface="NikoshBAN" panose="02000000000000000000" pitchFamily="2" charset="0"/>
              <a:cs typeface="NikoshBAN" panose="02000000000000000000" pitchFamily="2" charset="0"/>
            </a:endParaRPr>
          </a:p>
        </p:txBody>
      </p:sp>
      <p:sp>
        <p:nvSpPr>
          <p:cNvPr id="2" name="TextBox 1"/>
          <p:cNvSpPr txBox="1"/>
          <p:nvPr/>
        </p:nvSpPr>
        <p:spPr>
          <a:xfrm>
            <a:off x="3285864" y="207936"/>
            <a:ext cx="5148759" cy="646331"/>
          </a:xfrm>
          <a:prstGeom prst="rect">
            <a:avLst/>
          </a:prstGeom>
          <a:noFill/>
        </p:spPr>
        <p:txBody>
          <a:bodyPr wrap="square" rtlCol="0">
            <a:spAutoFit/>
          </a:bodyPr>
          <a:lstStyle/>
          <a:p>
            <a:r>
              <a:rPr lang="en-US" sz="3600" u="sng" dirty="0" err="1" smtClean="0">
                <a:latin typeface="NikoshBAN" panose="02000000000000000000" pitchFamily="2" charset="0"/>
                <a:cs typeface="NikoshBAN" panose="02000000000000000000" pitchFamily="2" charset="0"/>
              </a:rPr>
              <a:t>লেন্সে</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আলো</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প্রতিসরণের</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রশ্মি</a:t>
            </a:r>
            <a:r>
              <a:rPr lang="en-US" sz="3600" u="sng" dirty="0" smtClean="0">
                <a:latin typeface="NikoshBAN" panose="02000000000000000000" pitchFamily="2" charset="0"/>
                <a:cs typeface="NikoshBAN" panose="02000000000000000000" pitchFamily="2" charset="0"/>
              </a:rPr>
              <a:t> </a:t>
            </a:r>
            <a:r>
              <a:rPr lang="en-US" sz="3600" u="sng" dirty="0" err="1" smtClean="0">
                <a:latin typeface="NikoshBAN" panose="02000000000000000000" pitchFamily="2" charset="0"/>
                <a:cs typeface="NikoshBAN" panose="02000000000000000000" pitchFamily="2" charset="0"/>
              </a:rPr>
              <a:t>চিত্র</a:t>
            </a:r>
            <a:endParaRPr lang="en-US" sz="3600" u="sng" dirty="0">
              <a:latin typeface="NikoshBAN" panose="02000000000000000000" pitchFamily="2" charset="0"/>
              <a:cs typeface="NikoshBAN" panose="02000000000000000000" pitchFamily="2" charset="0"/>
            </a:endParaRPr>
          </a:p>
        </p:txBody>
      </p:sp>
      <p:grpSp>
        <p:nvGrpSpPr>
          <p:cNvPr id="39" name="Group 38"/>
          <p:cNvGrpSpPr/>
          <p:nvPr/>
        </p:nvGrpSpPr>
        <p:grpSpPr>
          <a:xfrm>
            <a:off x="7582338" y="2027729"/>
            <a:ext cx="3006696" cy="2421315"/>
            <a:chOff x="7527376" y="1844034"/>
            <a:chExt cx="1765660" cy="1206740"/>
          </a:xfrm>
        </p:grpSpPr>
        <p:sp>
          <p:nvSpPr>
            <p:cNvPr id="41" name="Arc 40"/>
            <p:cNvSpPr/>
            <p:nvPr/>
          </p:nvSpPr>
          <p:spPr>
            <a:xfrm rot="153003">
              <a:off x="7527376" y="1859700"/>
              <a:ext cx="705396" cy="1191074"/>
            </a:xfrm>
            <a:prstGeom prst="arc">
              <a:avLst>
                <a:gd name="adj1" fmla="val 17034778"/>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42" name="Arc 41"/>
            <p:cNvSpPr/>
            <p:nvPr/>
          </p:nvSpPr>
          <p:spPr>
            <a:xfrm rot="10800000">
              <a:off x="8518698" y="1844034"/>
              <a:ext cx="774338" cy="1182376"/>
            </a:xfrm>
            <a:prstGeom prst="arc">
              <a:avLst>
                <a:gd name="adj1" fmla="val 1722826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43" name="Straight Connector 42"/>
            <p:cNvCxnSpPr>
              <a:endCxn id="42" idx="2"/>
            </p:cNvCxnSpPr>
            <p:nvPr/>
          </p:nvCxnSpPr>
          <p:spPr>
            <a:xfrm flipV="1">
              <a:off x="8060298" y="1926089"/>
              <a:ext cx="648787" cy="425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V="1">
              <a:off x="8044395" y="2952517"/>
              <a:ext cx="668540" cy="13365"/>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8380364" y="1925620"/>
              <a:ext cx="0" cy="10268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49" name="Group 48"/>
          <p:cNvGrpSpPr/>
          <p:nvPr/>
        </p:nvGrpSpPr>
        <p:grpSpPr>
          <a:xfrm>
            <a:off x="1680517" y="1788610"/>
            <a:ext cx="2575057" cy="2760712"/>
            <a:chOff x="2866114" y="1792263"/>
            <a:chExt cx="1237213" cy="1271457"/>
          </a:xfrm>
        </p:grpSpPr>
        <p:grpSp>
          <p:nvGrpSpPr>
            <p:cNvPr id="50" name="Group 49"/>
            <p:cNvGrpSpPr/>
            <p:nvPr/>
          </p:nvGrpSpPr>
          <p:grpSpPr>
            <a:xfrm>
              <a:off x="2866114" y="1792263"/>
              <a:ext cx="1237213" cy="1271457"/>
              <a:chOff x="2866114" y="1792263"/>
              <a:chExt cx="1237213" cy="1271457"/>
            </a:xfrm>
          </p:grpSpPr>
          <p:sp>
            <p:nvSpPr>
              <p:cNvPr id="52" name="Arc 51"/>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53" name="Arc 52"/>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51" name="Straight Connector 50"/>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54" name="Straight Connector 53"/>
          <p:cNvCxnSpPr/>
          <p:nvPr/>
        </p:nvCxnSpPr>
        <p:spPr>
          <a:xfrm>
            <a:off x="833116" y="3209471"/>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2162445" y="1219153"/>
            <a:ext cx="1475084"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উত্তল লেন্স</a:t>
            </a:r>
            <a:endParaRPr lang="en-US" sz="3200" dirty="0">
              <a:latin typeface="NikoshBAN" panose="02000000000000000000" pitchFamily="2" charset="0"/>
              <a:cs typeface="NikoshBAN" panose="02000000000000000000" pitchFamily="2" charset="0"/>
            </a:endParaRPr>
          </a:p>
        </p:txBody>
      </p:sp>
      <p:sp>
        <p:nvSpPr>
          <p:cNvPr id="56" name="TextBox 55"/>
          <p:cNvSpPr txBox="1"/>
          <p:nvPr/>
        </p:nvSpPr>
        <p:spPr>
          <a:xfrm>
            <a:off x="8086168" y="1214002"/>
            <a:ext cx="1720343" cy="584775"/>
          </a:xfrm>
          <a:prstGeom prst="rect">
            <a:avLst/>
          </a:prstGeom>
          <a:noFill/>
        </p:spPr>
        <p:txBody>
          <a:bodyPr wrap="none" rtlCol="0">
            <a:spAutoFit/>
          </a:bodyPr>
          <a:lstStyle/>
          <a:p>
            <a:r>
              <a:rPr lang="bn-BD" sz="3200" dirty="0">
                <a:latin typeface="NikoshBAN" panose="02000000000000000000" pitchFamily="2" charset="0"/>
                <a:cs typeface="NikoshBAN" panose="02000000000000000000" pitchFamily="2" charset="0"/>
              </a:rPr>
              <a:t>অবতল লেন্স</a:t>
            </a:r>
            <a:endParaRPr lang="en-US" sz="3200" dirty="0">
              <a:latin typeface="NikoshBAN" panose="02000000000000000000" pitchFamily="2" charset="0"/>
              <a:cs typeface="NikoshBAN" panose="02000000000000000000" pitchFamily="2" charset="0"/>
            </a:endParaRPr>
          </a:p>
        </p:txBody>
      </p:sp>
      <p:cxnSp>
        <p:nvCxnSpPr>
          <p:cNvPr id="57" name="Straight Connector 56"/>
          <p:cNvCxnSpPr/>
          <p:nvPr/>
        </p:nvCxnSpPr>
        <p:spPr>
          <a:xfrm>
            <a:off x="6320031" y="3202480"/>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59" name="Oval 58"/>
          <p:cNvSpPr/>
          <p:nvPr/>
        </p:nvSpPr>
        <p:spPr>
          <a:xfrm>
            <a:off x="4039996" y="3141494"/>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7894837" y="313505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2" name="Group 61"/>
          <p:cNvGrpSpPr/>
          <p:nvPr/>
        </p:nvGrpSpPr>
        <p:grpSpPr>
          <a:xfrm rot="10800000">
            <a:off x="833116" y="2243891"/>
            <a:ext cx="2074126" cy="178355"/>
            <a:chOff x="731520" y="1448508"/>
            <a:chExt cx="2074126" cy="178355"/>
          </a:xfrm>
        </p:grpSpPr>
        <p:cxnSp>
          <p:nvCxnSpPr>
            <p:cNvPr id="64" name="Straight Connector 63"/>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Isosceles Triangle 65"/>
            <p:cNvSpPr/>
            <p:nvPr/>
          </p:nvSpPr>
          <p:spPr>
            <a:xfrm rot="16200000" flipV="1">
              <a:off x="1625010" y="1448474"/>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2" name="Group 71"/>
          <p:cNvGrpSpPr/>
          <p:nvPr/>
        </p:nvGrpSpPr>
        <p:grpSpPr>
          <a:xfrm rot="10800000">
            <a:off x="6336407" y="2487660"/>
            <a:ext cx="2682408" cy="230661"/>
            <a:chOff x="731520" y="1461571"/>
            <a:chExt cx="2074126" cy="178355"/>
          </a:xfrm>
        </p:grpSpPr>
        <p:cxnSp>
          <p:nvCxnSpPr>
            <p:cNvPr id="73" name="Straight Connector 72"/>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Isosceles Triangle 73"/>
            <p:cNvSpPr/>
            <p:nvPr/>
          </p:nvSpPr>
          <p:spPr>
            <a:xfrm rot="16200000" flipV="1">
              <a:off x="1625010" y="1461537"/>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80" name="Straight Connector 79"/>
          <p:cNvCxnSpPr/>
          <p:nvPr/>
        </p:nvCxnSpPr>
        <p:spPr>
          <a:xfrm flipV="1">
            <a:off x="8021328" y="2641274"/>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781883" y="324794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87" name="TextBox 86"/>
          <p:cNvSpPr txBox="1"/>
          <p:nvPr/>
        </p:nvSpPr>
        <p:spPr>
          <a:xfrm>
            <a:off x="7665356" y="3162399"/>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grpSp>
        <p:nvGrpSpPr>
          <p:cNvPr id="88" name="Group 87"/>
          <p:cNvGrpSpPr/>
          <p:nvPr/>
        </p:nvGrpSpPr>
        <p:grpSpPr>
          <a:xfrm rot="12976506">
            <a:off x="2565019" y="3242324"/>
            <a:ext cx="3477322" cy="244392"/>
            <a:chOff x="731520" y="1505822"/>
            <a:chExt cx="2074126" cy="57704"/>
          </a:xfrm>
        </p:grpSpPr>
        <p:cxnSp>
          <p:nvCxnSpPr>
            <p:cNvPr id="89" name="Straight Connector 88"/>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rot="16200000" flipV="1">
              <a:off x="1506379" y="1463075"/>
              <a:ext cx="57704" cy="14319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1" name="Group 90"/>
          <p:cNvGrpSpPr/>
          <p:nvPr/>
        </p:nvGrpSpPr>
        <p:grpSpPr>
          <a:xfrm rot="9031839">
            <a:off x="8901824" y="2009895"/>
            <a:ext cx="2074126" cy="178355"/>
            <a:chOff x="731520" y="1470879"/>
            <a:chExt cx="2074126" cy="178355"/>
          </a:xfrm>
        </p:grpSpPr>
        <p:cxnSp>
          <p:nvCxnSpPr>
            <p:cNvPr id="92" name="Straight Connector 91"/>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6200000" flipV="1">
              <a:off x="1610730" y="1470845"/>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8311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wipe(right)">
                                      <p:cBhvr>
                                        <p:cTn id="51" dur="2000"/>
                                        <p:tgtEl>
                                          <p:spTgt spid="88"/>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right)">
                                      <p:cBhvr>
                                        <p:cTn id="55" dur="2000"/>
                                        <p:tgtEl>
                                          <p:spTgt spid="6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up)">
                                      <p:cBhvr>
                                        <p:cTn id="60" dur="2000"/>
                                        <p:tgtEl>
                                          <p:spTgt spid="91"/>
                                        </p:tgtEl>
                                      </p:cBhvr>
                                    </p:animEffect>
                                  </p:childTnLst>
                                </p:cTn>
                              </p:par>
                            </p:childTnLst>
                          </p:cTn>
                        </p:par>
                        <p:par>
                          <p:cTn id="61" fill="hold">
                            <p:stCondLst>
                              <p:cond delay="2000"/>
                            </p:stCondLst>
                            <p:childTnLst>
                              <p:par>
                                <p:cTn id="62" presetID="22" presetClass="entr" presetSubtype="2"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right)">
                                      <p:cBhvr>
                                        <p:cTn id="64" dur="2000"/>
                                        <p:tgtEl>
                                          <p:spTgt spid="72"/>
                                        </p:tgtEl>
                                      </p:cBhvr>
                                    </p:animEffect>
                                  </p:childTnLst>
                                </p:cTn>
                              </p:par>
                              <p:par>
                                <p:cTn id="65" presetID="22" presetClass="entr" presetSubtype="2"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20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55" grpId="0"/>
      <p:bldP spid="56" grpId="0"/>
      <p:bldP spid="59" grpId="0" animBg="1"/>
      <p:bldP spid="60" grpId="0" animBg="1"/>
      <p:bldP spid="82"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610637" y="427644"/>
            <a:ext cx="3085154" cy="769441"/>
          </a:xfrm>
          <a:prstGeom prst="rect">
            <a:avLst/>
          </a:prstGeom>
          <a:noFill/>
        </p:spPr>
        <p:txBody>
          <a:bodyPr wrap="square" rtlCol="0">
            <a:spAutoFit/>
          </a:bodyPr>
          <a:lstStyle/>
          <a:p>
            <a:pPr algn="ctr"/>
            <a:r>
              <a:rPr lang="en-US" sz="4400" u="sng" dirty="0" err="1" smtClean="0">
                <a:latin typeface="NikoshBAN" panose="02000000000000000000" pitchFamily="2" charset="0"/>
                <a:cs typeface="NikoshBAN" panose="02000000000000000000" pitchFamily="2" charset="0"/>
              </a:rPr>
              <a:t>মূল্যায়ণ</a:t>
            </a:r>
            <a:endParaRPr lang="en-US" sz="4400" u="sng" dirty="0">
              <a:latin typeface="NikoshBAN" panose="02000000000000000000" pitchFamily="2" charset="0"/>
              <a:cs typeface="NikoshBAN" panose="02000000000000000000" pitchFamily="2" charset="0"/>
            </a:endParaRPr>
          </a:p>
        </p:txBody>
      </p:sp>
      <p:sp>
        <p:nvSpPr>
          <p:cNvPr id="2" name="TextBox 1"/>
          <p:cNvSpPr txBox="1"/>
          <p:nvPr/>
        </p:nvSpPr>
        <p:spPr>
          <a:xfrm>
            <a:off x="2646752" y="1201228"/>
            <a:ext cx="3052455" cy="461665"/>
          </a:xfrm>
          <a:prstGeom prst="rect">
            <a:avLst/>
          </a:prstGeom>
          <a:noFill/>
        </p:spPr>
        <p:txBody>
          <a:bodyPr wrap="square" rtlCol="0">
            <a:spAutoFit/>
          </a:bodyPr>
          <a:lstStyle/>
          <a:p>
            <a:r>
              <a:rPr lang="en-US" sz="2400" dirty="0" smtClean="0">
                <a:solidFill>
                  <a:srgbClr val="00B0F0"/>
                </a:solidFill>
                <a:latin typeface="NikoshBAN" panose="02000000000000000000" pitchFamily="2" charset="0"/>
                <a:cs typeface="NikoshBAN" panose="02000000000000000000" pitchFamily="2" charset="0"/>
              </a:rPr>
              <a:t>১। লেন্স </a:t>
            </a:r>
            <a:r>
              <a:rPr lang="en-US" sz="2400" dirty="0" err="1" smtClean="0">
                <a:solidFill>
                  <a:srgbClr val="00B0F0"/>
                </a:solidFill>
                <a:latin typeface="NikoshBAN" panose="02000000000000000000" pitchFamily="2" charset="0"/>
                <a:cs typeface="NikoshBAN" panose="02000000000000000000" pitchFamily="2" charset="0"/>
              </a:rPr>
              <a:t>কী</a:t>
            </a:r>
            <a:r>
              <a:rPr lang="en-US" sz="2400" dirty="0" smtClean="0">
                <a:solidFill>
                  <a:srgbClr val="00B0F0"/>
                </a:solidFill>
                <a:latin typeface="NikoshBAN" panose="02000000000000000000" pitchFamily="2" charset="0"/>
                <a:cs typeface="NikoshBAN" panose="02000000000000000000" pitchFamily="2" charset="0"/>
              </a:rPr>
              <a:t>?</a:t>
            </a:r>
            <a:endParaRPr lang="en-US" sz="2400" dirty="0">
              <a:solidFill>
                <a:srgbClr val="00B0F0"/>
              </a:solidFill>
              <a:latin typeface="NikoshBAN" panose="02000000000000000000" pitchFamily="2" charset="0"/>
              <a:cs typeface="NikoshBAN" panose="02000000000000000000" pitchFamily="2" charset="0"/>
            </a:endParaRPr>
          </a:p>
        </p:txBody>
      </p:sp>
      <p:sp>
        <p:nvSpPr>
          <p:cNvPr id="8" name="TextBox 7"/>
          <p:cNvSpPr txBox="1"/>
          <p:nvPr/>
        </p:nvSpPr>
        <p:spPr>
          <a:xfrm>
            <a:off x="2622717" y="1546705"/>
            <a:ext cx="7167279" cy="523220"/>
          </a:xfrm>
          <a:prstGeom prst="rect">
            <a:avLst/>
          </a:prstGeom>
          <a:noFill/>
        </p:spPr>
        <p:txBody>
          <a:bodyPr wrap="square" rtlCol="0">
            <a:spAutoFit/>
          </a:bodyPr>
          <a:lstStyle/>
          <a:p>
            <a:r>
              <a:rPr lang="en-US" sz="2400" dirty="0" smtClean="0">
                <a:solidFill>
                  <a:schemeClr val="accent2">
                    <a:lumMod val="60000"/>
                    <a:lumOff val="40000"/>
                  </a:schemeClr>
                </a:solidFill>
                <a:latin typeface="NikoshBAN" panose="02000000000000000000" pitchFamily="2" charset="0"/>
                <a:cs typeface="NikoshBAN" panose="02000000000000000000" pitchFamily="2" charset="0"/>
              </a:rPr>
              <a:t>২। </a:t>
            </a:r>
            <a:r>
              <a:rPr lang="en-US" sz="2400" dirty="0" err="1" smtClean="0">
                <a:solidFill>
                  <a:schemeClr val="accent2">
                    <a:lumMod val="60000"/>
                    <a:lumOff val="40000"/>
                  </a:schemeClr>
                </a:solidFill>
                <a:latin typeface="NikoshBAN" panose="02000000000000000000" pitchFamily="2" charset="0"/>
                <a:cs typeface="NikoshBAN" panose="02000000000000000000" pitchFamily="2" charset="0"/>
              </a:rPr>
              <a:t>উত্তল</a:t>
            </a:r>
            <a:r>
              <a:rPr lang="en-US" sz="2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2400" dirty="0" err="1" smtClean="0">
                <a:solidFill>
                  <a:schemeClr val="accent2">
                    <a:lumMod val="60000"/>
                    <a:lumOff val="40000"/>
                  </a:schemeClr>
                </a:solidFill>
                <a:latin typeface="NikoshBAN" panose="02000000000000000000" pitchFamily="2" charset="0"/>
                <a:cs typeface="NikoshBAN" panose="02000000000000000000" pitchFamily="2" charset="0"/>
              </a:rPr>
              <a:t>লেন্সকে</a:t>
            </a:r>
            <a:r>
              <a:rPr lang="en-US" sz="24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2400" dirty="0" err="1" smtClean="0">
                <a:solidFill>
                  <a:schemeClr val="accent2">
                    <a:lumMod val="60000"/>
                    <a:lumOff val="40000"/>
                  </a:schemeClr>
                </a:solidFill>
                <a:latin typeface="NikoshBAN" panose="02000000000000000000" pitchFamily="2" charset="0"/>
                <a:cs typeface="NikoshBAN" panose="02000000000000000000" pitchFamily="2" charset="0"/>
              </a:rPr>
              <a:t>অ</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ভিসারী</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 লেন্স </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বলা</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হয়</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কেন</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28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9" name="TextBox 8"/>
          <p:cNvSpPr txBox="1"/>
          <p:nvPr/>
        </p:nvSpPr>
        <p:spPr>
          <a:xfrm>
            <a:off x="2556248" y="1983478"/>
            <a:ext cx="6723527" cy="461665"/>
          </a:xfrm>
          <a:prstGeom prst="rect">
            <a:avLst/>
          </a:prstGeom>
          <a:noFill/>
        </p:spPr>
        <p:txBody>
          <a:bodyPr wrap="square" rtlCol="0">
            <a:spAutoFit/>
          </a:bodyPr>
          <a:lstStyle/>
          <a:p>
            <a:r>
              <a:rPr lang="en-US" sz="2400" dirty="0" smtClean="0">
                <a:solidFill>
                  <a:srgbClr val="FFC000"/>
                </a:solidFill>
                <a:latin typeface="NikoshBAN" panose="02000000000000000000" pitchFamily="2" charset="0"/>
                <a:cs typeface="NikoshBAN" panose="02000000000000000000" pitchFamily="2" charset="0"/>
              </a:rPr>
              <a:t>৩। </a:t>
            </a:r>
            <a:r>
              <a:rPr lang="en-US" sz="2400" dirty="0" err="1" smtClean="0">
                <a:solidFill>
                  <a:srgbClr val="FFC000"/>
                </a:solidFill>
                <a:latin typeface="NikoshBAN" panose="02000000000000000000" pitchFamily="2" charset="0"/>
                <a:cs typeface="NikoshBAN" panose="02000000000000000000" pitchFamily="2" charset="0"/>
              </a:rPr>
              <a:t>লেন্সের</a:t>
            </a:r>
            <a:r>
              <a:rPr lang="en-US" sz="2400" dirty="0" smtClean="0">
                <a:solidFill>
                  <a:srgbClr val="FFC000"/>
                </a:solidFill>
                <a:latin typeface="NikoshBAN" panose="02000000000000000000" pitchFamily="2" charset="0"/>
                <a:cs typeface="NikoshBAN" panose="02000000000000000000" pitchFamily="2" charset="0"/>
              </a:rPr>
              <a:t> </a:t>
            </a:r>
            <a:r>
              <a:rPr lang="en-US" sz="2400" dirty="0" err="1" smtClean="0">
                <a:solidFill>
                  <a:srgbClr val="FFC000"/>
                </a:solidFill>
                <a:latin typeface="NikoshBAN" panose="02000000000000000000" pitchFamily="2" charset="0"/>
                <a:cs typeface="NikoshBAN" panose="02000000000000000000" pitchFamily="2" charset="0"/>
              </a:rPr>
              <a:t>ফোকাস</a:t>
            </a:r>
            <a:r>
              <a:rPr lang="en-US" sz="2400" dirty="0" smtClean="0">
                <a:solidFill>
                  <a:srgbClr val="FFC000"/>
                </a:solidFill>
                <a:latin typeface="NikoshBAN" panose="02000000000000000000" pitchFamily="2" charset="0"/>
                <a:cs typeface="NikoshBAN" panose="02000000000000000000" pitchFamily="2" charset="0"/>
              </a:rPr>
              <a:t> </a:t>
            </a:r>
            <a:r>
              <a:rPr lang="en-US" sz="2400" dirty="0" err="1" smtClean="0">
                <a:solidFill>
                  <a:srgbClr val="FFC000"/>
                </a:solidFill>
                <a:latin typeface="NikoshBAN" panose="02000000000000000000" pitchFamily="2" charset="0"/>
                <a:cs typeface="NikoshBAN" panose="02000000000000000000" pitchFamily="2" charset="0"/>
              </a:rPr>
              <a:t>দূরত্ব</a:t>
            </a:r>
            <a:r>
              <a:rPr lang="en-US" sz="2400" dirty="0" smtClean="0">
                <a:solidFill>
                  <a:srgbClr val="FFC000"/>
                </a:solidFill>
                <a:latin typeface="NikoshBAN" panose="02000000000000000000" pitchFamily="2" charset="0"/>
                <a:cs typeface="NikoshBAN" panose="02000000000000000000" pitchFamily="2" charset="0"/>
              </a:rPr>
              <a:t> </a:t>
            </a:r>
            <a:r>
              <a:rPr lang="en-US" sz="2400" dirty="0" err="1" smtClean="0">
                <a:solidFill>
                  <a:srgbClr val="FFC000"/>
                </a:solidFill>
                <a:latin typeface="NikoshBAN" panose="02000000000000000000" pitchFamily="2" charset="0"/>
                <a:cs typeface="NikoshBAN" panose="02000000000000000000" pitchFamily="2" charset="0"/>
              </a:rPr>
              <a:t>বলতে</a:t>
            </a:r>
            <a:r>
              <a:rPr lang="en-US" sz="2400" dirty="0" smtClean="0">
                <a:solidFill>
                  <a:srgbClr val="FFC000"/>
                </a:solidFill>
                <a:latin typeface="NikoshBAN" panose="02000000000000000000" pitchFamily="2" charset="0"/>
                <a:cs typeface="NikoshBAN" panose="02000000000000000000" pitchFamily="2" charset="0"/>
              </a:rPr>
              <a:t> </a:t>
            </a:r>
            <a:r>
              <a:rPr lang="en-US" sz="2400" dirty="0" err="1" smtClean="0">
                <a:solidFill>
                  <a:srgbClr val="FFC000"/>
                </a:solidFill>
                <a:latin typeface="NikoshBAN" panose="02000000000000000000" pitchFamily="2" charset="0"/>
                <a:cs typeface="NikoshBAN" panose="02000000000000000000" pitchFamily="2" charset="0"/>
              </a:rPr>
              <a:t>কী</a:t>
            </a:r>
            <a:r>
              <a:rPr lang="en-US" sz="2400" dirty="0" smtClean="0">
                <a:solidFill>
                  <a:srgbClr val="FFC000"/>
                </a:solidFill>
                <a:latin typeface="NikoshBAN" panose="02000000000000000000" pitchFamily="2" charset="0"/>
                <a:cs typeface="NikoshBAN" panose="02000000000000000000" pitchFamily="2" charset="0"/>
              </a:rPr>
              <a:t> </a:t>
            </a:r>
            <a:r>
              <a:rPr lang="en-US" sz="2400" dirty="0" err="1" smtClean="0">
                <a:solidFill>
                  <a:srgbClr val="FFC000"/>
                </a:solidFill>
                <a:latin typeface="NikoshBAN" panose="02000000000000000000" pitchFamily="2" charset="0"/>
                <a:cs typeface="NikoshBAN" panose="02000000000000000000" pitchFamily="2" charset="0"/>
              </a:rPr>
              <a:t>বুঝ</a:t>
            </a:r>
            <a:r>
              <a:rPr lang="en-US" sz="2400" dirty="0" smtClean="0">
                <a:solidFill>
                  <a:srgbClr val="FFC000"/>
                </a:solidFill>
                <a:latin typeface="NikoshBAN" panose="02000000000000000000" pitchFamily="2" charset="0"/>
                <a:cs typeface="NikoshBAN" panose="02000000000000000000" pitchFamily="2" charset="0"/>
              </a:rPr>
              <a:t>?</a:t>
            </a:r>
            <a:endParaRPr lang="en-US" sz="2400" dirty="0">
              <a:solidFill>
                <a:srgbClr val="FFC000"/>
              </a:solidFill>
              <a:latin typeface="NikoshBAN" panose="02000000000000000000" pitchFamily="2" charset="0"/>
              <a:cs typeface="NikoshBAN" panose="02000000000000000000" pitchFamily="2" charset="0"/>
            </a:endParaRPr>
          </a:p>
        </p:txBody>
      </p:sp>
      <p:sp>
        <p:nvSpPr>
          <p:cNvPr id="11" name="TextBox 10"/>
          <p:cNvSpPr txBox="1"/>
          <p:nvPr/>
        </p:nvSpPr>
        <p:spPr>
          <a:xfrm>
            <a:off x="533477" y="2964886"/>
            <a:ext cx="7162314" cy="461665"/>
          </a:xfrm>
          <a:prstGeom prst="rect">
            <a:avLst/>
          </a:prstGeom>
          <a:noFill/>
        </p:spPr>
        <p:txBody>
          <a:bodyPr wrap="square" rtlCol="0">
            <a:spAutoFit/>
          </a:bodyPr>
          <a:lstStyle/>
          <a:p>
            <a:r>
              <a:rPr lang="en-US" sz="2400" dirty="0" err="1" smtClean="0">
                <a:solidFill>
                  <a:srgbClr val="7030A0"/>
                </a:solidFill>
                <a:latin typeface="NikoshBAN" panose="02000000000000000000" pitchFamily="2" charset="0"/>
                <a:cs typeface="NikoshBAN" panose="02000000000000000000" pitchFamily="2" charset="0"/>
              </a:rPr>
              <a:t>পাশের</a:t>
            </a:r>
            <a:r>
              <a:rPr lang="en-US" sz="2400" dirty="0" smtClean="0">
                <a:solidFill>
                  <a:srgbClr val="7030A0"/>
                </a:solidFill>
                <a:latin typeface="NikoshBAN" panose="02000000000000000000" pitchFamily="2" charset="0"/>
                <a:cs typeface="NikoshBAN" panose="02000000000000000000" pitchFamily="2" charset="0"/>
              </a:rPr>
              <a:t> লেন্স </a:t>
            </a:r>
            <a:r>
              <a:rPr lang="en-US" sz="2400" dirty="0" err="1" smtClean="0">
                <a:solidFill>
                  <a:srgbClr val="7030A0"/>
                </a:solidFill>
                <a:latin typeface="NikoshBAN" panose="02000000000000000000" pitchFamily="2" charset="0"/>
                <a:cs typeface="NikoshBAN" panose="02000000000000000000" pitchFamily="2" charset="0"/>
              </a:rPr>
              <a:t>থেকে</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নিচের</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অংশগুলো</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সনাক্ত</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করঃ</a:t>
            </a:r>
            <a:endParaRPr lang="en-US" sz="2400" dirty="0">
              <a:solidFill>
                <a:srgbClr val="7030A0"/>
              </a:solidFill>
              <a:latin typeface="NikoshBAN" panose="02000000000000000000" pitchFamily="2" charset="0"/>
              <a:cs typeface="NikoshBAN" panose="02000000000000000000" pitchFamily="2" charset="0"/>
            </a:endParaRPr>
          </a:p>
        </p:txBody>
      </p:sp>
      <p:grpSp>
        <p:nvGrpSpPr>
          <p:cNvPr id="12" name="Group 11"/>
          <p:cNvGrpSpPr/>
          <p:nvPr/>
        </p:nvGrpSpPr>
        <p:grpSpPr>
          <a:xfrm>
            <a:off x="6750046" y="3378410"/>
            <a:ext cx="2575057" cy="2760712"/>
            <a:chOff x="2866114" y="1792263"/>
            <a:chExt cx="1237213" cy="1271457"/>
          </a:xfrm>
        </p:grpSpPr>
        <p:grpSp>
          <p:nvGrpSpPr>
            <p:cNvPr id="13" name="Group 12"/>
            <p:cNvGrpSpPr/>
            <p:nvPr/>
          </p:nvGrpSpPr>
          <p:grpSpPr>
            <a:xfrm>
              <a:off x="2866114" y="1792263"/>
              <a:ext cx="1237213" cy="1271457"/>
              <a:chOff x="2866114" y="1792263"/>
              <a:chExt cx="1237213" cy="1271457"/>
            </a:xfrm>
          </p:grpSpPr>
          <p:sp>
            <p:nvSpPr>
              <p:cNvPr id="15" name="Arc 14"/>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6" name="Arc 15"/>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14" name="Straight Connector 13"/>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17" name="Straight Connector 16"/>
          <p:cNvCxnSpPr/>
          <p:nvPr/>
        </p:nvCxnSpPr>
        <p:spPr>
          <a:xfrm>
            <a:off x="5768175" y="4799271"/>
            <a:ext cx="4669155" cy="0"/>
          </a:xfrm>
          <a:prstGeom prst="line">
            <a:avLst/>
          </a:prstGeom>
          <a:ln w="38100"/>
        </p:spPr>
        <p:style>
          <a:lnRef idx="2">
            <a:schemeClr val="dk1"/>
          </a:lnRef>
          <a:fillRef idx="0">
            <a:schemeClr val="dk1"/>
          </a:fillRef>
          <a:effectRef idx="1">
            <a:schemeClr val="dk1"/>
          </a:effectRef>
          <a:fontRef idx="minor">
            <a:schemeClr val="tx1"/>
          </a:fontRef>
        </p:style>
      </p:cxnSp>
      <p:sp>
        <p:nvSpPr>
          <p:cNvPr id="3" name="Oval 2"/>
          <p:cNvSpPr/>
          <p:nvPr/>
        </p:nvSpPr>
        <p:spPr>
          <a:xfrm>
            <a:off x="7882044" y="4710369"/>
            <a:ext cx="147918"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6676087" y="4710369"/>
            <a:ext cx="147918"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7" name="Group 26"/>
          <p:cNvGrpSpPr/>
          <p:nvPr/>
        </p:nvGrpSpPr>
        <p:grpSpPr>
          <a:xfrm>
            <a:off x="7973484" y="3921280"/>
            <a:ext cx="2553105" cy="255102"/>
            <a:chOff x="5136167" y="4055750"/>
            <a:chExt cx="2553105" cy="255102"/>
          </a:xfrm>
        </p:grpSpPr>
        <p:cxnSp>
          <p:nvCxnSpPr>
            <p:cNvPr id="22" name="Straight Connector 21"/>
            <p:cNvCxnSpPr/>
            <p:nvPr/>
          </p:nvCxnSpPr>
          <p:spPr>
            <a:xfrm flipV="1">
              <a:off x="5136167" y="4183302"/>
              <a:ext cx="2553105" cy="1"/>
            </a:xfrm>
            <a:prstGeom prst="line">
              <a:avLst/>
            </a:prstGeom>
            <a:ln w="38100"/>
          </p:spPr>
          <p:style>
            <a:lnRef idx="1">
              <a:schemeClr val="dk1"/>
            </a:lnRef>
            <a:fillRef idx="0">
              <a:schemeClr val="dk1"/>
            </a:fillRef>
            <a:effectRef idx="0">
              <a:schemeClr val="dk1"/>
            </a:effectRef>
            <a:fontRef idx="minor">
              <a:schemeClr val="tx1"/>
            </a:fontRef>
          </p:style>
        </p:cxnSp>
        <p:sp>
          <p:nvSpPr>
            <p:cNvPr id="24" name="Isosceles Triangle 23"/>
            <p:cNvSpPr/>
            <p:nvPr/>
          </p:nvSpPr>
          <p:spPr>
            <a:xfrm rot="15993887">
              <a:off x="6512653" y="4050440"/>
              <a:ext cx="255102" cy="26572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rot="19724324">
            <a:off x="5075195" y="4682756"/>
            <a:ext cx="3116499" cy="354399"/>
            <a:chOff x="4905397" y="4098798"/>
            <a:chExt cx="2783875" cy="166390"/>
          </a:xfrm>
        </p:grpSpPr>
        <p:cxnSp>
          <p:nvCxnSpPr>
            <p:cNvPr id="29" name="Straight Connector 28"/>
            <p:cNvCxnSpPr/>
            <p:nvPr/>
          </p:nvCxnSpPr>
          <p:spPr>
            <a:xfrm flipV="1">
              <a:off x="5136167" y="4183302"/>
              <a:ext cx="2553105" cy="1"/>
            </a:xfrm>
            <a:prstGeom prst="line">
              <a:avLst/>
            </a:prstGeom>
            <a:ln w="38100"/>
          </p:spPr>
          <p:style>
            <a:lnRef idx="1">
              <a:schemeClr val="dk1"/>
            </a:lnRef>
            <a:fillRef idx="0">
              <a:schemeClr val="dk1"/>
            </a:fillRef>
            <a:effectRef idx="0">
              <a:schemeClr val="dk1"/>
            </a:effectRef>
            <a:fontRef idx="minor">
              <a:schemeClr val="tx1"/>
            </a:fontRef>
          </p:style>
        </p:cxnSp>
        <p:sp>
          <p:nvSpPr>
            <p:cNvPr id="30" name="Isosceles Triangle 29"/>
            <p:cNvSpPr/>
            <p:nvPr/>
          </p:nvSpPr>
          <p:spPr>
            <a:xfrm rot="15993887">
              <a:off x="4936378" y="4067817"/>
              <a:ext cx="166390" cy="22835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5" name="Oval 34"/>
          <p:cNvSpPr/>
          <p:nvPr/>
        </p:nvSpPr>
        <p:spPr>
          <a:xfrm>
            <a:off x="9078586" y="4723788"/>
            <a:ext cx="147918" cy="1613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ounded Rectangle 36"/>
          <p:cNvSpPr/>
          <p:nvPr/>
        </p:nvSpPr>
        <p:spPr>
          <a:xfrm>
            <a:off x="1546415" y="3649099"/>
            <a:ext cx="249159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প্রধান</a:t>
            </a:r>
            <a:r>
              <a:rPr lang="en-US" dirty="0">
                <a:solidFill>
                  <a:schemeClr val="accent2">
                    <a:lumMod val="60000"/>
                    <a:lumOff val="40000"/>
                  </a:schemeClr>
                </a:solidFill>
                <a:latin typeface="NikoshBAN" panose="02000000000000000000" pitchFamily="2" charset="0"/>
                <a:cs typeface="NikoshBAN" panose="02000000000000000000" pitchFamily="2" charset="0"/>
              </a:rPr>
              <a:t> </a:t>
            </a: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ফোকাস</a:t>
            </a:r>
            <a:endParaRPr lang="en-US" sz="24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8" name="Rounded Rectangle 37"/>
          <p:cNvSpPr/>
          <p:nvPr/>
        </p:nvSpPr>
        <p:spPr>
          <a:xfrm>
            <a:off x="1546415" y="4224872"/>
            <a:ext cx="244475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বক্রতার</a:t>
            </a:r>
            <a:r>
              <a:rPr lang="en-US" sz="2400" dirty="0">
                <a:solidFill>
                  <a:schemeClr val="accent2">
                    <a:lumMod val="60000"/>
                    <a:lumOff val="40000"/>
                  </a:schemeClr>
                </a:solidFill>
                <a:latin typeface="NikoshBAN" panose="02000000000000000000" pitchFamily="2" charset="0"/>
                <a:cs typeface="NikoshBAN" panose="02000000000000000000" pitchFamily="2" charset="0"/>
              </a:rPr>
              <a:t> </a:t>
            </a: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কেন্দ্র</a:t>
            </a:r>
            <a:endParaRPr lang="en-US" sz="24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9" name="Rounded Rectangle 38"/>
          <p:cNvSpPr/>
          <p:nvPr/>
        </p:nvSpPr>
        <p:spPr>
          <a:xfrm>
            <a:off x="1532989" y="4842407"/>
            <a:ext cx="2444752"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আলোক</a:t>
            </a:r>
            <a:r>
              <a:rPr lang="en-US" sz="2400" dirty="0">
                <a:solidFill>
                  <a:schemeClr val="accent2">
                    <a:lumMod val="60000"/>
                    <a:lumOff val="40000"/>
                  </a:schemeClr>
                </a:solidFill>
                <a:latin typeface="NikoshBAN" panose="02000000000000000000" pitchFamily="2" charset="0"/>
                <a:cs typeface="NikoshBAN" panose="02000000000000000000" pitchFamily="2" charset="0"/>
              </a:rPr>
              <a:t> </a:t>
            </a: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কেন্দ্র</a:t>
            </a:r>
            <a:endParaRPr lang="en-US" sz="24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40" name="Rounded Rectangle 39"/>
          <p:cNvSpPr/>
          <p:nvPr/>
        </p:nvSpPr>
        <p:spPr>
          <a:xfrm>
            <a:off x="1546414" y="5497340"/>
            <a:ext cx="2232209" cy="43238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প্রধান</a:t>
            </a:r>
            <a:r>
              <a:rPr lang="en-US" sz="2400" dirty="0">
                <a:solidFill>
                  <a:schemeClr val="accent2">
                    <a:lumMod val="60000"/>
                    <a:lumOff val="40000"/>
                  </a:schemeClr>
                </a:solidFill>
                <a:latin typeface="NikoshBAN" panose="02000000000000000000" pitchFamily="2" charset="0"/>
                <a:cs typeface="NikoshBAN" panose="02000000000000000000" pitchFamily="2" charset="0"/>
              </a:rPr>
              <a:t> </a:t>
            </a:r>
            <a:r>
              <a:rPr lang="en-US" sz="2400" dirty="0" err="1">
                <a:solidFill>
                  <a:schemeClr val="accent2">
                    <a:lumMod val="60000"/>
                    <a:lumOff val="40000"/>
                  </a:schemeClr>
                </a:solidFill>
                <a:latin typeface="NikoshBAN" panose="02000000000000000000" pitchFamily="2" charset="0"/>
                <a:cs typeface="NikoshBAN" panose="02000000000000000000" pitchFamily="2" charset="0"/>
              </a:rPr>
              <a:t>অক্ষ</a:t>
            </a:r>
            <a:endParaRPr lang="en-US" sz="24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09785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3500"/>
                            </p:stCondLst>
                            <p:childTnLst>
                              <p:par>
                                <p:cTn id="53" presetID="10" presetClass="entr" presetSubtype="0" fill="hold" grpId="1"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par>
                          <p:cTn id="56" fill="hold">
                            <p:stCondLst>
                              <p:cond delay="4000"/>
                            </p:stCondLst>
                            <p:childTnLst>
                              <p:par>
                                <p:cTn id="57" presetID="10" presetClass="entr" presetSubtype="0" fill="hold" grpId="1"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500"/>
                                        <p:tgtEl>
                                          <p:spTgt spid="27"/>
                                        </p:tgtEl>
                                      </p:cBhvr>
                                    </p:animEffect>
                                  </p:childTnLst>
                                </p:cTn>
                              </p:par>
                            </p:childTnLst>
                          </p:cTn>
                        </p:par>
                        <p:par>
                          <p:cTn id="64" fill="hold">
                            <p:stCondLst>
                              <p:cond delay="5000"/>
                            </p:stCondLst>
                            <p:childTnLst>
                              <p:par>
                                <p:cTn id="65" presetID="22" presetClass="entr" presetSubtype="2"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right)">
                                      <p:cBhvr>
                                        <p:cTn id="67" dur="500"/>
                                        <p:tgtEl>
                                          <p:spTgt spid="28"/>
                                        </p:tgtEl>
                                      </p:cBhvr>
                                    </p:animEffect>
                                  </p:childTnLst>
                                </p:cTn>
                              </p:par>
                            </p:childTnLst>
                          </p:cTn>
                        </p:par>
                        <p:par>
                          <p:cTn id="68" fill="hold">
                            <p:stCondLst>
                              <p:cond delay="5500"/>
                            </p:stCondLst>
                            <p:childTnLst>
                              <p:par>
                                <p:cTn id="69" presetID="10" presetClass="entr" presetSubtype="0" fill="hold" grpId="1"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18"/>
                    </p:tgtEl>
                  </p:cond>
                </p:stCondLst>
                <p:endSync evt="end" delay="0">
                  <p:rtn val="all"/>
                </p:endSync>
                <p:childTnLst>
                  <p:par>
                    <p:cTn id="73" fill="hold">
                      <p:stCondLst>
                        <p:cond delay="0"/>
                      </p:stCondLst>
                      <p:childTnLst>
                        <p:par>
                          <p:cTn id="74" fill="hold">
                            <p:stCondLst>
                              <p:cond delay="0"/>
                            </p:stCondLst>
                            <p:childTnLst>
                              <p:par>
                                <p:cTn id="75" presetID="27" presetClass="emph" presetSubtype="0" fill="remove" grpId="1" nodeType="clickEffect">
                                  <p:stCondLst>
                                    <p:cond delay="0"/>
                                  </p:stCondLst>
                                  <p:childTnLst>
                                    <p:animClr clrSpc="rgb" dir="cw">
                                      <p:cBhvr override="childStyle">
                                        <p:cTn id="76" dur="250" autoRev="1" fill="remove"/>
                                        <p:tgtEl>
                                          <p:spTgt spid="37"/>
                                        </p:tgtEl>
                                        <p:attrNameLst>
                                          <p:attrName>style.color</p:attrName>
                                        </p:attrNameLst>
                                      </p:cBhvr>
                                      <p:to>
                                        <a:schemeClr val="bg1"/>
                                      </p:to>
                                    </p:animClr>
                                    <p:animClr clrSpc="rgb" dir="cw">
                                      <p:cBhvr>
                                        <p:cTn id="77" dur="250" autoRev="1" fill="remove"/>
                                        <p:tgtEl>
                                          <p:spTgt spid="37"/>
                                        </p:tgtEl>
                                        <p:attrNameLst>
                                          <p:attrName>fillcolor</p:attrName>
                                        </p:attrNameLst>
                                      </p:cBhvr>
                                      <p:to>
                                        <a:schemeClr val="bg1"/>
                                      </p:to>
                                    </p:animClr>
                                    <p:set>
                                      <p:cBhvr>
                                        <p:cTn id="78" dur="250" autoRev="1" fill="remove"/>
                                        <p:tgtEl>
                                          <p:spTgt spid="37"/>
                                        </p:tgtEl>
                                        <p:attrNameLst>
                                          <p:attrName>fill.type</p:attrName>
                                        </p:attrNameLst>
                                      </p:cBhvr>
                                      <p:to>
                                        <p:strVal val="solid"/>
                                      </p:to>
                                    </p:set>
                                    <p:set>
                                      <p:cBhvr>
                                        <p:cTn id="79" dur="250" autoRev="1" fill="remove"/>
                                        <p:tgtEl>
                                          <p:spTgt spid="37"/>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grpId="1" nodeType="clickEffect">
                                  <p:stCondLst>
                                    <p:cond delay="0"/>
                                  </p:stCondLst>
                                  <p:childTnLst>
                                    <p:animRot by="120000">
                                      <p:cBhvr>
                                        <p:cTn id="84" dur="100" fill="hold">
                                          <p:stCondLst>
                                            <p:cond delay="0"/>
                                          </p:stCondLst>
                                        </p:cTn>
                                        <p:tgtEl>
                                          <p:spTgt spid="38"/>
                                        </p:tgtEl>
                                        <p:attrNameLst>
                                          <p:attrName>r</p:attrName>
                                        </p:attrNameLst>
                                      </p:cBhvr>
                                    </p:animRot>
                                    <p:animRot by="-240000">
                                      <p:cBhvr>
                                        <p:cTn id="85" dur="200" fill="hold">
                                          <p:stCondLst>
                                            <p:cond delay="200"/>
                                          </p:stCondLst>
                                        </p:cTn>
                                        <p:tgtEl>
                                          <p:spTgt spid="38"/>
                                        </p:tgtEl>
                                        <p:attrNameLst>
                                          <p:attrName>r</p:attrName>
                                        </p:attrNameLst>
                                      </p:cBhvr>
                                    </p:animRot>
                                    <p:animRot by="240000">
                                      <p:cBhvr>
                                        <p:cTn id="86" dur="200" fill="hold">
                                          <p:stCondLst>
                                            <p:cond delay="400"/>
                                          </p:stCondLst>
                                        </p:cTn>
                                        <p:tgtEl>
                                          <p:spTgt spid="38"/>
                                        </p:tgtEl>
                                        <p:attrNameLst>
                                          <p:attrName>r</p:attrName>
                                        </p:attrNameLst>
                                      </p:cBhvr>
                                    </p:animRot>
                                    <p:animRot by="-240000">
                                      <p:cBhvr>
                                        <p:cTn id="87" dur="200" fill="hold">
                                          <p:stCondLst>
                                            <p:cond delay="600"/>
                                          </p:stCondLst>
                                        </p:cTn>
                                        <p:tgtEl>
                                          <p:spTgt spid="38"/>
                                        </p:tgtEl>
                                        <p:attrNameLst>
                                          <p:attrName>r</p:attrName>
                                        </p:attrNameLst>
                                      </p:cBhvr>
                                    </p:animRot>
                                    <p:animRot by="120000">
                                      <p:cBhvr>
                                        <p:cTn id="88" dur="200" fill="hold">
                                          <p:stCondLst>
                                            <p:cond delay="800"/>
                                          </p:stCondLst>
                                        </p:cTn>
                                        <p:tgtEl>
                                          <p:spTgt spid="38"/>
                                        </p:tgtEl>
                                        <p:attrNameLst>
                                          <p:attrName>r</p:attrName>
                                        </p:attrNameLst>
                                      </p:cBhvr>
                                    </p:animRot>
                                  </p:childTnLst>
                                </p:cTn>
                              </p:par>
                            </p:childTnLst>
                          </p:cTn>
                        </p:par>
                      </p:childTnLst>
                    </p:cTn>
                  </p:par>
                </p:childTnLst>
              </p:cTn>
              <p:nextCondLst>
                <p:cond evt="onClick" delay="0">
                  <p:tgtEl>
                    <p:spTgt spid="35"/>
                  </p:tgtEl>
                </p:cond>
              </p:nextCondLst>
            </p:seq>
            <p:seq concurrent="1" nextAc="seek">
              <p:cTn id="89" restart="whenNotActive" fill="hold" evtFilter="cancelBubble" nodeType="interactiveSeq">
                <p:stCondLst>
                  <p:cond evt="onClick" delay="0">
                    <p:tgtEl>
                      <p:spTgt spid="3"/>
                    </p:tgtEl>
                  </p:cond>
                </p:stCondLst>
                <p:endSync evt="end" delay="0">
                  <p:rtn val="all"/>
                </p:endSync>
                <p:childTnLst>
                  <p:par>
                    <p:cTn id="90" fill="hold">
                      <p:stCondLst>
                        <p:cond delay="0"/>
                      </p:stCondLst>
                      <p:childTnLst>
                        <p:par>
                          <p:cTn id="91" fill="hold">
                            <p:stCondLst>
                              <p:cond delay="0"/>
                            </p:stCondLst>
                            <p:childTnLst>
                              <p:par>
                                <p:cTn id="92" presetID="26" presetClass="emph" presetSubtype="0" fill="hold" grpId="1" nodeType="clickEffect">
                                  <p:stCondLst>
                                    <p:cond delay="0"/>
                                  </p:stCondLst>
                                  <p:childTnLst>
                                    <p:animEffect transition="out" filter="fade">
                                      <p:cBhvr>
                                        <p:cTn id="93" dur="500" tmFilter="0, 0; .2, .5; .8, .5; 1, 0"/>
                                        <p:tgtEl>
                                          <p:spTgt spid="39"/>
                                        </p:tgtEl>
                                      </p:cBhvr>
                                    </p:animEffect>
                                    <p:animScale>
                                      <p:cBhvr>
                                        <p:cTn id="94" dur="250" autoRev="1" fill="hold"/>
                                        <p:tgtEl>
                                          <p:spTgt spid="39"/>
                                        </p:tgtEl>
                                      </p:cBhvr>
                                      <p:by x="105000" y="105000"/>
                                    </p:animScale>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17"/>
                    </p:tgtEl>
                  </p:cond>
                </p:stCondLst>
                <p:endSync evt="end" delay="0">
                  <p:rtn val="all"/>
                </p:endSync>
                <p:childTnLst>
                  <p:par>
                    <p:cTn id="96" fill="hold">
                      <p:stCondLst>
                        <p:cond delay="0"/>
                      </p:stCondLst>
                      <p:childTnLst>
                        <p:par>
                          <p:cTn id="97" fill="hold">
                            <p:stCondLst>
                              <p:cond delay="0"/>
                            </p:stCondLst>
                            <p:childTnLst>
                              <p:par>
                                <p:cTn id="98" presetID="32" presetClass="emph" presetSubtype="0" fill="hold" grpId="1" nodeType="clickEffect">
                                  <p:stCondLst>
                                    <p:cond delay="0"/>
                                  </p:stCondLst>
                                  <p:childTnLst>
                                    <p:animRot by="120000">
                                      <p:cBhvr>
                                        <p:cTn id="99" dur="100" fill="hold">
                                          <p:stCondLst>
                                            <p:cond delay="0"/>
                                          </p:stCondLst>
                                        </p:cTn>
                                        <p:tgtEl>
                                          <p:spTgt spid="40"/>
                                        </p:tgtEl>
                                        <p:attrNameLst>
                                          <p:attrName>r</p:attrName>
                                        </p:attrNameLst>
                                      </p:cBhvr>
                                    </p:animRot>
                                    <p:animRot by="-240000">
                                      <p:cBhvr>
                                        <p:cTn id="100" dur="200" fill="hold">
                                          <p:stCondLst>
                                            <p:cond delay="200"/>
                                          </p:stCondLst>
                                        </p:cTn>
                                        <p:tgtEl>
                                          <p:spTgt spid="40"/>
                                        </p:tgtEl>
                                        <p:attrNameLst>
                                          <p:attrName>r</p:attrName>
                                        </p:attrNameLst>
                                      </p:cBhvr>
                                    </p:animRot>
                                    <p:animRot by="240000">
                                      <p:cBhvr>
                                        <p:cTn id="101" dur="200" fill="hold">
                                          <p:stCondLst>
                                            <p:cond delay="400"/>
                                          </p:stCondLst>
                                        </p:cTn>
                                        <p:tgtEl>
                                          <p:spTgt spid="40"/>
                                        </p:tgtEl>
                                        <p:attrNameLst>
                                          <p:attrName>r</p:attrName>
                                        </p:attrNameLst>
                                      </p:cBhvr>
                                    </p:animRot>
                                    <p:animRot by="-240000">
                                      <p:cBhvr>
                                        <p:cTn id="102" dur="200" fill="hold">
                                          <p:stCondLst>
                                            <p:cond delay="600"/>
                                          </p:stCondLst>
                                        </p:cTn>
                                        <p:tgtEl>
                                          <p:spTgt spid="40"/>
                                        </p:tgtEl>
                                        <p:attrNameLst>
                                          <p:attrName>r</p:attrName>
                                        </p:attrNameLst>
                                      </p:cBhvr>
                                    </p:animRot>
                                    <p:animRot by="120000">
                                      <p:cBhvr>
                                        <p:cTn id="103" dur="200" fill="hold">
                                          <p:stCondLst>
                                            <p:cond delay="800"/>
                                          </p:stCondLst>
                                        </p:cTn>
                                        <p:tgtEl>
                                          <p:spTgt spid="40"/>
                                        </p:tgtEl>
                                        <p:attrNameLst>
                                          <p:attrName>r</p:attrName>
                                        </p:attrNameLst>
                                      </p:cBhvr>
                                    </p:animRot>
                                  </p:childTnLst>
                                </p:cTn>
                              </p:par>
                            </p:childTnLst>
                          </p:cTn>
                        </p:par>
                      </p:childTnLst>
                    </p:cTn>
                  </p:par>
                </p:childTnLst>
              </p:cTn>
              <p:nextCondLst>
                <p:cond evt="onClick" delay="0">
                  <p:tgtEl>
                    <p:spTgt spid="17"/>
                  </p:tgtEl>
                </p:cond>
              </p:nextCondLst>
            </p:seq>
          </p:childTnLst>
        </p:cTn>
      </p:par>
    </p:tnLst>
    <p:bldLst>
      <p:bldP spid="10" grpId="0"/>
      <p:bldP spid="2" grpId="0"/>
      <p:bldP spid="8" grpId="0"/>
      <p:bldP spid="9" grpId="0"/>
      <p:bldP spid="11" grpId="0"/>
      <p:bldP spid="3" grpId="1" animBg="1"/>
      <p:bldP spid="18" grpId="1" animBg="1"/>
      <p:bldP spid="35" grpId="1" animBg="1"/>
      <p:bldP spid="37" grpId="0" animBg="1"/>
      <p:bldP spid="37" grpId="1" animBg="1"/>
      <p:bldP spid="38" grpId="0" animBg="1"/>
      <p:bldP spid="38" grpId="1" animBg="1"/>
      <p:bldP spid="39" grpId="0" animBg="1"/>
      <p:bldP spid="39" grpId="1" animBg="1"/>
      <p:bldP spid="40" grpId="0" animBg="1"/>
      <p:bldP spid="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973718" y="213419"/>
            <a:ext cx="3200399" cy="707886"/>
          </a:xfrm>
          <a:prstGeom prst="rect">
            <a:avLst/>
          </a:prstGeom>
          <a:noFill/>
        </p:spPr>
        <p:txBody>
          <a:bodyPr wrap="square" rtlCol="0">
            <a:spAutoFit/>
          </a:bodyPr>
          <a:lstStyle/>
          <a:p>
            <a:pPr algn="ctr"/>
            <a:r>
              <a:rPr lang="en-US" sz="4000" u="sng" dirty="0" err="1" smtClean="0">
                <a:solidFill>
                  <a:schemeClr val="accent5"/>
                </a:solidFill>
                <a:latin typeface="NikoshBAN" panose="02000000000000000000" pitchFamily="2" charset="0"/>
                <a:cs typeface="NikoshBAN" panose="02000000000000000000" pitchFamily="2" charset="0"/>
              </a:rPr>
              <a:t>বাড়ির</a:t>
            </a:r>
            <a:r>
              <a:rPr lang="en-US" sz="4000" u="sng" dirty="0" smtClean="0">
                <a:solidFill>
                  <a:schemeClr val="accent5"/>
                </a:solidFill>
                <a:latin typeface="NikoshBAN" panose="02000000000000000000" pitchFamily="2" charset="0"/>
                <a:cs typeface="NikoshBAN" panose="02000000000000000000" pitchFamily="2" charset="0"/>
              </a:rPr>
              <a:t> </a:t>
            </a:r>
            <a:r>
              <a:rPr lang="en-US" sz="4000" u="sng" dirty="0" err="1" smtClean="0">
                <a:solidFill>
                  <a:schemeClr val="accent5"/>
                </a:solidFill>
                <a:latin typeface="NikoshBAN" panose="02000000000000000000" pitchFamily="2" charset="0"/>
                <a:cs typeface="NikoshBAN" panose="02000000000000000000" pitchFamily="2" charset="0"/>
              </a:rPr>
              <a:t>কাজ</a:t>
            </a:r>
            <a:endParaRPr lang="en-US" sz="4000" u="sng" dirty="0">
              <a:solidFill>
                <a:schemeClr val="accent5"/>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311" b="8311"/>
          <a:stretch/>
        </p:blipFill>
        <p:spPr>
          <a:xfrm>
            <a:off x="2160085" y="1229082"/>
            <a:ext cx="7857974" cy="4026648"/>
          </a:xfrm>
          <a:prstGeom prst="rect">
            <a:avLst/>
          </a:prstGeom>
        </p:spPr>
      </p:pic>
      <p:sp>
        <p:nvSpPr>
          <p:cNvPr id="8" name="TextBox 7"/>
          <p:cNvSpPr txBox="1"/>
          <p:nvPr/>
        </p:nvSpPr>
        <p:spPr>
          <a:xfrm>
            <a:off x="1112578" y="5358600"/>
            <a:ext cx="10297542" cy="707886"/>
          </a:xfrm>
          <a:prstGeom prst="rect">
            <a:avLst/>
          </a:prstGeom>
          <a:noFill/>
        </p:spPr>
        <p:txBody>
          <a:bodyPr wrap="square" rtlCol="0">
            <a:spAutoFit/>
          </a:bodyPr>
          <a:lstStyle/>
          <a:p>
            <a:pPr algn="ct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লেন্সে</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কীভাবে</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প্রতিবিম্ব</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গঠিত</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হয়</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তা</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বর্ণনা</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4000" dirty="0" err="1" smtClean="0">
                <a:solidFill>
                  <a:schemeClr val="accent2">
                    <a:lumMod val="60000"/>
                    <a:lumOff val="40000"/>
                  </a:schemeClr>
                </a:solidFill>
                <a:latin typeface="NikoshBAN" panose="02000000000000000000" pitchFamily="2" charset="0"/>
                <a:cs typeface="NikoshBAN" panose="02000000000000000000" pitchFamily="2" charset="0"/>
              </a:rPr>
              <a:t>কর</a:t>
            </a:r>
            <a:r>
              <a:rPr lang="en-US" sz="40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40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7382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1059" t="23047" r="21059" b="23047"/>
            <a:stretch/>
          </p:blipFill>
          <p:spPr>
            <a:xfrm>
              <a:off x="309610" y="295835"/>
              <a:ext cx="11551086" cy="6317584"/>
            </a:xfrm>
            <a:prstGeom prst="rect">
              <a:avLst/>
            </a:prstGeom>
          </p:spPr>
        </p:pic>
      </p:grpSp>
      <p:sp>
        <p:nvSpPr>
          <p:cNvPr id="8" name="TextBox 7"/>
          <p:cNvSpPr txBox="1"/>
          <p:nvPr/>
        </p:nvSpPr>
        <p:spPr>
          <a:xfrm>
            <a:off x="2464292" y="2314078"/>
            <a:ext cx="6627936" cy="2215991"/>
          </a:xfrm>
          <a:prstGeom prst="rect">
            <a:avLst/>
          </a:prstGeom>
          <a:noFill/>
        </p:spPr>
        <p:txBody>
          <a:bodyPr wrap="square" rtlCol="0">
            <a:spAutoFit/>
          </a:bodyPr>
          <a:lstStyle/>
          <a:p>
            <a:pPr algn="ctr"/>
            <a:r>
              <a:rPr lang="en-US" sz="13800" b="1" dirty="0" err="1"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166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912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114" y="4286054"/>
            <a:ext cx="5042260" cy="1631216"/>
          </a:xfrm>
          <a:prstGeom prst="rect">
            <a:avLst/>
          </a:prstGeom>
          <a:noFill/>
        </p:spPr>
        <p:txBody>
          <a:bodyPr wrap="square" rtlCol="0">
            <a:spAutoFit/>
          </a:bodyPr>
          <a:lstStyle/>
          <a:p>
            <a:r>
              <a:rPr lang="en-US" sz="2000" dirty="0" err="1" smtClean="0">
                <a:solidFill>
                  <a:srgbClr val="002060"/>
                </a:solidFill>
                <a:latin typeface="NikoshBAN" panose="02000000000000000000" pitchFamily="2" charset="0"/>
                <a:cs typeface="NikoshBAN" panose="02000000000000000000" pitchFamily="2" charset="0"/>
              </a:rPr>
              <a:t>নামঃমাধব</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চন্দ্র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পাল</a:t>
            </a:r>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a:t>
            </a:r>
            <a:r>
              <a:rPr lang="en-US" sz="2000" dirty="0" err="1" smtClean="0">
                <a:solidFill>
                  <a:srgbClr val="002060"/>
                </a:solidFill>
                <a:latin typeface="NikoshBAN" panose="02000000000000000000" pitchFamily="2" charset="0"/>
                <a:cs typeface="NikoshBAN" panose="02000000000000000000" pitchFamily="2" charset="0"/>
              </a:rPr>
              <a:t>বি</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এসসি</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এড</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err="1" smtClean="0">
                <a:solidFill>
                  <a:srgbClr val="002060"/>
                </a:solidFill>
                <a:latin typeface="NikoshBAN" panose="02000000000000000000" pitchFamily="2" charset="0"/>
                <a:cs typeface="NikoshBAN" panose="02000000000000000000" pitchFamily="2" charset="0"/>
              </a:rPr>
              <a:t>পদবিঃসহকারি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শিক্ষক</a:t>
            </a:r>
            <a:r>
              <a:rPr lang="en-US" sz="2000" dirty="0" smtClean="0">
                <a:solidFill>
                  <a:srgbClr val="002060"/>
                </a:solidFill>
                <a:latin typeface="NikoshBAN" panose="02000000000000000000" pitchFamily="2" charset="0"/>
                <a:cs typeface="NikoshBAN" panose="02000000000000000000" pitchFamily="2" charset="0"/>
              </a:rPr>
              <a:t> ।</a:t>
            </a:r>
          </a:p>
          <a:p>
            <a:r>
              <a:rPr lang="en-US" sz="2000" dirty="0" err="1" smtClean="0">
                <a:solidFill>
                  <a:srgbClr val="002060"/>
                </a:solidFill>
                <a:cs typeface="NikoshBAN" panose="02000000000000000000" pitchFamily="2" charset="0"/>
              </a:rPr>
              <a:t>জয়পুর</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পূর্ব</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জোয়ার</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আঃউঃহক</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উচ্চ</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বিদ্যালয়</a:t>
            </a:r>
            <a:endParaRPr lang="en-US" sz="2000" dirty="0" smtClean="0">
              <a:solidFill>
                <a:srgbClr val="002060"/>
              </a:solidFill>
              <a:cs typeface="NikoshBAN" panose="02000000000000000000" pitchFamily="2" charset="0"/>
            </a:endParaRPr>
          </a:p>
          <a:p>
            <a:r>
              <a:rPr lang="en-US" sz="2000" dirty="0" err="1" smtClean="0">
                <a:solidFill>
                  <a:srgbClr val="002060"/>
                </a:solidFill>
                <a:cs typeface="NikoshBAN" panose="02000000000000000000" pitchFamily="2" charset="0"/>
              </a:rPr>
              <a:t>করের</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হাট</a:t>
            </a:r>
            <a:r>
              <a:rPr lang="en-US" sz="2000" dirty="0">
                <a:solidFill>
                  <a:srgbClr val="002060"/>
                </a:solidFill>
                <a:cs typeface="NikoshBAN" panose="02000000000000000000" pitchFamily="2" charset="0"/>
              </a:rPr>
              <a:t>,</a:t>
            </a:r>
            <a:r>
              <a:rPr lang="en-US" sz="2000" dirty="0" smtClean="0">
                <a:solidFill>
                  <a:srgbClr val="002060"/>
                </a:solidFill>
                <a:cs typeface="NikoshBAN" panose="02000000000000000000" pitchFamily="2" charset="0"/>
              </a:rPr>
              <a:t> </a:t>
            </a:r>
            <a:r>
              <a:rPr lang="en-US" sz="2000" dirty="0" err="1" smtClean="0">
                <a:solidFill>
                  <a:srgbClr val="002060"/>
                </a:solidFill>
                <a:cs typeface="NikoshBAN" panose="02000000000000000000" pitchFamily="2" charset="0"/>
              </a:rPr>
              <a:t>মিরসরাই,চট্টগ্রাম</a:t>
            </a:r>
            <a:r>
              <a:rPr lang="en-US" sz="2000" dirty="0" smtClean="0">
                <a:solidFill>
                  <a:srgbClr val="002060"/>
                </a:solidFill>
                <a:cs typeface="NikoshBAN" panose="02000000000000000000" pitchFamily="2" charset="0"/>
              </a:rPr>
              <a:t>।</a:t>
            </a:r>
          </a:p>
          <a:p>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5938955" y="4179193"/>
            <a:ext cx="5202479" cy="1323439"/>
          </a:xfrm>
          <a:prstGeom prst="rect">
            <a:avLst/>
          </a:prstGeom>
          <a:noFill/>
        </p:spPr>
        <p:txBody>
          <a:bodyPr wrap="square" rtlCol="0">
            <a:spAutoFit/>
          </a:bodyPr>
          <a:lstStyle/>
          <a:p>
            <a:r>
              <a:rPr lang="bn-BD" sz="2000" dirty="0">
                <a:solidFill>
                  <a:srgbClr val="002060"/>
                </a:solidFill>
                <a:latin typeface="NikoshBAN" panose="02000000000000000000" pitchFamily="2" charset="0"/>
                <a:cs typeface="NikoshBAN" panose="02000000000000000000" pitchFamily="2" charset="0"/>
              </a:rPr>
              <a:t>শ্রেণিঃ </a:t>
            </a:r>
            <a:r>
              <a:rPr lang="en-US" sz="2000" dirty="0" err="1">
                <a:solidFill>
                  <a:srgbClr val="002060"/>
                </a:solidFill>
                <a:latin typeface="NikoshBAN" panose="02000000000000000000" pitchFamily="2" charset="0"/>
                <a:cs typeface="NikoshBAN" panose="02000000000000000000" pitchFamily="2" charset="0"/>
              </a:rPr>
              <a:t>নবম</a:t>
            </a:r>
            <a:endParaRPr lang="bn-IN" sz="2000" dirty="0">
              <a:solidFill>
                <a:srgbClr val="002060"/>
              </a:solidFill>
              <a:latin typeface="NikoshBAN" panose="02000000000000000000" pitchFamily="2" charset="0"/>
              <a:cs typeface="NikoshBAN" panose="02000000000000000000" pitchFamily="2" charset="0"/>
            </a:endParaRPr>
          </a:p>
          <a:p>
            <a:r>
              <a:rPr lang="bn-BD" sz="2000" dirty="0">
                <a:solidFill>
                  <a:srgbClr val="002060"/>
                </a:solidFill>
                <a:latin typeface="NikoshBAN" panose="02000000000000000000" pitchFamily="2" charset="0"/>
                <a:cs typeface="NikoshBAN" panose="02000000000000000000" pitchFamily="2" charset="0"/>
              </a:rPr>
              <a:t>বিষয়ঃ </a:t>
            </a:r>
            <a:r>
              <a:rPr lang="en-US" sz="2000" dirty="0" err="1">
                <a:solidFill>
                  <a:srgbClr val="002060"/>
                </a:solidFill>
                <a:latin typeface="NikoshBAN" panose="02000000000000000000" pitchFamily="2" charset="0"/>
                <a:cs typeface="NikoshBAN" panose="02000000000000000000" pitchFamily="2" charset="0"/>
              </a:rPr>
              <a:t>পদার্থ</a:t>
            </a:r>
            <a:r>
              <a:rPr lang="bn-BD" sz="2000" dirty="0">
                <a:solidFill>
                  <a:srgbClr val="002060"/>
                </a:solidFill>
                <a:latin typeface="NikoshBAN" panose="02000000000000000000" pitchFamily="2" charset="0"/>
                <a:cs typeface="NikoshBAN" panose="02000000000000000000" pitchFamily="2" charset="0"/>
              </a:rPr>
              <a:t>বিজ্ঞান</a:t>
            </a:r>
            <a:endParaRPr lang="bn-IN" sz="2000" dirty="0">
              <a:solidFill>
                <a:srgbClr val="002060"/>
              </a:solidFill>
              <a:latin typeface="NikoshBAN" panose="02000000000000000000" pitchFamily="2" charset="0"/>
              <a:cs typeface="NikoshBAN" panose="02000000000000000000" pitchFamily="2" charset="0"/>
            </a:endParaRPr>
          </a:p>
          <a:p>
            <a:r>
              <a:rPr lang="bn-BD" sz="2000" dirty="0">
                <a:solidFill>
                  <a:srgbClr val="002060"/>
                </a:solidFill>
                <a:latin typeface="NikoshBAN" panose="02000000000000000000" pitchFamily="2" charset="0"/>
                <a:cs typeface="NikoshBAN" panose="02000000000000000000" pitchFamily="2" charset="0"/>
              </a:rPr>
              <a:t>অধ্যায়ঃ</a:t>
            </a:r>
            <a:r>
              <a:rPr lang="bn-IN" sz="2000" dirty="0">
                <a:solidFill>
                  <a:srgbClr val="002060"/>
                </a:solidFill>
                <a:latin typeface="NikoshBAN" panose="02000000000000000000" pitchFamily="2" charset="0"/>
                <a:cs typeface="NikoshBAN" panose="02000000000000000000" pitchFamily="2" charset="0"/>
              </a:rPr>
              <a:t> </a:t>
            </a:r>
            <a:r>
              <a:rPr lang="en-US" sz="2000" dirty="0" err="1">
                <a:solidFill>
                  <a:srgbClr val="002060"/>
                </a:solidFill>
                <a:latin typeface="NikoshBAN" panose="02000000000000000000" pitchFamily="2" charset="0"/>
                <a:cs typeface="NikoshBAN" panose="02000000000000000000" pitchFamily="2" charset="0"/>
              </a:rPr>
              <a:t>নব</a:t>
            </a:r>
            <a:r>
              <a:rPr lang="bn-IN" sz="2000" dirty="0">
                <a:solidFill>
                  <a:srgbClr val="002060"/>
                </a:solidFill>
                <a:latin typeface="NikoshBAN" panose="02000000000000000000" pitchFamily="2" charset="0"/>
                <a:cs typeface="NikoshBAN" panose="02000000000000000000" pitchFamily="2" charset="0"/>
              </a:rPr>
              <a:t>ম (</a:t>
            </a:r>
            <a:r>
              <a:rPr lang="en-US" sz="2000" dirty="0" err="1">
                <a:solidFill>
                  <a:srgbClr val="002060"/>
                </a:solidFill>
                <a:latin typeface="NikoshBAN" panose="02000000000000000000" pitchFamily="2" charset="0"/>
                <a:cs typeface="NikoshBAN" panose="02000000000000000000" pitchFamily="2" charset="0"/>
              </a:rPr>
              <a:t>আলোর</a:t>
            </a:r>
            <a:r>
              <a:rPr lang="en-US" sz="2000" dirty="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প্রতিসরণ</a:t>
            </a:r>
            <a:r>
              <a:rPr lang="bn-IN" sz="2000" dirty="0" smtClean="0">
                <a:solidFill>
                  <a:srgbClr val="002060"/>
                </a:solidFill>
                <a:latin typeface="NikoshBAN" panose="02000000000000000000" pitchFamily="2" charset="0"/>
                <a:cs typeface="NikoshBAN" panose="02000000000000000000" pitchFamily="2" charset="0"/>
              </a:rPr>
              <a:t>)</a:t>
            </a:r>
            <a:endParaRPr lang="en-US" sz="2000" dirty="0">
              <a:solidFill>
                <a:srgbClr val="002060"/>
              </a:solidFill>
              <a:latin typeface="NikoshBAN" panose="02000000000000000000" pitchFamily="2" charset="0"/>
              <a:cs typeface="NikoshBAN" panose="02000000000000000000" pitchFamily="2" charset="0"/>
            </a:endParaRPr>
          </a:p>
          <a:p>
            <a:r>
              <a:rPr lang="en-US" sz="2000" dirty="0" err="1">
                <a:solidFill>
                  <a:srgbClr val="002060"/>
                </a:solidFill>
                <a:latin typeface="NikoshBAN" panose="02000000000000000000" pitchFamily="2" charset="0"/>
                <a:cs typeface="NikoshBAN" panose="02000000000000000000" pitchFamily="2" charset="0"/>
              </a:rPr>
              <a:t>সময়ঃ</a:t>
            </a:r>
            <a:r>
              <a:rPr lang="en-US" sz="2000" dirty="0">
                <a:solidFill>
                  <a:srgbClr val="002060"/>
                </a:solidFill>
                <a:latin typeface="NikoshBAN" panose="02000000000000000000" pitchFamily="2" charset="0"/>
                <a:cs typeface="NikoshBAN" panose="02000000000000000000" pitchFamily="2" charset="0"/>
              </a:rPr>
              <a:t> ৫০ </a:t>
            </a:r>
            <a:r>
              <a:rPr lang="en-US" sz="2000" dirty="0" err="1">
                <a:solidFill>
                  <a:srgbClr val="002060"/>
                </a:solidFill>
                <a:latin typeface="NikoshBAN" panose="02000000000000000000" pitchFamily="2" charset="0"/>
                <a:cs typeface="NikoshBAN" panose="02000000000000000000" pitchFamily="2" charset="0"/>
              </a:rPr>
              <a:t>মিনিট</a:t>
            </a:r>
            <a:endParaRPr lang="bn-IN" sz="20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729838" y="1193013"/>
            <a:ext cx="2723214" cy="523220"/>
          </a:xfrm>
          <a:prstGeom prst="rect">
            <a:avLst/>
          </a:prstGeom>
          <a:noFill/>
        </p:spPr>
        <p:txBody>
          <a:bodyPr wrap="square" rtlCol="0">
            <a:spAutoFit/>
          </a:bodyPr>
          <a:lstStyle/>
          <a:p>
            <a:r>
              <a:rPr lang="en-US" sz="2800" dirty="0" err="1" smtClean="0">
                <a:solidFill>
                  <a:srgbClr val="0070C0"/>
                </a:solidFill>
                <a:latin typeface="NikoshBAN" panose="02000000000000000000" pitchFamily="2" charset="0"/>
                <a:cs typeface="NikoshBAN" panose="02000000000000000000" pitchFamily="2" charset="0"/>
              </a:rPr>
              <a:t>শিক্ষক</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পরিচিতি</a:t>
            </a:r>
            <a:endParaRPr lang="en-US" sz="2800" dirty="0">
              <a:solidFill>
                <a:srgbClr val="0070C0"/>
              </a:solidFill>
              <a:latin typeface="NikoshBAN" panose="02000000000000000000" pitchFamily="2" charset="0"/>
              <a:cs typeface="NikoshBAN" panose="02000000000000000000" pitchFamily="2" charset="0"/>
            </a:endParaRPr>
          </a:p>
        </p:txBody>
      </p:sp>
      <p:sp>
        <p:nvSpPr>
          <p:cNvPr id="10" name="TextBox 9"/>
          <p:cNvSpPr txBox="1"/>
          <p:nvPr/>
        </p:nvSpPr>
        <p:spPr>
          <a:xfrm>
            <a:off x="6452315" y="1287887"/>
            <a:ext cx="4242000" cy="523220"/>
          </a:xfrm>
          <a:prstGeom prst="rect">
            <a:avLst/>
          </a:prstGeom>
          <a:noFill/>
        </p:spPr>
        <p:txBody>
          <a:bodyPr wrap="square" rtlCol="0">
            <a:spAutoFit/>
          </a:bodyPr>
          <a:lstStyle/>
          <a:p>
            <a:pPr algn="ctr"/>
            <a:r>
              <a:rPr lang="en-US" sz="2800" dirty="0" err="1" smtClean="0">
                <a:solidFill>
                  <a:srgbClr val="0070C0"/>
                </a:solidFill>
                <a:latin typeface="NikoshBAN" panose="02000000000000000000" pitchFamily="2" charset="0"/>
                <a:cs typeface="NikoshBAN" panose="02000000000000000000" pitchFamily="2" charset="0"/>
              </a:rPr>
              <a:t>পাঠ</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পরিচিতি</a:t>
            </a:r>
            <a:endParaRPr lang="en-US" sz="2800" dirty="0">
              <a:solidFill>
                <a:srgbClr val="0070C0"/>
              </a:solidFill>
              <a:latin typeface="NikoshBAN" panose="02000000000000000000" pitchFamily="2" charset="0"/>
              <a:cs typeface="NikoshBAN" panose="02000000000000000000" pitchFamily="2" charset="0"/>
            </a:endParaRPr>
          </a:p>
        </p:txBody>
      </p:sp>
      <p:cxnSp>
        <p:nvCxnSpPr>
          <p:cNvPr id="11" name="Straight Connector 10"/>
          <p:cNvCxnSpPr/>
          <p:nvPr/>
        </p:nvCxnSpPr>
        <p:spPr>
          <a:xfrm>
            <a:off x="5664164" y="2215165"/>
            <a:ext cx="0" cy="392805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a:srcRect t="3633"/>
          <a:stretch/>
        </p:blipFill>
        <p:spPr>
          <a:xfrm>
            <a:off x="7783657" y="1957588"/>
            <a:ext cx="1893796" cy="250061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946640" y="2773320"/>
            <a:ext cx="2440936"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16" y="2022316"/>
            <a:ext cx="1580211" cy="2043969"/>
          </a:xfrm>
          <a:prstGeom prst="rect">
            <a:avLst/>
          </a:prstGeom>
        </p:spPr>
      </p:pic>
    </p:spTree>
    <p:extLst>
      <p:ext uri="{BB962C8B-B14F-4D97-AF65-F5344CB8AC3E}">
        <p14:creationId xmlns:p14="http://schemas.microsoft.com/office/powerpoint/2010/main" val="1573978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barn(inVertical)">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down)">
                                      <p:cBhvr>
                                        <p:cTn id="39" dur="500"/>
                                        <p:tgtEl>
                                          <p:spTgt spid="5">
                                            <p:txEl>
                                              <p:pRg st="0" end="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down)">
                                      <p:cBhvr>
                                        <p:cTn id="42" dur="500"/>
                                        <p:tgtEl>
                                          <p:spTgt spid="5">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down)">
                                      <p:cBhvr>
                                        <p:cTn id="45" dur="500"/>
                                        <p:tgtEl>
                                          <p:spTgt spid="5">
                                            <p:txEl>
                                              <p:pRg st="2" end="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down)">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barn(inVertical)">
                                      <p:cBhvr>
                                        <p:cTn id="5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28" y="1762254"/>
            <a:ext cx="3827912" cy="2393601"/>
          </a:xfrm>
          <a:prstGeom prst="rect">
            <a:avLst/>
          </a:prstGeom>
        </p:spPr>
      </p:pic>
      <p:pic>
        <p:nvPicPr>
          <p:cNvPr id="17" name="Picture 2" descr="C:\Documents and Settings\Administrator\Desktop\MIZAN\IMAGE\sell_cartier_glasses_eyeglasses_Frame_sunglasses_g.jpg"/>
          <p:cNvPicPr>
            <a:picLocks noChangeAspect="1" noChangeArrowheads="1"/>
          </p:cNvPicPr>
          <p:nvPr/>
        </p:nvPicPr>
        <p:blipFill rotWithShape="1">
          <a:blip r:embed="rId3"/>
          <a:srcRect t="32448" r="4436"/>
          <a:stretch/>
        </p:blipFill>
        <p:spPr bwMode="auto">
          <a:xfrm>
            <a:off x="6707419" y="4351176"/>
            <a:ext cx="3904773" cy="2116183"/>
          </a:xfrm>
          <a:prstGeom prst="rect">
            <a:avLst/>
          </a:prstGeom>
          <a:ln>
            <a:noFill/>
          </a:ln>
        </p:spPr>
        <p:style>
          <a:lnRef idx="2">
            <a:schemeClr val="accent1"/>
          </a:lnRef>
          <a:fillRef idx="1">
            <a:schemeClr val="lt1"/>
          </a:fillRef>
          <a:effectRef idx="0">
            <a:schemeClr val="accent1"/>
          </a:effectRef>
          <a:fontRef idx="minor">
            <a:schemeClr val="dk1"/>
          </a:fontRef>
        </p:style>
      </p:pic>
      <p:pic>
        <p:nvPicPr>
          <p:cNvPr id="18" name="Picture 17" descr="concave-lens.jpg"/>
          <p:cNvPicPr>
            <a:picLocks noChangeAspect="1"/>
          </p:cNvPicPr>
          <p:nvPr/>
        </p:nvPicPr>
        <p:blipFill>
          <a:blip r:embed="rId4"/>
          <a:stretch>
            <a:fillRect/>
          </a:stretch>
        </p:blipFill>
        <p:spPr>
          <a:xfrm>
            <a:off x="832133" y="4343921"/>
            <a:ext cx="3827912" cy="21161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268" y="1629438"/>
            <a:ext cx="4090924" cy="2393601"/>
          </a:xfrm>
          <a:prstGeom prst="rect">
            <a:avLst/>
          </a:prstGeom>
        </p:spPr>
      </p:pic>
      <p:sp>
        <p:nvSpPr>
          <p:cNvPr id="4" name="Down Arrow 3"/>
          <p:cNvSpPr/>
          <p:nvPr/>
        </p:nvSpPr>
        <p:spPr>
          <a:xfrm>
            <a:off x="5151549" y="156521"/>
            <a:ext cx="484632" cy="779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rgbClr val="FF0000"/>
                </a:solidFill>
              </a:rPr>
              <a:t>লক্ষ্য</a:t>
            </a:r>
            <a:r>
              <a:rPr lang="en-US" sz="1100" dirty="0" smtClean="0">
                <a:solidFill>
                  <a:srgbClr val="FF0000"/>
                </a:solidFill>
              </a:rPr>
              <a:t> </a:t>
            </a:r>
            <a:r>
              <a:rPr lang="en-US" sz="1100" dirty="0" err="1" smtClean="0">
                <a:solidFill>
                  <a:srgbClr val="FF0000"/>
                </a:solidFill>
              </a:rPr>
              <a:t>কর</a:t>
            </a:r>
            <a:endParaRPr lang="en-US" sz="1100" dirty="0">
              <a:solidFill>
                <a:srgbClr val="FF0000"/>
              </a:solidFill>
            </a:endParaRPr>
          </a:p>
        </p:txBody>
      </p:sp>
      <p:sp>
        <p:nvSpPr>
          <p:cNvPr id="12" name="Rectangle 11"/>
          <p:cNvSpPr/>
          <p:nvPr/>
        </p:nvSpPr>
        <p:spPr>
          <a:xfrm>
            <a:off x="806974" y="1046604"/>
            <a:ext cx="9775064" cy="55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rPr>
              <a:t>যন্ত্র</a:t>
            </a:r>
            <a:r>
              <a:rPr lang="en-US" sz="2800" dirty="0" smtClean="0">
                <a:solidFill>
                  <a:srgbClr val="FF0000"/>
                </a:solidFill>
              </a:rPr>
              <a:t> </a:t>
            </a:r>
            <a:r>
              <a:rPr lang="en-US" sz="2800" dirty="0" err="1" smtClean="0">
                <a:solidFill>
                  <a:srgbClr val="FF0000"/>
                </a:solidFill>
              </a:rPr>
              <a:t>গুলোতে</a:t>
            </a:r>
            <a:r>
              <a:rPr lang="en-US" sz="2800" dirty="0" smtClean="0">
                <a:solidFill>
                  <a:srgbClr val="FF0000"/>
                </a:solidFill>
              </a:rPr>
              <a:t> </a:t>
            </a:r>
            <a:r>
              <a:rPr lang="en-US" sz="2800" dirty="0" err="1" smtClean="0">
                <a:solidFill>
                  <a:srgbClr val="FF0000"/>
                </a:solidFill>
              </a:rPr>
              <a:t>কি</a:t>
            </a:r>
            <a:r>
              <a:rPr lang="en-US" sz="2800" dirty="0" smtClean="0">
                <a:solidFill>
                  <a:srgbClr val="FF0000"/>
                </a:solidFill>
              </a:rPr>
              <a:t> </a:t>
            </a:r>
            <a:r>
              <a:rPr lang="en-US" sz="2800" dirty="0" err="1" smtClean="0">
                <a:solidFill>
                  <a:srgbClr val="FF0000"/>
                </a:solidFill>
              </a:rPr>
              <a:t>ব্যবহার</a:t>
            </a:r>
            <a:r>
              <a:rPr lang="en-US" sz="2800" dirty="0" smtClean="0">
                <a:solidFill>
                  <a:srgbClr val="FF0000"/>
                </a:solidFill>
              </a:rPr>
              <a:t> </a:t>
            </a:r>
            <a:r>
              <a:rPr lang="en-US" sz="2800" dirty="0" err="1" smtClean="0">
                <a:solidFill>
                  <a:srgbClr val="FF0000"/>
                </a:solidFill>
              </a:rPr>
              <a:t>করা</a:t>
            </a:r>
            <a:r>
              <a:rPr lang="en-US" sz="2800" dirty="0" smtClean="0">
                <a:solidFill>
                  <a:srgbClr val="FF0000"/>
                </a:solidFill>
              </a:rPr>
              <a:t> </a:t>
            </a:r>
            <a:r>
              <a:rPr lang="en-US" sz="2800" dirty="0" err="1" smtClean="0">
                <a:solidFill>
                  <a:srgbClr val="FF0000"/>
                </a:solidFill>
              </a:rPr>
              <a:t>হয়েছে</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3544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554008" y="928421"/>
            <a:ext cx="3445034" cy="769441"/>
          </a:xfrm>
          <a:prstGeom prst="rect">
            <a:avLst/>
          </a:prstGeom>
          <a:noFill/>
        </p:spPr>
        <p:txBody>
          <a:bodyPr wrap="square" rtlCol="0">
            <a:spAutoFit/>
          </a:bodyPr>
          <a:lstStyle/>
          <a:p>
            <a:pPr algn="ctr"/>
            <a:r>
              <a:rPr lang="en-US" sz="4400" u="sng" dirty="0" err="1" smtClean="0">
                <a:solidFill>
                  <a:srgbClr val="00B050"/>
                </a:solidFill>
                <a:latin typeface="NikoshBAN" panose="02000000000000000000" pitchFamily="2" charset="0"/>
                <a:cs typeface="NikoshBAN" panose="02000000000000000000" pitchFamily="2" charset="0"/>
              </a:rPr>
              <a:t>লেন্স</a:t>
            </a:r>
            <a:r>
              <a:rPr lang="en-US" sz="4400" u="sng" dirty="0">
                <a:solidFill>
                  <a:srgbClr val="00B050"/>
                </a:solidFill>
                <a:latin typeface="NikoshBAN" panose="02000000000000000000" pitchFamily="2" charset="0"/>
                <a:cs typeface="NikoshBAN" panose="02000000000000000000" pitchFamily="2" charset="0"/>
              </a:rPr>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6805" b="8356"/>
          <a:stretch/>
        </p:blipFill>
        <p:spPr>
          <a:xfrm>
            <a:off x="1056256" y="2510271"/>
            <a:ext cx="4630227" cy="2979560"/>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373" y="2510271"/>
            <a:ext cx="4744522" cy="2979560"/>
          </a:xfrm>
          <a:prstGeom prst="rect">
            <a:avLst/>
          </a:prstGeom>
          <a:ln>
            <a:solidFill>
              <a:schemeClr val="tx1"/>
            </a:solidFill>
          </a:ln>
        </p:spPr>
      </p:pic>
    </p:spTree>
    <p:extLst>
      <p:ext uri="{BB962C8B-B14F-4D97-AF65-F5344CB8AC3E}">
        <p14:creationId xmlns:p14="http://schemas.microsoft.com/office/powerpoint/2010/main" val="968998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0"/>
            <a:chOff x="0" y="0"/>
            <a:chExt cx="12192000" cy="685800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68135" y="5358648"/>
            <a:ext cx="10838610" cy="1323439"/>
          </a:xfrm>
          <a:prstGeom prst="rect">
            <a:avLst/>
          </a:prstGeom>
        </p:spPr>
        <p:txBody>
          <a:bodyPr wrap="square">
            <a:spAutoFit/>
          </a:bodyPr>
          <a:lstStyle/>
          <a:p>
            <a:pPr algn="just"/>
            <a:r>
              <a:rPr lang="en-US" sz="4000" dirty="0" err="1" smtClean="0">
                <a:solidFill>
                  <a:srgbClr val="0070C0"/>
                </a:solidFill>
                <a:latin typeface="NikoshBAN" panose="02000000000000000000" pitchFamily="2" charset="0"/>
                <a:cs typeface="NikoshBAN" panose="02000000000000000000" pitchFamily="2" charset="0"/>
              </a:rPr>
              <a:t>দুইটি</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গোলীয়</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পৃষ্ঠ</a:t>
            </a:r>
            <a:r>
              <a:rPr lang="en-US" sz="4000" dirty="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দ্‌বারা</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সীমাবদ্ধ</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প্রতিসারক</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মাধ্যম</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কে</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লেন্স</a:t>
            </a:r>
            <a:r>
              <a:rPr lang="en-US" sz="4000" dirty="0" smtClean="0">
                <a:solidFill>
                  <a:srgbClr val="0070C0"/>
                </a:solidFill>
                <a:latin typeface="NikoshBAN" panose="02000000000000000000" pitchFamily="2" charset="0"/>
                <a:cs typeface="NikoshBAN" panose="02000000000000000000" pitchFamily="2" charset="0"/>
              </a:rPr>
              <a:t> </a:t>
            </a:r>
            <a:r>
              <a:rPr lang="en-US" sz="4000" dirty="0" err="1" smtClean="0">
                <a:solidFill>
                  <a:srgbClr val="0070C0"/>
                </a:solidFill>
                <a:latin typeface="NikoshBAN" panose="02000000000000000000" pitchFamily="2" charset="0"/>
                <a:cs typeface="NikoshBAN" panose="02000000000000000000" pitchFamily="2" charset="0"/>
              </a:rPr>
              <a:t>বলে</a:t>
            </a:r>
            <a:r>
              <a:rPr lang="en-US" sz="4000" dirty="0" smtClean="0">
                <a:solidFill>
                  <a:srgbClr val="0070C0"/>
                </a:solidFill>
                <a:latin typeface="NikoshBAN" panose="02000000000000000000" pitchFamily="2" charset="0"/>
                <a:cs typeface="NikoshBAN" panose="02000000000000000000" pitchFamily="2" charset="0"/>
              </a:rPr>
              <a:t>।</a:t>
            </a:r>
            <a:endParaRPr lang="en-US" sz="4000" dirty="0">
              <a:solidFill>
                <a:srgbClr val="0070C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7136" b="17136"/>
          <a:stretch/>
        </p:blipFill>
        <p:spPr>
          <a:xfrm>
            <a:off x="2366244" y="354732"/>
            <a:ext cx="7459512" cy="4902925"/>
          </a:xfrm>
          <a:prstGeom prst="rect">
            <a:avLst/>
          </a:prstGeom>
        </p:spPr>
      </p:pic>
    </p:spTree>
    <p:extLst>
      <p:ext uri="{BB962C8B-B14F-4D97-AF65-F5344CB8AC3E}">
        <p14:creationId xmlns:p14="http://schemas.microsoft.com/office/powerpoint/2010/main" val="3162267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374" y="1"/>
            <a:ext cx="11984184" cy="6855348"/>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0035" y="1402034"/>
            <a:ext cx="6603466" cy="1569660"/>
          </a:xfrm>
          <a:prstGeom prst="rect">
            <a:avLst/>
          </a:prstGeom>
        </p:spPr>
        <p:txBody>
          <a:bodyPr wrap="square">
            <a:spAutoFit/>
          </a:bodyPr>
          <a:lstStyle/>
          <a:p>
            <a:pPr algn="just"/>
            <a:r>
              <a:rPr lang="en-US" sz="2400" dirty="0" smtClean="0">
                <a:solidFill>
                  <a:schemeClr val="accent5">
                    <a:lumMod val="50000"/>
                  </a:schemeClr>
                </a:solidFill>
                <a:latin typeface="NikoshBAN" panose="02000000000000000000" pitchFamily="2" charset="0"/>
                <a:cs typeface="NikoshBAN" panose="02000000000000000000" pitchFamily="2" charset="0"/>
              </a:rPr>
              <a:t>ক)</a:t>
            </a:r>
            <a:r>
              <a:rPr lang="en-US" sz="2400" dirty="0" err="1" smtClean="0">
                <a:solidFill>
                  <a:schemeClr val="accent5">
                    <a:lumMod val="50000"/>
                  </a:schemeClr>
                </a:solidFill>
                <a:latin typeface="NikoshBAN" panose="02000000000000000000" pitchFamily="2" charset="0"/>
                <a:cs typeface="NikoshBAN" panose="02000000000000000000" pitchFamily="2" charset="0"/>
              </a:rPr>
              <a:t>উত্তল</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লেন্সঃযে</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মধ্যেভাগ</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মোটা</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এবংপ্রান্তভাগ</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সরু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তাকে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উত্তল</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বলে।এই</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এক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গুচ্ছ</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সমান্তরাল</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আলোক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রশ্নি</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প্রতিসরণেরর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প্রধান</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অক্ষের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উপর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মিলিত</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হয়</a:t>
            </a:r>
            <a:r>
              <a:rPr lang="en-US" sz="2400" dirty="0" smtClean="0">
                <a:solidFill>
                  <a:schemeClr val="accent5">
                    <a:lumMod val="50000"/>
                  </a:schemeClr>
                </a:solidFill>
                <a:latin typeface="NikoshBAN" panose="02000000000000000000" pitchFamily="2" charset="0"/>
                <a:cs typeface="NikoshBAN" panose="02000000000000000000" pitchFamily="2" charset="0"/>
              </a:rPr>
              <a:t>। </a:t>
            </a:r>
            <a:endParaRPr lang="en-US" sz="2400" dirty="0">
              <a:solidFill>
                <a:schemeClr val="accent5">
                  <a:lumMod val="50000"/>
                </a:schemeClr>
              </a:solidFill>
              <a:latin typeface="NikoshBAN" panose="02000000000000000000" pitchFamily="2" charset="0"/>
              <a:cs typeface="NikoshBAN" panose="02000000000000000000" pitchFamily="2" charset="0"/>
            </a:endParaRPr>
          </a:p>
        </p:txBody>
      </p:sp>
      <p:grpSp>
        <p:nvGrpSpPr>
          <p:cNvPr id="16" name="Group 15"/>
          <p:cNvGrpSpPr/>
          <p:nvPr/>
        </p:nvGrpSpPr>
        <p:grpSpPr>
          <a:xfrm>
            <a:off x="1197649" y="985433"/>
            <a:ext cx="2575057" cy="2760712"/>
            <a:chOff x="2866114" y="1789338"/>
            <a:chExt cx="1237213" cy="1271457"/>
          </a:xfrm>
        </p:grpSpPr>
        <p:grpSp>
          <p:nvGrpSpPr>
            <p:cNvPr id="17" name="Group 16"/>
            <p:cNvGrpSpPr/>
            <p:nvPr/>
          </p:nvGrpSpPr>
          <p:grpSpPr>
            <a:xfrm>
              <a:off x="2866114" y="1789338"/>
              <a:ext cx="1237213" cy="1271457"/>
              <a:chOff x="2866114" y="1789338"/>
              <a:chExt cx="1237213" cy="1271457"/>
            </a:xfrm>
          </p:grpSpPr>
          <p:sp>
            <p:nvSpPr>
              <p:cNvPr id="19" name="Arc 18"/>
              <p:cNvSpPr/>
              <p:nvPr/>
            </p:nvSpPr>
            <p:spPr>
              <a:xfrm>
                <a:off x="2866114" y="1805694"/>
                <a:ext cx="844030" cy="1243710"/>
              </a:xfrm>
              <a:prstGeom prst="arc">
                <a:avLst>
                  <a:gd name="adj1" fmla="val 17115426"/>
                  <a:gd name="adj2" fmla="val 439195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20" name="Arc 19"/>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18" name="Straight Connector 17"/>
            <p:cNvCxnSpPr/>
            <p:nvPr/>
          </p:nvCxnSpPr>
          <p:spPr>
            <a:xfrm>
              <a:off x="3449492" y="1866170"/>
              <a:ext cx="8940" cy="11285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21" name="Straight Connector 20"/>
          <p:cNvCxnSpPr/>
          <p:nvPr/>
        </p:nvCxnSpPr>
        <p:spPr>
          <a:xfrm>
            <a:off x="350248" y="2412645"/>
            <a:ext cx="4669155"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22" name="Group 21"/>
          <p:cNvGrpSpPr/>
          <p:nvPr/>
        </p:nvGrpSpPr>
        <p:grpSpPr>
          <a:xfrm>
            <a:off x="350248" y="1419488"/>
            <a:ext cx="2074126" cy="178355"/>
            <a:chOff x="731520" y="1432543"/>
            <a:chExt cx="2074126" cy="178355"/>
          </a:xfrm>
        </p:grpSpPr>
        <p:cxnSp>
          <p:nvCxnSpPr>
            <p:cNvPr id="23" name="Straight Connector 22"/>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5" name="Group 24"/>
          <p:cNvGrpSpPr/>
          <p:nvPr/>
        </p:nvGrpSpPr>
        <p:grpSpPr>
          <a:xfrm>
            <a:off x="2424374" y="1521452"/>
            <a:ext cx="2412633" cy="1794819"/>
            <a:chOff x="2805646" y="1534507"/>
            <a:chExt cx="2412633" cy="1794819"/>
          </a:xfrm>
        </p:grpSpPr>
        <p:cxnSp>
          <p:nvCxnSpPr>
            <p:cNvPr id="26" name="Straight Arrow Connector 25"/>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10800000" flipV="1">
              <a:off x="5039924" y="3150903"/>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349705" y="1762913"/>
            <a:ext cx="2074126" cy="178355"/>
            <a:chOff x="731520" y="1432543"/>
            <a:chExt cx="2074126" cy="178355"/>
          </a:xfrm>
        </p:grpSpPr>
        <p:cxnSp>
          <p:nvCxnSpPr>
            <p:cNvPr id="29" name="Straight Connector 28"/>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2426125" y="1864291"/>
            <a:ext cx="2664678" cy="1243391"/>
            <a:chOff x="2805646" y="1534507"/>
            <a:chExt cx="2399125" cy="1804345"/>
          </a:xfrm>
        </p:grpSpPr>
        <p:cxnSp>
          <p:nvCxnSpPr>
            <p:cNvPr id="32" name="Straight Arrow Connector 31"/>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rot="10800000" flipV="1">
              <a:off x="5049449" y="3122489"/>
              <a:ext cx="155322" cy="21636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4" name="Oval 33"/>
          <p:cNvSpPr/>
          <p:nvPr/>
        </p:nvSpPr>
        <p:spPr>
          <a:xfrm>
            <a:off x="3518779" y="2332331"/>
            <a:ext cx="161925" cy="16267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349705" y="4747815"/>
            <a:ext cx="6911907" cy="1569660"/>
          </a:xfrm>
          <a:prstGeom prst="rect">
            <a:avLst/>
          </a:prstGeom>
        </p:spPr>
        <p:txBody>
          <a:bodyPr wrap="square">
            <a:spAutoFit/>
          </a:bodyPr>
          <a:lstStyle/>
          <a:p>
            <a:pPr algn="just"/>
            <a:r>
              <a:rPr lang="en-US" sz="2400" dirty="0" smtClean="0">
                <a:solidFill>
                  <a:schemeClr val="accent5">
                    <a:lumMod val="50000"/>
                  </a:schemeClr>
                </a:solidFill>
                <a:latin typeface="NikoshBAN" panose="02000000000000000000" pitchFamily="2" charset="0"/>
                <a:cs typeface="NikoshBAN" panose="02000000000000000000" pitchFamily="2" charset="0"/>
              </a:rPr>
              <a:t>খ)</a:t>
            </a:r>
            <a:r>
              <a:rPr lang="en-US" sz="2400" dirty="0" err="1" smtClean="0">
                <a:solidFill>
                  <a:schemeClr val="accent5">
                    <a:lumMod val="50000"/>
                  </a:schemeClr>
                </a:solidFill>
                <a:latin typeface="NikoshBAN" panose="02000000000000000000" pitchFamily="2" charset="0"/>
                <a:cs typeface="NikoshBAN" panose="02000000000000000000" pitchFamily="2" charset="0"/>
              </a:rPr>
              <a:t>অবতল</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লেন্সঃযে</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মধ্যেভাগ</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সরু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এবং</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প্রান্তভাগ</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মোটা</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তাকে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অবতল</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বলে।এই</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লেন্সে</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এক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গুচ্ছ</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সমান্তরাল</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আলোক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রশ্নি</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প্রতিসরনের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প্রধান</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অক্ষ</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থেকে</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দূরে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সরে</a:t>
            </a:r>
            <a:r>
              <a:rPr lang="en-US" sz="2400" dirty="0" smtClean="0">
                <a:solidFill>
                  <a:schemeClr val="accent5">
                    <a:lumMod val="50000"/>
                  </a:schemeClr>
                </a:solidFill>
                <a:latin typeface="NikoshBAN" panose="02000000000000000000" pitchFamily="2" charset="0"/>
                <a:cs typeface="NikoshBAN" panose="02000000000000000000" pitchFamily="2" charset="0"/>
              </a:rPr>
              <a:t> </a:t>
            </a:r>
            <a:r>
              <a:rPr lang="en-US" sz="2400" dirty="0" err="1" smtClean="0">
                <a:solidFill>
                  <a:schemeClr val="accent5">
                    <a:lumMod val="50000"/>
                  </a:schemeClr>
                </a:solidFill>
                <a:latin typeface="NikoshBAN" panose="02000000000000000000" pitchFamily="2" charset="0"/>
                <a:cs typeface="NikoshBAN" panose="02000000000000000000" pitchFamily="2" charset="0"/>
              </a:rPr>
              <a:t>যায়</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grpSp>
        <p:nvGrpSpPr>
          <p:cNvPr id="36" name="Group 35"/>
          <p:cNvGrpSpPr/>
          <p:nvPr/>
        </p:nvGrpSpPr>
        <p:grpSpPr>
          <a:xfrm>
            <a:off x="8263099" y="3992070"/>
            <a:ext cx="3006696" cy="2421315"/>
            <a:chOff x="7527376" y="1844034"/>
            <a:chExt cx="1765660" cy="1206740"/>
          </a:xfrm>
        </p:grpSpPr>
        <p:sp>
          <p:nvSpPr>
            <p:cNvPr id="37" name="Arc 36"/>
            <p:cNvSpPr/>
            <p:nvPr/>
          </p:nvSpPr>
          <p:spPr>
            <a:xfrm rot="153003">
              <a:off x="7527376" y="1859700"/>
              <a:ext cx="705396" cy="1191074"/>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38" name="Arc 37"/>
            <p:cNvSpPr/>
            <p:nvPr/>
          </p:nvSpPr>
          <p:spPr>
            <a:xfrm rot="10800000">
              <a:off x="8518698" y="1844034"/>
              <a:ext cx="774338" cy="1182376"/>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39" name="Straight Connector 38"/>
            <p:cNvCxnSpPr/>
            <p:nvPr/>
          </p:nvCxnSpPr>
          <p:spPr>
            <a:xfrm flipV="1">
              <a:off x="8060298" y="1925620"/>
              <a:ext cx="665831" cy="4719"/>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027613" y="2950540"/>
              <a:ext cx="697716" cy="2009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H="1">
              <a:off x="8373548" y="1925620"/>
              <a:ext cx="6816" cy="104618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42" name="Straight Connector 41"/>
          <p:cNvCxnSpPr/>
          <p:nvPr/>
        </p:nvCxnSpPr>
        <p:spPr>
          <a:xfrm>
            <a:off x="7498080" y="5165835"/>
            <a:ext cx="436872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43" name="Group 42"/>
          <p:cNvGrpSpPr/>
          <p:nvPr/>
        </p:nvGrpSpPr>
        <p:grpSpPr>
          <a:xfrm>
            <a:off x="7654452" y="4512080"/>
            <a:ext cx="2074126" cy="178355"/>
            <a:chOff x="731520" y="1445606"/>
            <a:chExt cx="2074126" cy="178355"/>
          </a:xfrm>
        </p:grpSpPr>
        <p:cxnSp>
          <p:nvCxnSpPr>
            <p:cNvPr id="44" name="Straight Connector 43"/>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p:cNvGrpSpPr/>
          <p:nvPr/>
        </p:nvGrpSpPr>
        <p:grpSpPr>
          <a:xfrm rot="17644896">
            <a:off x="9789017" y="3577670"/>
            <a:ext cx="1531606" cy="1139293"/>
            <a:chOff x="2805646" y="1534507"/>
            <a:chExt cx="2387922" cy="1776268"/>
          </a:xfrm>
        </p:grpSpPr>
        <p:cxnSp>
          <p:nvCxnSpPr>
            <p:cNvPr id="47" name="Straight Arrow Connector 46"/>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rot="10800000" flipV="1">
              <a:off x="5015214" y="3132352"/>
              <a:ext cx="178354"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9" name="Group 48"/>
          <p:cNvGrpSpPr/>
          <p:nvPr/>
        </p:nvGrpSpPr>
        <p:grpSpPr>
          <a:xfrm>
            <a:off x="7659907" y="4809507"/>
            <a:ext cx="2074126" cy="178355"/>
            <a:chOff x="731520" y="1445606"/>
            <a:chExt cx="2074126" cy="178355"/>
          </a:xfrm>
        </p:grpSpPr>
        <p:cxnSp>
          <p:nvCxnSpPr>
            <p:cNvPr id="50" name="Straight Connector 49"/>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a:off x="9710502" y="4355457"/>
            <a:ext cx="2057890" cy="556075"/>
            <a:chOff x="9710502" y="3924378"/>
            <a:chExt cx="2057890" cy="556075"/>
          </a:xfrm>
        </p:grpSpPr>
        <p:cxnSp>
          <p:nvCxnSpPr>
            <p:cNvPr id="52" name="Straight Arrow Connector 51"/>
            <p:cNvCxnSpPr/>
            <p:nvPr/>
          </p:nvCxnSpPr>
          <p:spPr>
            <a:xfrm flipV="1">
              <a:off x="9710502" y="4003697"/>
              <a:ext cx="2057890" cy="4767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rot="7980000" flipV="1">
              <a:off x="11624802" y="3937084"/>
              <a:ext cx="138151" cy="11273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54" name="Straight Connector 53"/>
          <p:cNvCxnSpPr/>
          <p:nvPr/>
        </p:nvCxnSpPr>
        <p:spPr>
          <a:xfrm flipV="1">
            <a:off x="8734629" y="4613772"/>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714099" y="4874629"/>
            <a:ext cx="1154896" cy="29120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8594816" y="5075865"/>
            <a:ext cx="126366" cy="1937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56"/>
          <p:cNvSpPr/>
          <p:nvPr/>
        </p:nvSpPr>
        <p:spPr>
          <a:xfrm>
            <a:off x="349705" y="184884"/>
            <a:ext cx="11517097" cy="646331"/>
          </a:xfrm>
          <a:prstGeom prst="rect">
            <a:avLst/>
          </a:prstGeom>
        </p:spPr>
        <p:txBody>
          <a:bodyPr wrap="square">
            <a:spAutoFit/>
          </a:bodyPr>
          <a:lstStyle/>
          <a:p>
            <a:r>
              <a:rPr lang="en-US" sz="3600" dirty="0" err="1" smtClean="0">
                <a:solidFill>
                  <a:srgbClr val="7030A0"/>
                </a:solidFill>
              </a:rPr>
              <a:t>লেন্স</a:t>
            </a:r>
            <a:r>
              <a:rPr lang="en-US" sz="3600" dirty="0" smtClean="0">
                <a:solidFill>
                  <a:srgbClr val="7030A0"/>
                </a:solidFill>
              </a:rPr>
              <a:t> </a:t>
            </a:r>
            <a:r>
              <a:rPr lang="en-US" sz="3600" dirty="0" err="1" smtClean="0">
                <a:solidFill>
                  <a:srgbClr val="7030A0"/>
                </a:solidFill>
              </a:rPr>
              <a:t>দুই</a:t>
            </a:r>
            <a:r>
              <a:rPr lang="en-US" sz="3600" dirty="0" smtClean="0">
                <a:solidFill>
                  <a:srgbClr val="7030A0"/>
                </a:solidFill>
              </a:rPr>
              <a:t> </a:t>
            </a:r>
            <a:r>
              <a:rPr lang="en-US" sz="3600" dirty="0" err="1" smtClean="0">
                <a:solidFill>
                  <a:srgbClr val="7030A0"/>
                </a:solidFill>
              </a:rPr>
              <a:t>প্রকার</a:t>
            </a:r>
            <a:r>
              <a:rPr lang="en-US" sz="3600" dirty="0" err="1">
                <a:solidFill>
                  <a:srgbClr val="7030A0"/>
                </a:solidFill>
              </a:rPr>
              <a:t>ঃ</a:t>
            </a:r>
            <a:endParaRPr lang="en-US" sz="3600" dirty="0">
              <a:solidFill>
                <a:srgbClr val="7030A0"/>
              </a:solidFill>
            </a:endParaRPr>
          </a:p>
        </p:txBody>
      </p:sp>
      <p:sp>
        <p:nvSpPr>
          <p:cNvPr id="2" name="TextBox 1"/>
          <p:cNvSpPr txBox="1"/>
          <p:nvPr/>
        </p:nvSpPr>
        <p:spPr>
          <a:xfrm>
            <a:off x="3473857" y="1852368"/>
            <a:ext cx="327904" cy="523220"/>
          </a:xfrm>
          <a:prstGeom prst="rect">
            <a:avLst/>
          </a:prstGeom>
          <a:noFill/>
        </p:spPr>
        <p:txBody>
          <a:bodyPr wrap="square" rtlCol="0">
            <a:spAutoFit/>
          </a:bodyPr>
          <a:lstStyle/>
          <a:p>
            <a:r>
              <a:rPr lang="en-US" sz="2800" dirty="0"/>
              <a:t>F</a:t>
            </a:r>
          </a:p>
        </p:txBody>
      </p:sp>
      <p:sp>
        <p:nvSpPr>
          <p:cNvPr id="68" name="TextBox 67"/>
          <p:cNvSpPr txBox="1"/>
          <p:nvPr/>
        </p:nvSpPr>
        <p:spPr>
          <a:xfrm>
            <a:off x="8494047" y="5232272"/>
            <a:ext cx="327904" cy="523220"/>
          </a:xfrm>
          <a:prstGeom prst="rect">
            <a:avLst/>
          </a:prstGeom>
          <a:noFill/>
        </p:spPr>
        <p:txBody>
          <a:bodyPr wrap="square" rtlCol="0">
            <a:spAutoFit/>
          </a:bodyPr>
          <a:lstStyle/>
          <a:p>
            <a:r>
              <a:rPr lang="en-US" sz="2800" dirty="0"/>
              <a:t>F</a:t>
            </a:r>
          </a:p>
        </p:txBody>
      </p:sp>
      <p:sp>
        <p:nvSpPr>
          <p:cNvPr id="4" name="TextBox 3"/>
          <p:cNvSpPr txBox="1"/>
          <p:nvPr/>
        </p:nvSpPr>
        <p:spPr>
          <a:xfrm>
            <a:off x="5588289" y="126724"/>
            <a:ext cx="3906827" cy="954040"/>
          </a:xfrm>
          <a:prstGeom prst="rect">
            <a:avLst/>
          </a:prstGeom>
          <a:noFill/>
        </p:spPr>
        <p:txBody>
          <a:bodyPr wrap="square" rtlCol="0">
            <a:spAutoFit/>
          </a:bodyPr>
          <a:lstStyle/>
          <a:p>
            <a:r>
              <a:rPr lang="en-US" sz="2800" dirty="0" err="1" smtClean="0">
                <a:solidFill>
                  <a:srgbClr val="7030A0"/>
                </a:solidFill>
              </a:rPr>
              <a:t>কঃউত্তল</a:t>
            </a:r>
            <a:r>
              <a:rPr lang="en-US" sz="2800" dirty="0" smtClean="0">
                <a:solidFill>
                  <a:srgbClr val="7030A0"/>
                </a:solidFill>
              </a:rPr>
              <a:t> </a:t>
            </a:r>
            <a:r>
              <a:rPr lang="en-US" sz="2800" dirty="0" err="1" smtClean="0">
                <a:solidFill>
                  <a:srgbClr val="7030A0"/>
                </a:solidFill>
              </a:rPr>
              <a:t>লেন্স</a:t>
            </a:r>
            <a:r>
              <a:rPr lang="en-US" sz="2800" dirty="0" smtClean="0">
                <a:solidFill>
                  <a:srgbClr val="7030A0"/>
                </a:solidFill>
              </a:rPr>
              <a:t> </a:t>
            </a:r>
            <a:r>
              <a:rPr lang="en-US" sz="2800" dirty="0" err="1" smtClean="0">
                <a:solidFill>
                  <a:srgbClr val="7030A0"/>
                </a:solidFill>
              </a:rPr>
              <a:t>খঃঅবতল</a:t>
            </a:r>
            <a:r>
              <a:rPr lang="en-US" sz="2800" dirty="0" smtClean="0">
                <a:solidFill>
                  <a:srgbClr val="7030A0"/>
                </a:solidFill>
              </a:rPr>
              <a:t> </a:t>
            </a:r>
            <a:r>
              <a:rPr lang="en-US" sz="2800" dirty="0" err="1" smtClean="0">
                <a:solidFill>
                  <a:srgbClr val="7030A0"/>
                </a:solidFill>
              </a:rPr>
              <a:t>লেন্স</a:t>
            </a:r>
            <a:endParaRPr lang="en-US" sz="2800" dirty="0">
              <a:solidFill>
                <a:srgbClr val="7030A0"/>
              </a:solidFill>
            </a:endParaRPr>
          </a:p>
        </p:txBody>
      </p:sp>
    </p:spTree>
    <p:extLst>
      <p:ext uri="{BB962C8B-B14F-4D97-AF65-F5344CB8AC3E}">
        <p14:creationId xmlns:p14="http://schemas.microsoft.com/office/powerpoint/2010/main" val="3730338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1000"/>
                                        <p:tgtEl>
                                          <p:spTgt spid="21"/>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000"/>
                                        <p:tgtEl>
                                          <p:spTgt spid="28"/>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000"/>
                                        <p:tgtEl>
                                          <p:spTgt spid="25"/>
                                        </p:tgtEl>
                                      </p:cBhvr>
                                    </p:animEffect>
                                  </p:childTnLst>
                                </p:cTn>
                              </p:par>
                              <p:par>
                                <p:cTn id="36" presetID="22" presetClass="entr" presetSubtype="8"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1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wd">
                                    <p:tmPct val="10000"/>
                                  </p:iterate>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down)">
                                      <p:cBhvr>
                                        <p:cTn id="71" dur="500"/>
                                        <p:tgtEl>
                                          <p:spTgt spid="46"/>
                                        </p:tgtEl>
                                      </p:cBhvr>
                                    </p:animEffect>
                                  </p:childTnLst>
                                </p:cTn>
                              </p:par>
                              <p:par>
                                <p:cTn id="72" presetID="22" presetClass="entr" presetSubtype="4"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par>
                                <p:cTn id="79" presetID="22" presetClass="entr" presetSubtype="8"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left)">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iterate type="wd">
                                    <p:tmPct val="10000"/>
                                  </p:iterate>
                                  <p:childTnLst>
                                    <p:set>
                                      <p:cBhvr>
                                        <p:cTn id="85" dur="1" fill="hold">
                                          <p:stCondLst>
                                            <p:cond delay="0"/>
                                          </p:stCondLst>
                                        </p:cTn>
                                        <p:tgtEl>
                                          <p:spTgt spid="35"/>
                                        </p:tgtEl>
                                        <p:attrNameLst>
                                          <p:attrName>style.visibility</p:attrName>
                                        </p:attrNameLst>
                                      </p:cBhvr>
                                      <p:to>
                                        <p:strVal val="visible"/>
                                      </p:to>
                                    </p:set>
                                    <p:animEffect transition="in" filter="fade">
                                      <p:cBhvr>
                                        <p:cTn id="8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animBg="1"/>
      <p:bldP spid="35" grpId="0"/>
      <p:bldP spid="56" grpId="0" animBg="1"/>
      <p:bldP spid="57" grpId="0"/>
      <p:bldP spid="2"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0" y="0"/>
            <a:ext cx="12192000" cy="6858000"/>
            <a:chOff x="0" y="0"/>
            <a:chExt cx="12192000" cy="6858000"/>
          </a:xfrm>
        </p:grpSpPr>
        <p:pic>
          <p:nvPicPr>
            <p:cNvPr id="76" name="Picture 7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7" name="Rectangle 76"/>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2FD1"/>
                </a:solidFill>
              </a:endParaRPr>
            </a:p>
          </p:txBody>
        </p:sp>
      </p:grpSp>
      <p:sp>
        <p:nvSpPr>
          <p:cNvPr id="9" name="Oval 8"/>
          <p:cNvSpPr/>
          <p:nvPr/>
        </p:nvSpPr>
        <p:spPr>
          <a:xfrm>
            <a:off x="2000250" y="1689100"/>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9107" y="1689100"/>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527376" y="1932934"/>
            <a:ext cx="1765660" cy="1206740"/>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06631"/>
              <a:ext cx="665831" cy="4719"/>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8" idx="2"/>
            </p:cNvCxnSpPr>
            <p:nvPr/>
          </p:nvCxnSpPr>
          <p:spPr>
            <a:xfrm flipV="1">
              <a:off x="8027613" y="2963200"/>
              <a:ext cx="697716" cy="2009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8373548" y="1905000"/>
              <a:ext cx="0" cy="106680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2871659" y="1890938"/>
            <a:ext cx="1231668" cy="1271457"/>
            <a:chOff x="2871659" y="1789338"/>
            <a:chExt cx="1231668" cy="1271457"/>
          </a:xfrm>
        </p:grpSpPr>
        <p:grpSp>
          <p:nvGrpSpPr>
            <p:cNvPr id="17" name="Group 16"/>
            <p:cNvGrpSpPr/>
            <p:nvPr/>
          </p:nvGrpSpPr>
          <p:grpSpPr>
            <a:xfrm>
              <a:off x="2871659" y="1789338"/>
              <a:ext cx="1231668" cy="1271457"/>
              <a:chOff x="2871659" y="1789338"/>
              <a:chExt cx="1231668" cy="1271457"/>
            </a:xfrm>
          </p:grpSpPr>
          <p:sp>
            <p:nvSpPr>
              <p:cNvPr id="13" name="Arc 12"/>
              <p:cNvSpPr/>
              <p:nvPr/>
            </p:nvSpPr>
            <p:spPr>
              <a:xfrm>
                <a:off x="2871659" y="1807730"/>
                <a:ext cx="804064" cy="1243710"/>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35916" y="1835416"/>
              <a:ext cx="14919" cy="117090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731520" y="2527300"/>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53" name="TextBox 52"/>
          <p:cNvSpPr txBox="1"/>
          <p:nvPr/>
        </p:nvSpPr>
        <p:spPr>
          <a:xfrm>
            <a:off x="590285" y="1015672"/>
            <a:ext cx="2282850" cy="461665"/>
          </a:xfrm>
          <a:prstGeom prst="rect">
            <a:avLst/>
          </a:prstGeom>
          <a:noFill/>
        </p:spPr>
        <p:txBody>
          <a:bodyPr wrap="square" rtlCol="0">
            <a:spAutoFit/>
          </a:bodyPr>
          <a:lstStyle/>
          <a:p>
            <a:pPr algn="ctr"/>
            <a:r>
              <a:rPr lang="en-US" sz="2400" dirty="0" err="1" smtClean="0">
                <a:solidFill>
                  <a:srgbClr val="00B050"/>
                </a:solidFill>
                <a:latin typeface="NikoshBAN" panose="02000000000000000000" pitchFamily="2" charset="0"/>
                <a:cs typeface="NikoshBAN" panose="02000000000000000000" pitchFamily="2" charset="0"/>
              </a:rPr>
              <a:t>আলোক</a:t>
            </a:r>
            <a:r>
              <a:rPr lang="bn-BD" sz="2400" dirty="0" smtClean="0">
                <a:solidFill>
                  <a:srgbClr val="00B050"/>
                </a:solidFill>
                <a:latin typeface="NikoshBAN" panose="02000000000000000000" pitchFamily="2" charset="0"/>
                <a:cs typeface="NikoshBAN" panose="02000000000000000000" pitchFamily="2" charset="0"/>
              </a:rPr>
              <a:t> কেন্দ্র</a:t>
            </a:r>
            <a:endParaRPr lang="en-US" sz="2400" dirty="0">
              <a:solidFill>
                <a:srgbClr val="00B050"/>
              </a:solidFill>
              <a:latin typeface="NikoshBAN" panose="02000000000000000000" pitchFamily="2" charset="0"/>
              <a:cs typeface="NikoshBAN" panose="02000000000000000000" pitchFamily="2" charset="0"/>
            </a:endParaRPr>
          </a:p>
        </p:txBody>
      </p:sp>
      <p:cxnSp>
        <p:nvCxnSpPr>
          <p:cNvPr id="59" name="Straight Arrow Connector 58"/>
          <p:cNvCxnSpPr>
            <a:endCxn id="57" idx="1"/>
          </p:cNvCxnSpPr>
          <p:nvPr/>
        </p:nvCxnSpPr>
        <p:spPr>
          <a:xfrm>
            <a:off x="2055651" y="1506421"/>
            <a:ext cx="1358458" cy="976916"/>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H="1">
            <a:off x="8410971" y="1337424"/>
            <a:ext cx="1030562" cy="1142248"/>
          </a:xfrm>
          <a:prstGeom prst="straightConnector1">
            <a:avLst/>
          </a:prstGeom>
          <a:ln w="28575">
            <a:tailEnd type="arrow"/>
          </a:ln>
        </p:spPr>
        <p:style>
          <a:lnRef idx="2">
            <a:schemeClr val="dk1"/>
          </a:lnRef>
          <a:fillRef idx="0">
            <a:schemeClr val="dk1"/>
          </a:fillRef>
          <a:effectRef idx="1">
            <a:schemeClr val="dk1"/>
          </a:effectRef>
          <a:fontRef idx="minor">
            <a:schemeClr val="tx1"/>
          </a:fontRef>
        </p:style>
      </p:cxnSp>
      <p:sp>
        <p:nvSpPr>
          <p:cNvPr id="66" name="TextBox 65"/>
          <p:cNvSpPr txBox="1"/>
          <p:nvPr/>
        </p:nvSpPr>
        <p:spPr>
          <a:xfrm>
            <a:off x="337561" y="3072190"/>
            <a:ext cx="1716636" cy="400110"/>
          </a:xfrm>
          <a:prstGeom prst="rect">
            <a:avLst/>
          </a:prstGeom>
          <a:noFill/>
          <a:ln>
            <a:solidFill>
              <a:schemeClr val="tx1"/>
            </a:solidFill>
          </a:ln>
        </p:spPr>
        <p:txBody>
          <a:bodyPr wrap="square" rtlCol="0">
            <a:spAutoFit/>
          </a:bodyPr>
          <a:lstStyle/>
          <a:p>
            <a:pPr algn="ctr"/>
            <a:r>
              <a:rPr lang="bn-BD" sz="2000" dirty="0">
                <a:solidFill>
                  <a:srgbClr val="EB35D1"/>
                </a:solidFill>
                <a:latin typeface="NikoshBAN" panose="02000000000000000000" pitchFamily="2" charset="0"/>
                <a:cs typeface="NikoshBAN" panose="02000000000000000000" pitchFamily="2" charset="0"/>
              </a:rPr>
              <a:t>প্রধান </a:t>
            </a:r>
            <a:r>
              <a:rPr lang="en-US" sz="2000" dirty="0" err="1" smtClean="0">
                <a:solidFill>
                  <a:srgbClr val="EB35D1"/>
                </a:solidFill>
                <a:latin typeface="NikoshBAN" panose="02000000000000000000" pitchFamily="2" charset="0"/>
                <a:cs typeface="NikoshBAN" panose="02000000000000000000" pitchFamily="2" charset="0"/>
              </a:rPr>
              <a:t>অক্ষ</a:t>
            </a:r>
            <a:endParaRPr lang="en-US" sz="2400" dirty="0">
              <a:latin typeface="NikoshBAN" panose="02000000000000000000" pitchFamily="2" charset="0"/>
              <a:cs typeface="NikoshBAN" panose="02000000000000000000" pitchFamily="2" charset="0"/>
            </a:endParaRPr>
          </a:p>
        </p:txBody>
      </p:sp>
      <p:cxnSp>
        <p:nvCxnSpPr>
          <p:cNvPr id="70" name="Straight Arrow Connector 69"/>
          <p:cNvCxnSpPr/>
          <p:nvPr/>
        </p:nvCxnSpPr>
        <p:spPr>
          <a:xfrm flipH="1" flipV="1">
            <a:off x="1171880" y="2532754"/>
            <a:ext cx="1" cy="490835"/>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71" name="TextBox 70"/>
          <p:cNvSpPr txBox="1"/>
          <p:nvPr/>
        </p:nvSpPr>
        <p:spPr>
          <a:xfrm>
            <a:off x="1044665" y="2057735"/>
            <a:ext cx="50858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72" name="TextBox 71"/>
          <p:cNvSpPr txBox="1"/>
          <p:nvPr/>
        </p:nvSpPr>
        <p:spPr>
          <a:xfrm>
            <a:off x="5201851" y="2082472"/>
            <a:ext cx="508588"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4717" y="4038844"/>
            <a:ext cx="11374915" cy="830997"/>
          </a:xfrm>
          <a:prstGeom prst="rect">
            <a:avLst/>
          </a:prstGeom>
          <a:noFill/>
        </p:spPr>
        <p:txBody>
          <a:bodyPr wrap="square" rtlCol="0">
            <a:spAutoFit/>
          </a:bodyPr>
          <a:lstStyle/>
          <a:p>
            <a:pPr algn="just"/>
            <a:r>
              <a:rPr lang="bn-BD" sz="2400" dirty="0" smtClean="0">
                <a:latin typeface="NikoshBAN" panose="02000000000000000000" pitchFamily="2" charset="0"/>
                <a:cs typeface="NikoshBAN" panose="02000000000000000000" pitchFamily="2" charset="0"/>
              </a:rPr>
              <a:t>লেন্সের </a:t>
            </a:r>
            <a:r>
              <a:rPr lang="bn-BD" sz="2400" dirty="0">
                <a:latin typeface="NikoshBAN" panose="02000000000000000000" pitchFamily="2" charset="0"/>
                <a:cs typeface="NikoshBAN" panose="02000000000000000000" pitchFamily="2" charset="0"/>
              </a:rPr>
              <a:t>দুটি গোলীয় পৃষ্ঠ থাকে। এই পৃষ্ঠদ্বয়ের বক্রতার কেন্দ্র দুটিকে যোগ করলে যে সরলরেখা পাওয়া যায় তাকে ঐ লেন্সের প্রধান অক্ষ বলে।</a:t>
            </a:r>
            <a:endParaRPr lang="en-US" sz="2400" b="1" u="sng" dirty="0">
              <a:latin typeface="NikoshBAN" panose="02000000000000000000" pitchFamily="2" charset="0"/>
              <a:cs typeface="NikoshBAN" panose="02000000000000000000" pitchFamily="2" charset="0"/>
            </a:endParaRPr>
          </a:p>
        </p:txBody>
      </p:sp>
      <p:cxnSp>
        <p:nvCxnSpPr>
          <p:cNvPr id="61" name="Straight Connector 60"/>
          <p:cNvCxnSpPr/>
          <p:nvPr/>
        </p:nvCxnSpPr>
        <p:spPr>
          <a:xfrm>
            <a:off x="5696992" y="2520309"/>
            <a:ext cx="5343043" cy="0"/>
          </a:xfrm>
          <a:prstGeom prst="line">
            <a:avLst/>
          </a:prstGeom>
          <a:ln w="28575"/>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5914723" y="2056769"/>
            <a:ext cx="50858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a:t>
            </a:r>
          </a:p>
        </p:txBody>
      </p:sp>
      <p:sp>
        <p:nvSpPr>
          <p:cNvPr id="68" name="TextBox 67"/>
          <p:cNvSpPr txBox="1"/>
          <p:nvPr/>
        </p:nvSpPr>
        <p:spPr>
          <a:xfrm>
            <a:off x="10229271" y="2071986"/>
            <a:ext cx="508588"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5012062" y="3045846"/>
            <a:ext cx="1664497" cy="400110"/>
          </a:xfrm>
          <a:prstGeom prst="rect">
            <a:avLst/>
          </a:prstGeom>
          <a:noFill/>
          <a:ln>
            <a:solidFill>
              <a:schemeClr val="tx1"/>
            </a:solidFill>
          </a:ln>
        </p:spPr>
        <p:txBody>
          <a:bodyPr wrap="square" rtlCol="0">
            <a:spAutoFit/>
          </a:bodyPr>
          <a:lstStyle/>
          <a:p>
            <a:pPr algn="ctr"/>
            <a:r>
              <a:rPr lang="bn-BD" sz="2000" dirty="0">
                <a:solidFill>
                  <a:srgbClr val="00B050"/>
                </a:solidFill>
                <a:latin typeface="NikoshBAN" panose="02000000000000000000" pitchFamily="2" charset="0"/>
                <a:cs typeface="NikoshBAN" panose="02000000000000000000" pitchFamily="2" charset="0"/>
              </a:rPr>
              <a:t>প্রধান </a:t>
            </a:r>
            <a:r>
              <a:rPr lang="bn-BD" sz="2000" dirty="0" smtClean="0">
                <a:solidFill>
                  <a:srgbClr val="00B050"/>
                </a:solidFill>
                <a:latin typeface="NikoshBAN" panose="02000000000000000000" pitchFamily="2" charset="0"/>
                <a:cs typeface="NikoshBAN" panose="02000000000000000000" pitchFamily="2" charset="0"/>
              </a:rPr>
              <a:t>অক্ষ</a:t>
            </a:r>
            <a:r>
              <a:rPr lang="en-US" sz="2000" dirty="0" smtClean="0">
                <a:solidFill>
                  <a:srgbClr val="00B050"/>
                </a:solidFill>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cxnSp>
        <p:nvCxnSpPr>
          <p:cNvPr id="74" name="Straight Arrow Connector 73"/>
          <p:cNvCxnSpPr/>
          <p:nvPr/>
        </p:nvCxnSpPr>
        <p:spPr>
          <a:xfrm flipH="1" flipV="1">
            <a:off x="5894531" y="2531780"/>
            <a:ext cx="1" cy="490835"/>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88" name="Oval 87"/>
          <p:cNvSpPr/>
          <p:nvPr/>
        </p:nvSpPr>
        <p:spPr>
          <a:xfrm>
            <a:off x="6561287" y="1677843"/>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523437" y="1677843"/>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94717" y="5302438"/>
            <a:ext cx="11374916" cy="1200329"/>
          </a:xfrm>
          <a:prstGeom prst="rect">
            <a:avLst/>
          </a:prstGeom>
          <a:noFill/>
        </p:spPr>
        <p:txBody>
          <a:bodyPr wrap="square" rtlCol="0">
            <a:spAutoFit/>
          </a:bodyPr>
          <a:lstStyle/>
          <a:p>
            <a:pPr algn="just"/>
            <a:r>
              <a:rPr lang="bn-BD" sz="2400" dirty="0" smtClean="0">
                <a:solidFill>
                  <a:srgbClr val="00B050"/>
                </a:solidFill>
                <a:latin typeface="NikoshBAN" panose="02000000000000000000" pitchFamily="2" charset="0"/>
                <a:cs typeface="NikoshBAN" panose="02000000000000000000" pitchFamily="2" charset="0"/>
              </a:rPr>
              <a:t>আলোক </a:t>
            </a:r>
            <a:r>
              <a:rPr lang="bn-BD" sz="2400" dirty="0">
                <a:solidFill>
                  <a:srgbClr val="00B050"/>
                </a:solidFill>
                <a:latin typeface="NikoshBAN" panose="02000000000000000000" pitchFamily="2" charset="0"/>
                <a:cs typeface="NikoshBAN" panose="02000000000000000000" pitchFamily="2" charset="0"/>
              </a:rPr>
              <a:t>কেন্দ্র হল লেন্সের মধ্যে প্রধান অক্ষের উপর অবস্থিত একটি নিদির্ষ্ট বিন্দু, যার মধ্য দিয়ে কোনো রশ্মি অতিক্রম করলে প্রতিসরণের পর লেন্সের অপর পৃষ্ট দিয়ে নির্গত হওয়ার সময় আপতিত রশ্মির সমান্তরাল হয়।  </a:t>
            </a:r>
            <a:endParaRPr lang="en-US" sz="2400" dirty="0">
              <a:solidFill>
                <a:srgbClr val="00B050"/>
              </a:solidFill>
              <a:latin typeface="NikoshBAN" panose="02000000000000000000" pitchFamily="2" charset="0"/>
              <a:cs typeface="NikoshBAN" panose="02000000000000000000" pitchFamily="2" charset="0"/>
            </a:endParaRPr>
          </a:p>
        </p:txBody>
      </p:sp>
      <p:sp>
        <p:nvSpPr>
          <p:cNvPr id="2" name="Rectangle 1"/>
          <p:cNvSpPr/>
          <p:nvPr/>
        </p:nvSpPr>
        <p:spPr>
          <a:xfrm>
            <a:off x="394717" y="3619528"/>
            <a:ext cx="1930337" cy="461665"/>
          </a:xfrm>
          <a:prstGeom prst="rect">
            <a:avLst/>
          </a:prstGeom>
        </p:spPr>
        <p:txBody>
          <a:bodyPr wrap="none">
            <a:spAutoFit/>
          </a:bodyPr>
          <a:lstStyle/>
          <a:p>
            <a:r>
              <a:rPr lang="bn-BD" sz="2400" b="1" dirty="0">
                <a:solidFill>
                  <a:srgbClr val="FF0000"/>
                </a:solidFill>
                <a:latin typeface="NikoshBAN" panose="02000000000000000000" pitchFamily="2" charset="0"/>
                <a:cs typeface="NikoshBAN" panose="02000000000000000000" pitchFamily="2" charset="0"/>
              </a:rPr>
              <a:t>প্রধান অক্ষঃ</a:t>
            </a:r>
            <a:r>
              <a:rPr lang="bn-BD" sz="2400" dirty="0">
                <a:solidFill>
                  <a:srgbClr val="FF0000"/>
                </a:solidFill>
                <a:latin typeface="NikoshBAN" panose="02000000000000000000" pitchFamily="2" charset="0"/>
                <a:cs typeface="NikoshBAN" panose="02000000000000000000" pitchFamily="2" charset="0"/>
              </a:rPr>
              <a:t> </a:t>
            </a:r>
            <a:endParaRPr lang="en-US" sz="2400" dirty="0">
              <a:solidFill>
                <a:srgbClr val="FF0000"/>
              </a:solidFill>
            </a:endParaRPr>
          </a:p>
        </p:txBody>
      </p:sp>
      <p:sp>
        <p:nvSpPr>
          <p:cNvPr id="4" name="Rectangle 3"/>
          <p:cNvSpPr/>
          <p:nvPr/>
        </p:nvSpPr>
        <p:spPr>
          <a:xfrm>
            <a:off x="394717" y="4862481"/>
            <a:ext cx="2417650" cy="461665"/>
          </a:xfrm>
          <a:prstGeom prst="rect">
            <a:avLst/>
          </a:prstGeom>
        </p:spPr>
        <p:txBody>
          <a:bodyPr wrap="none">
            <a:spAutoFit/>
          </a:bodyPr>
          <a:lstStyle/>
          <a:p>
            <a:r>
              <a:rPr lang="bn-BD" sz="2400" b="1" dirty="0">
                <a:solidFill>
                  <a:srgbClr val="4E2FD1"/>
                </a:solidFill>
                <a:latin typeface="NikoshBAN" panose="02000000000000000000" pitchFamily="2" charset="0"/>
                <a:cs typeface="NikoshBAN" panose="02000000000000000000" pitchFamily="2" charset="0"/>
              </a:rPr>
              <a:t>আলোক কেন্দ্রঃ </a:t>
            </a:r>
            <a:endParaRPr lang="en-US" sz="2400" dirty="0">
              <a:solidFill>
                <a:srgbClr val="4E2FD1"/>
              </a:solidFill>
            </a:endParaRPr>
          </a:p>
        </p:txBody>
      </p:sp>
      <p:sp>
        <p:nvSpPr>
          <p:cNvPr id="57" name="Oval 56"/>
          <p:cNvSpPr/>
          <p:nvPr/>
        </p:nvSpPr>
        <p:spPr>
          <a:xfrm>
            <a:off x="3398957" y="2465315"/>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Box 63"/>
          <p:cNvSpPr txBox="1"/>
          <p:nvPr/>
        </p:nvSpPr>
        <p:spPr>
          <a:xfrm>
            <a:off x="8490118" y="895172"/>
            <a:ext cx="2359339" cy="461665"/>
          </a:xfrm>
          <a:prstGeom prst="rect">
            <a:avLst/>
          </a:prstGeom>
          <a:noFill/>
        </p:spPr>
        <p:txBody>
          <a:bodyPr wrap="square" rtlCol="0">
            <a:spAutoFit/>
          </a:bodyPr>
          <a:lstStyle/>
          <a:p>
            <a:pPr algn="ctr"/>
            <a:r>
              <a:rPr lang="en-US" sz="2400" dirty="0" err="1" smtClean="0">
                <a:solidFill>
                  <a:srgbClr val="00B0F0"/>
                </a:solidFill>
                <a:latin typeface="NikoshBAN" panose="02000000000000000000" pitchFamily="2" charset="0"/>
                <a:cs typeface="NikoshBAN" panose="02000000000000000000" pitchFamily="2" charset="0"/>
              </a:rPr>
              <a:t>আলোক</a:t>
            </a:r>
            <a:r>
              <a:rPr lang="bn-BD" sz="2400" dirty="0" smtClean="0">
                <a:solidFill>
                  <a:srgbClr val="00B0F0"/>
                </a:solidFill>
                <a:latin typeface="NikoshBAN" panose="02000000000000000000" pitchFamily="2" charset="0"/>
                <a:cs typeface="NikoshBAN" panose="02000000000000000000" pitchFamily="2" charset="0"/>
              </a:rPr>
              <a:t> কেন্দ্র</a:t>
            </a:r>
            <a:endParaRPr lang="en-US" sz="2400" dirty="0">
              <a:solidFill>
                <a:srgbClr val="00B0F0"/>
              </a:solidFill>
              <a:latin typeface="NikoshBAN" panose="02000000000000000000" pitchFamily="2" charset="0"/>
              <a:cs typeface="NikoshBAN" panose="02000000000000000000" pitchFamily="2" charset="0"/>
            </a:endParaRPr>
          </a:p>
        </p:txBody>
      </p:sp>
      <p:sp>
        <p:nvSpPr>
          <p:cNvPr id="65" name="Oval 64"/>
          <p:cNvSpPr/>
          <p:nvPr/>
        </p:nvSpPr>
        <p:spPr>
          <a:xfrm>
            <a:off x="8305756" y="2445606"/>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p:cNvSpPr txBox="1"/>
          <p:nvPr/>
        </p:nvSpPr>
        <p:spPr>
          <a:xfrm>
            <a:off x="3021148" y="228600"/>
            <a:ext cx="6048034" cy="523220"/>
          </a:xfrm>
          <a:prstGeom prst="rect">
            <a:avLst/>
          </a:prstGeom>
          <a:noFill/>
        </p:spPr>
        <p:txBody>
          <a:bodyPr wrap="square" rtlCol="0">
            <a:spAutoFit/>
          </a:bodyPr>
          <a:lstStyle/>
          <a:p>
            <a:pPr algn="ctr"/>
            <a:r>
              <a:rPr lang="en-US" sz="2800" u="sng" dirty="0" smtClean="0">
                <a:solidFill>
                  <a:srgbClr val="FF0000"/>
                </a:solidFill>
                <a:latin typeface="NikoshBAN" panose="02000000000000000000" pitchFamily="2" charset="0"/>
                <a:cs typeface="NikoshBAN" panose="02000000000000000000" pitchFamily="2" charset="0"/>
              </a:rPr>
              <a:t>লেন্স </a:t>
            </a:r>
            <a:r>
              <a:rPr lang="en-US" sz="2800" u="sng" dirty="0" err="1" smtClean="0">
                <a:solidFill>
                  <a:srgbClr val="FF0000"/>
                </a:solidFill>
                <a:latin typeface="NikoshBAN" panose="02000000000000000000" pitchFamily="2" charset="0"/>
                <a:cs typeface="NikoshBAN" panose="02000000000000000000" pitchFamily="2" charset="0"/>
              </a:rPr>
              <a:t>সম্পর্কিত</a:t>
            </a:r>
            <a:r>
              <a:rPr lang="en-US" sz="2800" u="sng" dirty="0" smtClean="0">
                <a:solidFill>
                  <a:srgbClr val="FF0000"/>
                </a:solidFill>
                <a:latin typeface="NikoshBAN" panose="02000000000000000000" pitchFamily="2" charset="0"/>
                <a:cs typeface="NikoshBAN" panose="02000000000000000000" pitchFamily="2" charset="0"/>
              </a:rPr>
              <a:t> </a:t>
            </a:r>
            <a:r>
              <a:rPr lang="en-US" sz="2800" u="sng" dirty="0" err="1" smtClean="0">
                <a:solidFill>
                  <a:srgbClr val="FF0000"/>
                </a:solidFill>
                <a:latin typeface="NikoshBAN" panose="02000000000000000000" pitchFamily="2" charset="0"/>
                <a:cs typeface="NikoshBAN" panose="02000000000000000000" pitchFamily="2" charset="0"/>
              </a:rPr>
              <a:t>কয়েকটি</a:t>
            </a:r>
            <a:r>
              <a:rPr lang="en-US" sz="2800" u="sng" dirty="0" smtClean="0">
                <a:solidFill>
                  <a:srgbClr val="FF0000"/>
                </a:solidFill>
                <a:latin typeface="NikoshBAN" panose="02000000000000000000" pitchFamily="2" charset="0"/>
                <a:cs typeface="NikoshBAN" panose="02000000000000000000" pitchFamily="2" charset="0"/>
              </a:rPr>
              <a:t> </a:t>
            </a:r>
            <a:r>
              <a:rPr lang="en-US" sz="2800" u="sng" dirty="0" err="1" smtClean="0">
                <a:solidFill>
                  <a:srgbClr val="FF0000"/>
                </a:solidFill>
                <a:latin typeface="NikoshBAN" panose="02000000000000000000" pitchFamily="2" charset="0"/>
                <a:cs typeface="NikoshBAN" panose="02000000000000000000" pitchFamily="2" charset="0"/>
              </a:rPr>
              <a:t>রাশি</a:t>
            </a:r>
            <a:endParaRPr lang="en-US" sz="2800" u="sng" dirty="0">
              <a:solidFill>
                <a:srgbClr val="FF0000"/>
              </a:solidFill>
              <a:latin typeface="NikoshBAN" panose="02000000000000000000" pitchFamily="2" charset="0"/>
              <a:cs typeface="NikoshBAN" panose="02000000000000000000" pitchFamily="2" charset="0"/>
            </a:endParaRPr>
          </a:p>
        </p:txBody>
      </p:sp>
      <p:sp>
        <p:nvSpPr>
          <p:cNvPr id="55" name="Oval 54"/>
          <p:cNvSpPr/>
          <p:nvPr/>
        </p:nvSpPr>
        <p:spPr>
          <a:xfrm>
            <a:off x="2744537" y="2456351"/>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Oval 59"/>
          <p:cNvSpPr/>
          <p:nvPr/>
        </p:nvSpPr>
        <p:spPr>
          <a:xfrm>
            <a:off x="3968214" y="2456351"/>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p:cNvSpPr/>
          <p:nvPr/>
        </p:nvSpPr>
        <p:spPr>
          <a:xfrm>
            <a:off x="7374804" y="244738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Oval 72"/>
          <p:cNvSpPr/>
          <p:nvPr/>
        </p:nvSpPr>
        <p:spPr>
          <a:xfrm>
            <a:off x="9351513" y="2447387"/>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11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
                                        <p:tgtEl>
                                          <p:spTgt spid="8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1000"/>
                                        <p:tgtEl>
                                          <p:spTgt spid="88"/>
                                        </p:tgtEl>
                                      </p:cBhvr>
                                    </p:animEffect>
                                    <p:set>
                                      <p:cBhvr>
                                        <p:cTn id="64" dur="1" fill="hold">
                                          <p:stCondLst>
                                            <p:cond delay="999"/>
                                          </p:stCondLst>
                                        </p:cTn>
                                        <p:tgtEl>
                                          <p:spTgt spid="8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1000"/>
                                        <p:tgtEl>
                                          <p:spTgt spid="89"/>
                                        </p:tgtEl>
                                      </p:cBhvr>
                                    </p:animEffect>
                                    <p:set>
                                      <p:cBhvr>
                                        <p:cTn id="67" dur="1" fill="hold">
                                          <p:stCondLst>
                                            <p:cond delay="999"/>
                                          </p:stCondLst>
                                        </p:cTn>
                                        <p:tgtEl>
                                          <p:spTgt spid="89"/>
                                        </p:tgtEl>
                                        <p:attrNameLst>
                                          <p:attrName>style.visibility</p:attrName>
                                        </p:attrNameLst>
                                      </p:cBhvr>
                                      <p:to>
                                        <p:strVal val="hidden"/>
                                      </p:to>
                                    </p:set>
                                  </p:childTnLst>
                                </p:cTn>
                              </p:par>
                            </p:childTnLst>
                          </p:cTn>
                        </p:par>
                        <p:par>
                          <p:cTn id="68" fill="hold">
                            <p:stCondLst>
                              <p:cond delay="1500"/>
                            </p:stCondLst>
                            <p:childTnLst>
                              <p:par>
                                <p:cTn id="69" presetID="22" presetClass="entr" presetSubtype="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left)">
                                      <p:cBhvr>
                                        <p:cTn id="71" dur="500"/>
                                        <p:tgtEl>
                                          <p:spTgt spid="6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ipe(left)">
                                      <p:cBhvr>
                                        <p:cTn id="85" dur="500"/>
                                        <p:tgtEl>
                                          <p:spTgt spid="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
                                        </p:tgtEl>
                                        <p:attrNameLst>
                                          <p:attrName>style.visibility</p:attrName>
                                        </p:attrNameLst>
                                      </p:cBhvr>
                                      <p:to>
                                        <p:strVal val="visible"/>
                                      </p:to>
                                    </p:set>
                                    <p:animEffect transition="in" filter="wipe(left)">
                                      <p:cBhvr>
                                        <p:cTn id="90" dur="2000"/>
                                        <p:tgtEl>
                                          <p:spTgt spid="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00"/>
                                        <p:tgtEl>
                                          <p:spTgt spid="70"/>
                                        </p:tgtEl>
                                      </p:cBhvr>
                                    </p:animEffect>
                                  </p:childTnLst>
                                </p:cTn>
                              </p:par>
                              <p:par>
                                <p:cTn id="102" presetID="10" presetClass="entr" presetSubtype="0" fill="hold" nodeType="with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fade">
                                      <p:cBhvr>
                                        <p:cTn id="104" dur="500"/>
                                        <p:tgtEl>
                                          <p:spTgt spid="7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4"/>
                                        </p:tgtEl>
                                        <p:attrNameLst>
                                          <p:attrName>style.visibility</p:attrName>
                                        </p:attrNameLst>
                                      </p:cBhvr>
                                      <p:to>
                                        <p:strVal val="visible"/>
                                      </p:to>
                                    </p:set>
                                    <p:animEffect transition="in" filter="wipe(left)">
                                      <p:cBhvr>
                                        <p:cTn id="109" dur="1000"/>
                                        <p:tgtEl>
                                          <p:spTgt spid="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56"/>
                                        </p:tgtEl>
                                        <p:attrNameLst>
                                          <p:attrName>style.visibility</p:attrName>
                                        </p:attrNameLst>
                                      </p:cBhvr>
                                      <p:to>
                                        <p:strVal val="visible"/>
                                      </p:to>
                                    </p:set>
                                    <p:animEffect transition="in" filter="wipe(left)">
                                      <p:cBhvr>
                                        <p:cTn id="114" dur="1000"/>
                                        <p:tgtEl>
                                          <p:spTgt spid="5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fade">
                                      <p:cBhvr>
                                        <p:cTn id="122" dur="500"/>
                                        <p:tgtEl>
                                          <p:spTgt spid="64"/>
                                        </p:tgtEl>
                                      </p:cBhvr>
                                    </p:animEffect>
                                  </p:childTnLst>
                                </p:cTn>
                              </p:par>
                              <p:par>
                                <p:cTn id="123" presetID="22" presetClass="entr" presetSubtype="1" fill="hold"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wipe(up)">
                                      <p:cBhvr>
                                        <p:cTn id="125" dur="500"/>
                                        <p:tgtEl>
                                          <p:spTgt spid="59"/>
                                        </p:tgtEl>
                                      </p:cBhvr>
                                    </p:animEffect>
                                  </p:childTnLst>
                                </p:cTn>
                              </p:par>
                              <p:par>
                                <p:cTn id="126" presetID="22" presetClass="entr" presetSubtype="1" fill="hold"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wipe(up)">
                                      <p:cBhvr>
                                        <p:cTn id="12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53" grpId="0"/>
      <p:bldP spid="66" grpId="0" animBg="1"/>
      <p:bldP spid="71" grpId="0"/>
      <p:bldP spid="72" grpId="0"/>
      <p:bldP spid="3" grpId="0"/>
      <p:bldP spid="67" grpId="0"/>
      <p:bldP spid="68" grpId="0"/>
      <p:bldP spid="69" grpId="0" animBg="1"/>
      <p:bldP spid="88" grpId="0" animBg="1"/>
      <p:bldP spid="88" grpId="1" animBg="1"/>
      <p:bldP spid="89" grpId="0" animBg="1"/>
      <p:bldP spid="89" grpId="1" animBg="1"/>
      <p:bldP spid="56" grpId="0"/>
      <p:bldP spid="2" grpId="0"/>
      <p:bldP spid="4" grpId="0"/>
      <p:bldP spid="57" grpId="0" animBg="1"/>
      <p:bldP spid="64" grpId="0"/>
      <p:bldP spid="65" grpId="0" animBg="1"/>
      <p:bldP spid="54" grpId="0"/>
      <p:bldP spid="55" grpId="0" animBg="1"/>
      <p:bldP spid="60" grpId="0" animBg="1"/>
      <p:bldP spid="63"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0" y="0"/>
            <a:ext cx="12192000" cy="6858000"/>
            <a:chOff x="0" y="0"/>
            <a:chExt cx="12192000" cy="6858000"/>
          </a:xfrm>
        </p:grpSpPr>
        <p:pic>
          <p:nvPicPr>
            <p:cNvPr id="87" name="Picture 8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0" name="Rectangle 89"/>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2215402" y="1412689"/>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4259" y="1412689"/>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742528" y="1656523"/>
            <a:ext cx="1765660" cy="1206740"/>
            <a:chOff x="7527376" y="1844034"/>
            <a:chExt cx="1765660" cy="1206740"/>
          </a:xfrm>
        </p:grpSpPr>
        <p:sp>
          <p:nvSpPr>
            <p:cNvPr id="18" name="Arc 17"/>
            <p:cNvSpPr/>
            <p:nvPr/>
          </p:nvSpPr>
          <p:spPr>
            <a:xfrm rot="153003">
              <a:off x="7527376" y="1859700"/>
              <a:ext cx="705396" cy="1191074"/>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p:nvPr/>
          </p:nvCxnSpPr>
          <p:spPr>
            <a:xfrm flipV="1">
              <a:off x="8060298" y="1906631"/>
              <a:ext cx="665831" cy="4719"/>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8" idx="2"/>
            </p:cNvCxnSpPr>
            <p:nvPr/>
          </p:nvCxnSpPr>
          <p:spPr>
            <a:xfrm flipV="1">
              <a:off x="8027613" y="2963200"/>
              <a:ext cx="697716" cy="2009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8373548" y="1905000"/>
              <a:ext cx="0" cy="1066800"/>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3086811" y="1614527"/>
            <a:ext cx="1231668" cy="1271457"/>
            <a:chOff x="2871659" y="1789338"/>
            <a:chExt cx="1231668" cy="1271457"/>
          </a:xfrm>
        </p:grpSpPr>
        <p:grpSp>
          <p:nvGrpSpPr>
            <p:cNvPr id="17" name="Group 16"/>
            <p:cNvGrpSpPr/>
            <p:nvPr/>
          </p:nvGrpSpPr>
          <p:grpSpPr>
            <a:xfrm>
              <a:off x="2871659" y="1789338"/>
              <a:ext cx="1231668" cy="1271457"/>
              <a:chOff x="2871659" y="1789338"/>
              <a:chExt cx="1231668" cy="1271457"/>
            </a:xfrm>
          </p:grpSpPr>
          <p:sp>
            <p:nvSpPr>
              <p:cNvPr id="13" name="Arc 12"/>
              <p:cNvSpPr/>
              <p:nvPr/>
            </p:nvSpPr>
            <p:spPr>
              <a:xfrm>
                <a:off x="2871659" y="1807730"/>
                <a:ext cx="804064" cy="1243710"/>
              </a:xfrm>
              <a:prstGeom prst="arc">
                <a:avLst>
                  <a:gd name="adj1" fmla="val 17115426"/>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89338"/>
                <a:ext cx="903625" cy="1271457"/>
              </a:xfrm>
              <a:prstGeom prst="arc">
                <a:avLst>
                  <a:gd name="adj1" fmla="val 1729551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35916" y="1835416"/>
              <a:ext cx="14919" cy="117090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946672" y="2250889"/>
            <a:ext cx="4669155"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5925591" y="2243898"/>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58" name="Oval 57"/>
          <p:cNvSpPr/>
          <p:nvPr/>
        </p:nvSpPr>
        <p:spPr>
          <a:xfrm>
            <a:off x="4218320" y="2186614"/>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0" name="Oval 79"/>
          <p:cNvSpPr/>
          <p:nvPr/>
        </p:nvSpPr>
        <p:spPr>
          <a:xfrm>
            <a:off x="2953725" y="2187884"/>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1" name="Oval 80"/>
          <p:cNvSpPr/>
          <p:nvPr/>
        </p:nvSpPr>
        <p:spPr>
          <a:xfrm>
            <a:off x="7551944" y="2173914"/>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2" name="Oval 81"/>
          <p:cNvSpPr/>
          <p:nvPr/>
        </p:nvSpPr>
        <p:spPr>
          <a:xfrm>
            <a:off x="9518039" y="2176726"/>
            <a:ext cx="103467" cy="123065"/>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88" name="Oval 87"/>
          <p:cNvSpPr/>
          <p:nvPr/>
        </p:nvSpPr>
        <p:spPr>
          <a:xfrm>
            <a:off x="6776439" y="1401432"/>
            <a:ext cx="1676400" cy="1676400"/>
          </a:xfrm>
          <a:prstGeom prst="ellipse">
            <a:avLst/>
          </a:prstGeom>
          <a:noFill/>
          <a:ln w="28575">
            <a:solidFill>
              <a:schemeClr val="tx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738589" y="1401432"/>
            <a:ext cx="1676400" cy="1676400"/>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10934" y="2188904"/>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Oval 64"/>
          <p:cNvSpPr/>
          <p:nvPr/>
        </p:nvSpPr>
        <p:spPr>
          <a:xfrm>
            <a:off x="8533608" y="2169195"/>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TextBox 53"/>
          <p:cNvSpPr txBox="1"/>
          <p:nvPr/>
        </p:nvSpPr>
        <p:spPr>
          <a:xfrm>
            <a:off x="633987" y="3662485"/>
            <a:ext cx="10850949" cy="830997"/>
          </a:xfrm>
          <a:prstGeom prst="rect">
            <a:avLst/>
          </a:prstGeom>
          <a:noFill/>
        </p:spPr>
        <p:txBody>
          <a:bodyPr wrap="square" rtlCol="0">
            <a:spAutoFit/>
          </a:bodyPr>
          <a:lstStyle/>
          <a:p>
            <a:pPr algn="just"/>
            <a:r>
              <a:rPr lang="bn-BD" sz="2400" b="1" dirty="0">
                <a:solidFill>
                  <a:srgbClr val="EB35D1"/>
                </a:solidFill>
                <a:latin typeface="NikoshBAN" panose="02000000000000000000" pitchFamily="2" charset="0"/>
                <a:cs typeface="NikoshBAN" panose="02000000000000000000" pitchFamily="2" charset="0"/>
              </a:rPr>
              <a:t>বক্রতার কেন্দ্রঃ</a:t>
            </a:r>
            <a:r>
              <a:rPr lang="bn-BD" sz="2400" dirty="0">
                <a:solidFill>
                  <a:srgbClr val="EB35D1"/>
                </a:solidFill>
                <a:latin typeface="NikoshBAN" panose="02000000000000000000" pitchFamily="2" charset="0"/>
                <a:cs typeface="NikoshBAN" panose="02000000000000000000" pitchFamily="2" charset="0"/>
              </a:rPr>
              <a:t> লেন্সের উভয়ই পৃষ্ঠই এক একটি নির্দিষ্ট গোলকের অংশ। প্রত্যেক গোলকের কেন্দ্রকে ঐ পৃষ্ঠের বক্রতার কেন্দ্র বলে।</a:t>
            </a:r>
            <a:endParaRPr lang="en-US" sz="2400" b="1" u="sng" dirty="0">
              <a:solidFill>
                <a:srgbClr val="EB35D1"/>
              </a:solidFill>
              <a:latin typeface="NikoshBAN" panose="02000000000000000000" pitchFamily="2" charset="0"/>
              <a:cs typeface="NikoshBAN" panose="02000000000000000000" pitchFamily="2" charset="0"/>
            </a:endParaRPr>
          </a:p>
        </p:txBody>
      </p:sp>
      <p:sp>
        <p:nvSpPr>
          <p:cNvPr id="60" name="TextBox 59"/>
          <p:cNvSpPr txBox="1"/>
          <p:nvPr/>
        </p:nvSpPr>
        <p:spPr>
          <a:xfrm>
            <a:off x="670959" y="4874729"/>
            <a:ext cx="10850949" cy="830997"/>
          </a:xfrm>
          <a:prstGeom prst="rect">
            <a:avLst/>
          </a:prstGeom>
          <a:noFill/>
        </p:spPr>
        <p:txBody>
          <a:bodyPr wrap="square" rtlCol="0">
            <a:spAutoFit/>
          </a:bodyPr>
          <a:lstStyle/>
          <a:p>
            <a:pPr algn="just"/>
            <a:r>
              <a:rPr lang="bn-BD" sz="2400" b="1" dirty="0">
                <a:solidFill>
                  <a:srgbClr val="EB35D1"/>
                </a:solidFill>
                <a:latin typeface="NikoshBAN" panose="02000000000000000000" pitchFamily="2" charset="0"/>
                <a:cs typeface="NikoshBAN" panose="02000000000000000000" pitchFamily="2" charset="0"/>
              </a:rPr>
              <a:t>বক্রতার </a:t>
            </a:r>
            <a:r>
              <a:rPr lang="en-US" sz="2400" b="1" dirty="0" err="1" smtClean="0">
                <a:solidFill>
                  <a:srgbClr val="EB35D1"/>
                </a:solidFill>
                <a:latin typeface="NikoshBAN" panose="02000000000000000000" pitchFamily="2" charset="0"/>
                <a:cs typeface="NikoshBAN" panose="02000000000000000000" pitchFamily="2" charset="0"/>
              </a:rPr>
              <a:t>ব্যাসার্ধঃ</a:t>
            </a:r>
            <a:r>
              <a:rPr lang="bn-BD" sz="2400" dirty="0" smtClean="0">
                <a:solidFill>
                  <a:srgbClr val="EB35D1"/>
                </a:solidFill>
                <a:latin typeface="NikoshBAN" panose="02000000000000000000" pitchFamily="2" charset="0"/>
                <a:cs typeface="NikoshBAN" panose="02000000000000000000" pitchFamily="2" charset="0"/>
              </a:rPr>
              <a:t> </a:t>
            </a:r>
            <a:r>
              <a:rPr lang="bn-BD" sz="2400" dirty="0">
                <a:solidFill>
                  <a:srgbClr val="EB35D1"/>
                </a:solidFill>
                <a:latin typeface="NikoshBAN" panose="02000000000000000000" pitchFamily="2" charset="0"/>
                <a:cs typeface="NikoshBAN" panose="02000000000000000000" pitchFamily="2" charset="0"/>
              </a:rPr>
              <a:t>লেন্সের </a:t>
            </a:r>
            <a:r>
              <a:rPr lang="en-US" sz="2400" dirty="0" err="1" smtClean="0">
                <a:solidFill>
                  <a:srgbClr val="EB35D1"/>
                </a:solidFill>
                <a:latin typeface="NikoshBAN" panose="02000000000000000000" pitchFamily="2" charset="0"/>
                <a:cs typeface="NikoshBAN" panose="02000000000000000000" pitchFamily="2" charset="0"/>
              </a:rPr>
              <a:t>বক্রতার</a:t>
            </a:r>
            <a:r>
              <a:rPr lang="en-US" sz="2400" dirty="0" smtClean="0">
                <a:solidFill>
                  <a:srgbClr val="EB35D1"/>
                </a:solidFill>
                <a:latin typeface="NikoshBAN" panose="02000000000000000000" pitchFamily="2" charset="0"/>
                <a:cs typeface="NikoshBAN" panose="02000000000000000000" pitchFamily="2" charset="0"/>
              </a:rPr>
              <a:t> </a:t>
            </a:r>
            <a:r>
              <a:rPr lang="en-US" sz="2400" dirty="0" err="1" smtClean="0">
                <a:solidFill>
                  <a:srgbClr val="EB35D1"/>
                </a:solidFill>
                <a:latin typeface="NikoshBAN" panose="02000000000000000000" pitchFamily="2" charset="0"/>
                <a:cs typeface="NikoshBAN" panose="02000000000000000000" pitchFamily="2" charset="0"/>
              </a:rPr>
              <a:t>কেন্দ্র</a:t>
            </a:r>
            <a:r>
              <a:rPr lang="en-US" sz="2400" dirty="0" smtClean="0">
                <a:solidFill>
                  <a:srgbClr val="EB35D1"/>
                </a:solidFill>
                <a:latin typeface="NikoshBAN" panose="02000000000000000000" pitchFamily="2" charset="0"/>
                <a:cs typeface="NikoshBAN" panose="02000000000000000000" pitchFamily="2" charset="0"/>
              </a:rPr>
              <a:t> </a:t>
            </a:r>
            <a:r>
              <a:rPr lang="en-US" sz="2400" dirty="0" err="1" smtClean="0">
                <a:solidFill>
                  <a:srgbClr val="EB35D1"/>
                </a:solidFill>
                <a:latin typeface="NikoshBAN" panose="02000000000000000000" pitchFamily="2" charset="0"/>
                <a:cs typeface="NikoshBAN" panose="02000000000000000000" pitchFamily="2" charset="0"/>
              </a:rPr>
              <a:t>থেকে</a:t>
            </a:r>
            <a:r>
              <a:rPr lang="en-US" sz="2400" dirty="0" smtClean="0">
                <a:solidFill>
                  <a:srgbClr val="EB35D1"/>
                </a:solidFill>
                <a:latin typeface="NikoshBAN" panose="02000000000000000000" pitchFamily="2" charset="0"/>
                <a:cs typeface="NikoshBAN" panose="02000000000000000000" pitchFamily="2" charset="0"/>
              </a:rPr>
              <a:t> </a:t>
            </a:r>
            <a:r>
              <a:rPr lang="en-US" sz="2400" dirty="0" err="1" smtClean="0">
                <a:solidFill>
                  <a:srgbClr val="EB35D1"/>
                </a:solidFill>
                <a:latin typeface="NikoshBAN" panose="02000000000000000000" pitchFamily="2" charset="0"/>
                <a:cs typeface="NikoshBAN" panose="02000000000000000000" pitchFamily="2" charset="0"/>
              </a:rPr>
              <a:t>আলোক</a:t>
            </a:r>
            <a:r>
              <a:rPr lang="en-US" sz="2400" dirty="0" smtClean="0">
                <a:solidFill>
                  <a:srgbClr val="EB35D1"/>
                </a:solidFill>
                <a:latin typeface="NikoshBAN" panose="02000000000000000000" pitchFamily="2" charset="0"/>
                <a:cs typeface="NikoshBAN" panose="02000000000000000000" pitchFamily="2" charset="0"/>
              </a:rPr>
              <a:t> </a:t>
            </a:r>
            <a:r>
              <a:rPr lang="en-US" sz="2400" dirty="0" err="1" smtClean="0">
                <a:solidFill>
                  <a:srgbClr val="EB35D1"/>
                </a:solidFill>
                <a:latin typeface="NikoshBAN" panose="02000000000000000000" pitchFamily="2" charset="0"/>
                <a:cs typeface="NikoshBAN" panose="02000000000000000000" pitchFamily="2" charset="0"/>
              </a:rPr>
              <a:t>কেন্দ্র</a:t>
            </a:r>
            <a:r>
              <a:rPr lang="en-US" sz="2400" dirty="0" smtClean="0">
                <a:solidFill>
                  <a:srgbClr val="EB35D1"/>
                </a:solidFill>
                <a:latin typeface="NikoshBAN" panose="02000000000000000000" pitchFamily="2" charset="0"/>
                <a:cs typeface="NikoshBAN" panose="02000000000000000000" pitchFamily="2" charset="0"/>
              </a:rPr>
              <a:t> </a:t>
            </a:r>
            <a:r>
              <a:rPr lang="en-US" sz="2400" dirty="0" err="1" smtClean="0">
                <a:solidFill>
                  <a:srgbClr val="EB35D1"/>
                </a:solidFill>
                <a:latin typeface="NikoshBAN" panose="02000000000000000000" pitchFamily="2" charset="0"/>
                <a:cs typeface="NikoshBAN" panose="02000000000000000000" pitchFamily="2" charset="0"/>
              </a:rPr>
              <a:t>পর্যন্ত</a:t>
            </a:r>
            <a:r>
              <a:rPr lang="en-US" sz="2400" dirty="0" smtClean="0">
                <a:solidFill>
                  <a:srgbClr val="EB35D1"/>
                </a:solidFill>
                <a:latin typeface="NikoshBAN" panose="02000000000000000000" pitchFamily="2" charset="0"/>
                <a:cs typeface="NikoshBAN" panose="02000000000000000000" pitchFamily="2" charset="0"/>
              </a:rPr>
              <a:t> </a:t>
            </a:r>
            <a:r>
              <a:rPr lang="en-US" sz="2400" dirty="0" err="1" smtClean="0">
                <a:solidFill>
                  <a:srgbClr val="EB35D1"/>
                </a:solidFill>
                <a:latin typeface="NikoshBAN" panose="02000000000000000000" pitchFamily="2" charset="0"/>
                <a:cs typeface="NikoshBAN" panose="02000000000000000000" pitchFamily="2" charset="0"/>
              </a:rPr>
              <a:t>দূরত্বকে</a:t>
            </a:r>
            <a:r>
              <a:rPr lang="en-US" sz="2400" dirty="0" smtClean="0">
                <a:solidFill>
                  <a:srgbClr val="EB35D1"/>
                </a:solidFill>
                <a:latin typeface="NikoshBAN" panose="02000000000000000000" pitchFamily="2" charset="0"/>
                <a:cs typeface="NikoshBAN" panose="02000000000000000000" pitchFamily="2" charset="0"/>
              </a:rPr>
              <a:t> </a:t>
            </a:r>
            <a:r>
              <a:rPr lang="bn-BD" sz="2400" dirty="0" smtClean="0">
                <a:solidFill>
                  <a:srgbClr val="EB35D1"/>
                </a:solidFill>
                <a:latin typeface="NikoshBAN" panose="02000000000000000000" pitchFamily="2" charset="0"/>
                <a:cs typeface="NikoshBAN" panose="02000000000000000000" pitchFamily="2" charset="0"/>
              </a:rPr>
              <a:t>বক্রতার </a:t>
            </a:r>
            <a:r>
              <a:rPr lang="en-US" sz="2400" dirty="0" err="1" smtClean="0">
                <a:solidFill>
                  <a:srgbClr val="EB35D1"/>
                </a:solidFill>
                <a:latin typeface="NikoshBAN" panose="02000000000000000000" pitchFamily="2" charset="0"/>
                <a:cs typeface="NikoshBAN" panose="02000000000000000000" pitchFamily="2" charset="0"/>
              </a:rPr>
              <a:t>ব্যাসার্ধ</a:t>
            </a:r>
            <a:r>
              <a:rPr lang="bn-BD" sz="2400" dirty="0" smtClean="0">
                <a:solidFill>
                  <a:srgbClr val="EB35D1"/>
                </a:solidFill>
                <a:latin typeface="NikoshBAN" panose="02000000000000000000" pitchFamily="2" charset="0"/>
                <a:cs typeface="NikoshBAN" panose="02000000000000000000" pitchFamily="2" charset="0"/>
              </a:rPr>
              <a:t> </a:t>
            </a:r>
            <a:r>
              <a:rPr lang="bn-BD" sz="2400" dirty="0">
                <a:solidFill>
                  <a:srgbClr val="EB35D1"/>
                </a:solidFill>
                <a:latin typeface="NikoshBAN" panose="02000000000000000000" pitchFamily="2" charset="0"/>
                <a:cs typeface="NikoshBAN" panose="02000000000000000000" pitchFamily="2" charset="0"/>
              </a:rPr>
              <a:t>বলে।</a:t>
            </a:r>
            <a:endParaRPr lang="en-US" sz="2400" b="1" u="sng" dirty="0">
              <a:solidFill>
                <a:srgbClr val="EB35D1"/>
              </a:solidFill>
              <a:latin typeface="NikoshBAN" panose="02000000000000000000" pitchFamily="2" charset="0"/>
              <a:cs typeface="NikoshBAN" panose="02000000000000000000" pitchFamily="2" charset="0"/>
            </a:endParaRPr>
          </a:p>
        </p:txBody>
      </p:sp>
      <p:cxnSp>
        <p:nvCxnSpPr>
          <p:cNvPr id="24" name="Straight Arrow Connector 23"/>
          <p:cNvCxnSpPr/>
          <p:nvPr/>
        </p:nvCxnSpPr>
        <p:spPr>
          <a:xfrm>
            <a:off x="3005458" y="2435356"/>
            <a:ext cx="636133"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7600282" y="2437145"/>
            <a:ext cx="982068"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76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35" presetClass="emph" presetSubtype="0" repeatCount="indefinite" fill="hold" grpId="1" nodeType="clickEffect">
                                  <p:stCondLst>
                                    <p:cond delay="100"/>
                                  </p:stCondLst>
                                  <p:endCondLst>
                                    <p:cond evt="onNext" delay="0">
                                      <p:tgtEl>
                                        <p:sldTgt/>
                                      </p:tgtEl>
                                    </p:cond>
                                  </p:endCondLst>
                                  <p:childTnLst>
                                    <p:anim calcmode="discrete" valueType="str">
                                      <p:cBhvr>
                                        <p:cTn id="60" dur="1000" fill="hold"/>
                                        <p:tgtEl>
                                          <p:spTgt spid="80"/>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1" nodeType="withEffect">
                                  <p:stCondLst>
                                    <p:cond delay="0"/>
                                  </p:stCondLst>
                                  <p:endCondLst>
                                    <p:cond evt="onNext" delay="0">
                                      <p:tgtEl>
                                        <p:sldTgt/>
                                      </p:tgtEl>
                                    </p:cond>
                                  </p:endCondLst>
                                  <p:childTnLst>
                                    <p:anim calcmode="discrete" valueType="str">
                                      <p:cBhvr>
                                        <p:cTn id="62" dur="1000" fill="hold"/>
                                        <p:tgtEl>
                                          <p:spTgt spid="58"/>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1" nodeType="withEffect">
                                  <p:stCondLst>
                                    <p:cond delay="0"/>
                                  </p:stCondLst>
                                  <p:endCondLst>
                                    <p:cond evt="onNext" delay="0">
                                      <p:tgtEl>
                                        <p:sldTgt/>
                                      </p:tgtEl>
                                    </p:cond>
                                  </p:endCondLst>
                                  <p:childTnLst>
                                    <p:anim calcmode="discrete" valueType="str">
                                      <p:cBhvr>
                                        <p:cTn id="64" dur="1000" fill="hold"/>
                                        <p:tgtEl>
                                          <p:spTgt spid="82"/>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1" nodeType="withEffect">
                                  <p:stCondLst>
                                    <p:cond delay="0"/>
                                  </p:stCondLst>
                                  <p:endCondLst>
                                    <p:cond evt="onNext" delay="0">
                                      <p:tgtEl>
                                        <p:sldTgt/>
                                      </p:tgtEl>
                                    </p:cond>
                                  </p:endCondLst>
                                  <p:childTnLst>
                                    <p:anim calcmode="discrete" valueType="str">
                                      <p:cBhvr>
                                        <p:cTn id="66" dur="1000" fill="hold"/>
                                        <p:tgtEl>
                                          <p:spTgt spid="81"/>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2" nodeType="click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fade">
                                      <p:cBhvr>
                                        <p:cTn id="71" dur="500"/>
                                        <p:tgtEl>
                                          <p:spTgt spid="80"/>
                                        </p:tgtEl>
                                      </p:cBhvr>
                                    </p:animEffect>
                                  </p:childTnLst>
                                </p:cTn>
                              </p:par>
                              <p:par>
                                <p:cTn id="72" presetID="10" presetClass="entr" presetSubtype="0" fill="hold" grpId="2"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fade">
                                      <p:cBhvr>
                                        <p:cTn id="77" dur="500"/>
                                        <p:tgtEl>
                                          <p:spTgt spid="82"/>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wipe(left)">
                                      <p:cBhvr>
                                        <p:cTn id="85" dur="500"/>
                                        <p:tgtEl>
                                          <p:spTgt spid="6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barn(outVertical)">
                                      <p:cBhvr>
                                        <p:cTn id="90" dur="500"/>
                                        <p:tgtEl>
                                          <p:spTgt spid="24"/>
                                        </p:tgtEl>
                                      </p:cBhvr>
                                    </p:animEffect>
                                  </p:childTnLst>
                                </p:cTn>
                              </p:par>
                              <p:par>
                                <p:cTn id="91" presetID="16" presetClass="entr" presetSubtype="37"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barn(outVertical)">
                                      <p:cBhvr>
                                        <p:cTn id="93" dur="500"/>
                                        <p:tgtEl>
                                          <p:spTgt spid="84"/>
                                        </p:tgtEl>
                                      </p:cBhvr>
                                    </p:animEffect>
                                  </p:childTnLst>
                                </p:cTn>
                              </p:par>
                              <p:par>
                                <p:cTn id="94" presetID="35" presetClass="emph" presetSubtype="0" repeatCount="indefinite" fill="hold" nodeType="withEffect">
                                  <p:stCondLst>
                                    <p:cond delay="0"/>
                                  </p:stCondLst>
                                  <p:endCondLst>
                                    <p:cond evt="onNext" delay="0">
                                      <p:tgtEl>
                                        <p:sldTgt/>
                                      </p:tgtEl>
                                    </p:cond>
                                  </p:endCondLst>
                                  <p:childTnLst>
                                    <p:anim calcmode="discrete" valueType="str">
                                      <p:cBhvr>
                                        <p:cTn id="95" dur="1000" fill="hold"/>
                                        <p:tgtEl>
                                          <p:spTgt spid="24"/>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nodeType="withEffect">
                                  <p:stCondLst>
                                    <p:cond delay="0"/>
                                  </p:stCondLst>
                                  <p:endCondLst>
                                    <p:cond evt="onNext" delay="0">
                                      <p:tgtEl>
                                        <p:sldTgt/>
                                      </p:tgtEl>
                                    </p:cond>
                                  </p:endCondLst>
                                  <p:childTnLst>
                                    <p:anim calcmode="discrete" valueType="str">
                                      <p:cBhvr>
                                        <p:cTn id="97"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8" grpId="0" animBg="1"/>
      <p:bldP spid="58" grpId="1" animBg="1"/>
      <p:bldP spid="58" grpId="2" animBg="1"/>
      <p:bldP spid="80" grpId="0" animBg="1"/>
      <p:bldP spid="80" grpId="1" animBg="1"/>
      <p:bldP spid="80" grpId="2" animBg="1"/>
      <p:bldP spid="81" grpId="0" animBg="1"/>
      <p:bldP spid="81" grpId="1" animBg="1"/>
      <p:bldP spid="81" grpId="2" animBg="1"/>
      <p:bldP spid="82" grpId="0" animBg="1"/>
      <p:bldP spid="82" grpId="1" animBg="1"/>
      <p:bldP spid="82" grpId="2" animBg="1"/>
      <p:bldP spid="88" grpId="0" animBg="1"/>
      <p:bldP spid="89" grpId="0" animBg="1"/>
      <p:bldP spid="57" grpId="0" animBg="1"/>
      <p:bldP spid="65" grpId="0" animBg="1"/>
      <p:bldP spid="54"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0" y="2505"/>
            <a:ext cx="12192000" cy="6858000"/>
            <a:chOff x="0" y="0"/>
            <a:chExt cx="12192000" cy="6858000"/>
          </a:xfrm>
        </p:grpSpPr>
        <p:pic>
          <p:nvPicPr>
            <p:cNvPr id="85" name="Picture 8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6" name="Rectangle 85"/>
            <p:cNvSpPr/>
            <p:nvPr/>
          </p:nvSpPr>
          <p:spPr>
            <a:xfrm>
              <a:off x="96981" y="96985"/>
              <a:ext cx="11984184" cy="6650179"/>
            </a:xfrm>
            <a:prstGeom prst="rect">
              <a:avLst/>
            </a:prstGeom>
            <a:noFill/>
            <a:ln w="9207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582338" y="1243958"/>
            <a:ext cx="3006696" cy="2421315"/>
            <a:chOff x="7527376" y="1844034"/>
            <a:chExt cx="1765660" cy="1206740"/>
          </a:xfrm>
        </p:grpSpPr>
        <p:sp>
          <p:nvSpPr>
            <p:cNvPr id="18" name="Arc 17"/>
            <p:cNvSpPr/>
            <p:nvPr/>
          </p:nvSpPr>
          <p:spPr>
            <a:xfrm rot="153003">
              <a:off x="7527376" y="1859700"/>
              <a:ext cx="705396" cy="1191074"/>
            </a:xfrm>
            <a:prstGeom prst="arc">
              <a:avLst>
                <a:gd name="adj1" fmla="val 17034778"/>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9" name="Arc 18"/>
            <p:cNvSpPr/>
            <p:nvPr/>
          </p:nvSpPr>
          <p:spPr>
            <a:xfrm rot="10800000">
              <a:off x="8518698" y="1844034"/>
              <a:ext cx="774338" cy="1182376"/>
            </a:xfrm>
            <a:prstGeom prst="arc">
              <a:avLst>
                <a:gd name="adj1" fmla="val 17228261"/>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cxnSp>
          <p:nvCxnSpPr>
            <p:cNvPr id="21" name="Straight Connector 20"/>
            <p:cNvCxnSpPr>
              <a:endCxn id="19" idx="2"/>
            </p:cNvCxnSpPr>
            <p:nvPr/>
          </p:nvCxnSpPr>
          <p:spPr>
            <a:xfrm flipV="1">
              <a:off x="8060298" y="1926089"/>
              <a:ext cx="648787" cy="4251"/>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8044395" y="2952517"/>
              <a:ext cx="668540" cy="13365"/>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8380364" y="1925620"/>
              <a:ext cx="0" cy="1026897"/>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1680517" y="1004839"/>
            <a:ext cx="2575057" cy="2760712"/>
            <a:chOff x="2866114" y="1792263"/>
            <a:chExt cx="1237213" cy="1271457"/>
          </a:xfrm>
        </p:grpSpPr>
        <p:grpSp>
          <p:nvGrpSpPr>
            <p:cNvPr id="17" name="Group 16"/>
            <p:cNvGrpSpPr/>
            <p:nvPr/>
          </p:nvGrpSpPr>
          <p:grpSpPr>
            <a:xfrm>
              <a:off x="2866114" y="1792263"/>
              <a:ext cx="1237213" cy="1271457"/>
              <a:chOff x="2866114" y="1792263"/>
              <a:chExt cx="1237213" cy="1271457"/>
            </a:xfrm>
          </p:grpSpPr>
          <p:sp>
            <p:nvSpPr>
              <p:cNvPr id="13" name="Arc 12"/>
              <p:cNvSpPr/>
              <p:nvPr/>
            </p:nvSpPr>
            <p:spPr>
              <a:xfrm>
                <a:off x="2866114" y="1808620"/>
                <a:ext cx="844030" cy="1243710"/>
              </a:xfrm>
              <a:prstGeom prst="arc">
                <a:avLst>
                  <a:gd name="adj1" fmla="val 17115426"/>
                  <a:gd name="adj2" fmla="val 4464284"/>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FF0000"/>
                  </a:solidFill>
                </a:endParaRPr>
              </a:p>
            </p:txBody>
          </p:sp>
          <p:sp>
            <p:nvSpPr>
              <p:cNvPr id="14" name="Arc 13"/>
              <p:cNvSpPr/>
              <p:nvPr/>
            </p:nvSpPr>
            <p:spPr>
              <a:xfrm rot="10800000">
                <a:off x="3199702" y="1792263"/>
                <a:ext cx="903625" cy="1271457"/>
              </a:xfrm>
              <a:prstGeom prst="arc">
                <a:avLst>
                  <a:gd name="adj1" fmla="val 17252810"/>
                  <a:gd name="adj2" fmla="val 4310371"/>
                </a:avLst>
              </a:prstGeom>
              <a:ln w="28575">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32" name="Straight Connector 31"/>
            <p:cNvCxnSpPr/>
            <p:nvPr/>
          </p:nvCxnSpPr>
          <p:spPr>
            <a:xfrm>
              <a:off x="3449405" y="1855200"/>
              <a:ext cx="9045" cy="1141914"/>
            </a:xfrm>
            <a:prstGeom prst="line">
              <a:avLst/>
            </a:prstGeom>
            <a:ln w="28575">
              <a:solidFill>
                <a:srgbClr val="C00000"/>
              </a:solidFill>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a:xfrm>
            <a:off x="833116" y="2425700"/>
            <a:ext cx="4669155" cy="0"/>
          </a:xfrm>
          <a:prstGeom prst="line">
            <a:avLst/>
          </a:prstGeom>
          <a:ln w="28575"/>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2162445" y="435382"/>
            <a:ext cx="1824538" cy="523220"/>
          </a:xfrm>
          <a:prstGeom prst="rect">
            <a:avLst/>
          </a:prstGeom>
          <a:noFill/>
        </p:spPr>
        <p:txBody>
          <a:bodyPr wrap="none" rtlCol="0">
            <a:spAutoFit/>
          </a:bodyPr>
          <a:lstStyle/>
          <a:p>
            <a:r>
              <a:rPr lang="bn-BD" sz="2800" dirty="0">
                <a:solidFill>
                  <a:srgbClr val="00B0F0"/>
                </a:solidFill>
                <a:latin typeface="NikoshBAN" panose="02000000000000000000" pitchFamily="2" charset="0"/>
                <a:cs typeface="NikoshBAN" panose="02000000000000000000" pitchFamily="2" charset="0"/>
              </a:rPr>
              <a:t>উত্তল লেন্স</a:t>
            </a:r>
            <a:endParaRPr lang="en-US" sz="2800" dirty="0">
              <a:solidFill>
                <a:srgbClr val="00B0F0"/>
              </a:solidFill>
              <a:latin typeface="NikoshBAN" panose="02000000000000000000" pitchFamily="2" charset="0"/>
              <a:cs typeface="NikoshBAN" panose="02000000000000000000" pitchFamily="2" charset="0"/>
            </a:endParaRPr>
          </a:p>
        </p:txBody>
      </p:sp>
      <p:sp>
        <p:nvSpPr>
          <p:cNvPr id="7" name="TextBox 6"/>
          <p:cNvSpPr txBox="1"/>
          <p:nvPr/>
        </p:nvSpPr>
        <p:spPr>
          <a:xfrm>
            <a:off x="8086168" y="430231"/>
            <a:ext cx="2108269" cy="523220"/>
          </a:xfrm>
          <a:prstGeom prst="rect">
            <a:avLst/>
          </a:prstGeom>
          <a:noFill/>
        </p:spPr>
        <p:txBody>
          <a:bodyPr wrap="none" rtlCol="0">
            <a:spAutoFit/>
          </a:bodyPr>
          <a:lstStyle/>
          <a:p>
            <a:r>
              <a:rPr lang="bn-BD" sz="2800" dirty="0">
                <a:solidFill>
                  <a:schemeClr val="accent3"/>
                </a:solidFill>
                <a:latin typeface="NikoshBAN" panose="02000000000000000000" pitchFamily="2" charset="0"/>
                <a:cs typeface="NikoshBAN" panose="02000000000000000000" pitchFamily="2" charset="0"/>
              </a:rPr>
              <a:t>অবতল লেন্স</a:t>
            </a:r>
            <a:endParaRPr lang="en-US" sz="2800" dirty="0">
              <a:solidFill>
                <a:schemeClr val="accent3"/>
              </a:solidFill>
              <a:latin typeface="NikoshBAN" panose="02000000000000000000" pitchFamily="2" charset="0"/>
              <a:cs typeface="NikoshBAN" panose="02000000000000000000" pitchFamily="2" charset="0"/>
            </a:endParaRPr>
          </a:p>
        </p:txBody>
      </p:sp>
      <p:cxnSp>
        <p:nvCxnSpPr>
          <p:cNvPr id="61" name="Straight Connector 60"/>
          <p:cNvCxnSpPr/>
          <p:nvPr/>
        </p:nvCxnSpPr>
        <p:spPr>
          <a:xfrm>
            <a:off x="6320031" y="2418709"/>
            <a:ext cx="4748011" cy="0"/>
          </a:xfrm>
          <a:prstGeom prst="line">
            <a:avLst/>
          </a:prstGeom>
          <a:ln w="28575"/>
        </p:spPr>
        <p:style>
          <a:lnRef idx="2">
            <a:schemeClr val="dk1"/>
          </a:lnRef>
          <a:fillRef idx="0">
            <a:schemeClr val="dk1"/>
          </a:fillRef>
          <a:effectRef idx="1">
            <a:schemeClr val="dk1"/>
          </a:effectRef>
          <a:fontRef idx="minor">
            <a:schemeClr val="tx1"/>
          </a:fontRef>
        </p:style>
      </p:cxnSp>
      <p:sp>
        <p:nvSpPr>
          <p:cNvPr id="58" name="Oval 57"/>
          <p:cNvSpPr/>
          <p:nvPr/>
        </p:nvSpPr>
        <p:spPr>
          <a:xfrm>
            <a:off x="4013297" y="2357723"/>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Oval 80"/>
          <p:cNvSpPr/>
          <p:nvPr/>
        </p:nvSpPr>
        <p:spPr>
          <a:xfrm>
            <a:off x="7894837" y="2351286"/>
            <a:ext cx="103467" cy="123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extBox 43"/>
          <p:cNvSpPr txBox="1"/>
          <p:nvPr/>
        </p:nvSpPr>
        <p:spPr>
          <a:xfrm>
            <a:off x="629849" y="4070351"/>
            <a:ext cx="10850949" cy="1015663"/>
          </a:xfrm>
          <a:prstGeom prst="rect">
            <a:avLst/>
          </a:prstGeom>
          <a:noFill/>
        </p:spPr>
        <p:txBody>
          <a:bodyPr wrap="square" rtlCol="0">
            <a:spAutoFit/>
          </a:bodyPr>
          <a:lstStyle/>
          <a:p>
            <a:pPr algn="just"/>
            <a:r>
              <a:rPr lang="en-US" sz="2000" b="1" dirty="0" err="1" smtClean="0">
                <a:solidFill>
                  <a:schemeClr val="accent5">
                    <a:lumMod val="60000"/>
                    <a:lumOff val="40000"/>
                  </a:schemeClr>
                </a:solidFill>
                <a:latin typeface="NikoshBAN" panose="02000000000000000000" pitchFamily="2" charset="0"/>
                <a:cs typeface="NikoshBAN" panose="02000000000000000000" pitchFamily="2" charset="0"/>
              </a:rPr>
              <a:t>প্রধান</a:t>
            </a:r>
            <a:r>
              <a:rPr lang="en-US" sz="2000" b="1" dirty="0" smtClean="0">
                <a:solidFill>
                  <a:schemeClr val="accent5">
                    <a:lumMod val="60000"/>
                    <a:lumOff val="40000"/>
                  </a:schemeClr>
                </a:solidFill>
                <a:latin typeface="NikoshBAN" panose="02000000000000000000" pitchFamily="2" charset="0"/>
                <a:cs typeface="NikoshBAN" panose="02000000000000000000" pitchFamily="2" charset="0"/>
              </a:rPr>
              <a:t> </a:t>
            </a:r>
            <a:r>
              <a:rPr lang="en-US" sz="2000" b="1" dirty="0" err="1" smtClean="0">
                <a:solidFill>
                  <a:schemeClr val="accent5">
                    <a:lumMod val="60000"/>
                    <a:lumOff val="40000"/>
                  </a:schemeClr>
                </a:solidFill>
                <a:latin typeface="NikoshBAN" panose="02000000000000000000" pitchFamily="2" charset="0"/>
                <a:cs typeface="NikoshBAN" panose="02000000000000000000" pitchFamily="2" charset="0"/>
              </a:rPr>
              <a:t>ফোকাস</a:t>
            </a:r>
            <a:r>
              <a:rPr lang="en-US" sz="2000" b="1" dirty="0" err="1">
                <a:solidFill>
                  <a:schemeClr val="accent5">
                    <a:lumMod val="60000"/>
                    <a:lumOff val="40000"/>
                  </a:schemeClr>
                </a:solidFill>
                <a:latin typeface="NikoshBAN" panose="02000000000000000000" pitchFamily="2" charset="0"/>
                <a:cs typeface="NikoshBAN" panose="02000000000000000000" pitchFamily="2" charset="0"/>
              </a:rPr>
              <a:t>ঃ</a:t>
            </a:r>
            <a:r>
              <a:rPr lang="en-US" sz="2000" b="1" dirty="0" smtClean="0">
                <a:solidFill>
                  <a:schemeClr val="accent5">
                    <a:lumMod val="60000"/>
                    <a:lumOff val="40000"/>
                  </a:schemeClr>
                </a:solidFill>
                <a:latin typeface="NikoshBAN" panose="02000000000000000000" pitchFamily="2" charset="0"/>
                <a:cs typeface="NikoshBAN" panose="02000000000000000000" pitchFamily="2" charset="0"/>
              </a:rPr>
              <a:t> </a:t>
            </a:r>
            <a:r>
              <a:rPr lang="bn-BD" sz="2000" dirty="0">
                <a:solidFill>
                  <a:schemeClr val="accent5">
                    <a:lumMod val="60000"/>
                    <a:lumOff val="40000"/>
                  </a:schemeClr>
                </a:solidFill>
                <a:latin typeface="NikoshBAN" panose="02000000000000000000" pitchFamily="2" charset="0"/>
                <a:cs typeface="NikoshBAN" panose="02000000000000000000" pitchFamily="2" charset="0"/>
              </a:rPr>
              <a:t>লেন্সের প্রধান অক্ষের সমান্তরাল ও নিকটবর্তী রশ্মিগুচ্ছ প্রতিসরণের </a:t>
            </a:r>
            <a:r>
              <a:rPr lang="bn-BD" sz="2000" dirty="0" smtClean="0">
                <a:solidFill>
                  <a:schemeClr val="accent5">
                    <a:lumMod val="60000"/>
                    <a:lumOff val="40000"/>
                  </a:schemeClr>
                </a:solidFill>
                <a:latin typeface="NikoshBAN" panose="02000000000000000000" pitchFamily="2" charset="0"/>
                <a:cs typeface="NikoshBAN" panose="02000000000000000000" pitchFamily="2" charset="0"/>
              </a:rPr>
              <a:t>পর</a:t>
            </a:r>
            <a:r>
              <a:rPr lang="en-US" sz="2000" dirty="0" smtClean="0">
                <a:solidFill>
                  <a:schemeClr val="accent5">
                    <a:lumMod val="60000"/>
                    <a:lumOff val="40000"/>
                  </a:schemeClr>
                </a:solidFill>
                <a:latin typeface="NikoshBAN" panose="02000000000000000000" pitchFamily="2" charset="0"/>
                <a:cs typeface="NikoshBAN" panose="02000000000000000000" pitchFamily="2" charset="0"/>
              </a:rPr>
              <a:t> </a:t>
            </a:r>
            <a:r>
              <a:rPr lang="bn-BD" sz="2000" dirty="0">
                <a:solidFill>
                  <a:schemeClr val="accent5">
                    <a:lumMod val="60000"/>
                    <a:lumOff val="40000"/>
                  </a:schemeClr>
                </a:solidFill>
                <a:latin typeface="NikoshBAN" panose="02000000000000000000" pitchFamily="2" charset="0"/>
                <a:cs typeface="NikoshBAN" panose="02000000000000000000" pitchFamily="2" charset="0"/>
              </a:rPr>
              <a:t>উত্তল লেন্সের ক্ষেত্রে</a:t>
            </a:r>
            <a:r>
              <a:rPr lang="bn-BD" sz="2000" dirty="0" smtClean="0">
                <a:solidFill>
                  <a:schemeClr val="accent5">
                    <a:lumMod val="60000"/>
                    <a:lumOff val="40000"/>
                  </a:schemeClr>
                </a:solidFill>
                <a:latin typeface="NikoshBAN" panose="02000000000000000000" pitchFamily="2" charset="0"/>
                <a:cs typeface="NikoshBAN" panose="02000000000000000000" pitchFamily="2" charset="0"/>
              </a:rPr>
              <a:t> </a:t>
            </a:r>
            <a:r>
              <a:rPr lang="bn-BD" sz="2000" dirty="0">
                <a:solidFill>
                  <a:schemeClr val="accent5">
                    <a:lumMod val="60000"/>
                    <a:lumOff val="40000"/>
                  </a:schemeClr>
                </a:solidFill>
                <a:latin typeface="NikoshBAN" panose="02000000000000000000" pitchFamily="2" charset="0"/>
                <a:cs typeface="NikoshBAN" panose="02000000000000000000" pitchFamily="2" charset="0"/>
              </a:rPr>
              <a:t>প্রধান অক্ষের উপর যে বিন্দুতে মিলিত </a:t>
            </a:r>
            <a:r>
              <a:rPr lang="bn-BD" sz="2000" dirty="0" smtClean="0">
                <a:solidFill>
                  <a:schemeClr val="accent5">
                    <a:lumMod val="60000"/>
                    <a:lumOff val="40000"/>
                  </a:schemeClr>
                </a:solidFill>
                <a:latin typeface="NikoshBAN" panose="02000000000000000000" pitchFamily="2" charset="0"/>
                <a:cs typeface="NikoshBAN" panose="02000000000000000000" pitchFamily="2" charset="0"/>
              </a:rPr>
              <a:t>হয় অথবা </a:t>
            </a:r>
            <a:r>
              <a:rPr lang="bn-BD" sz="2000" dirty="0">
                <a:solidFill>
                  <a:schemeClr val="accent5">
                    <a:lumMod val="60000"/>
                    <a:lumOff val="40000"/>
                  </a:schemeClr>
                </a:solidFill>
                <a:latin typeface="NikoshBAN" panose="02000000000000000000" pitchFamily="2" charset="0"/>
                <a:cs typeface="NikoshBAN" panose="02000000000000000000" pitchFamily="2" charset="0"/>
              </a:rPr>
              <a:t>অবতল লেন্সের ক্ষেত্রে </a:t>
            </a:r>
            <a:r>
              <a:rPr lang="bn-BD" sz="2000" dirty="0" smtClean="0">
                <a:solidFill>
                  <a:schemeClr val="accent5">
                    <a:lumMod val="60000"/>
                    <a:lumOff val="40000"/>
                  </a:schemeClr>
                </a:solidFill>
                <a:latin typeface="NikoshBAN" panose="02000000000000000000" pitchFamily="2" charset="0"/>
                <a:cs typeface="NikoshBAN" panose="02000000000000000000" pitchFamily="2" charset="0"/>
              </a:rPr>
              <a:t>যে </a:t>
            </a:r>
            <a:r>
              <a:rPr lang="bn-BD" sz="2000" dirty="0">
                <a:solidFill>
                  <a:schemeClr val="accent5">
                    <a:lumMod val="60000"/>
                    <a:lumOff val="40000"/>
                  </a:schemeClr>
                </a:solidFill>
                <a:latin typeface="NikoshBAN" panose="02000000000000000000" pitchFamily="2" charset="0"/>
                <a:cs typeface="NikoshBAN" panose="02000000000000000000" pitchFamily="2" charset="0"/>
              </a:rPr>
              <a:t>বিন্দু থেকে অপসৃত হচ্ছে বলে মনে </a:t>
            </a:r>
            <a:r>
              <a:rPr lang="bn-BD" sz="2000" dirty="0" smtClean="0">
                <a:solidFill>
                  <a:schemeClr val="accent5">
                    <a:lumMod val="60000"/>
                    <a:lumOff val="40000"/>
                  </a:schemeClr>
                </a:solidFill>
                <a:latin typeface="NikoshBAN" panose="02000000000000000000" pitchFamily="2" charset="0"/>
                <a:cs typeface="NikoshBAN" panose="02000000000000000000" pitchFamily="2" charset="0"/>
              </a:rPr>
              <a:t>হয়, </a:t>
            </a:r>
            <a:r>
              <a:rPr lang="bn-BD" sz="2000" dirty="0">
                <a:solidFill>
                  <a:schemeClr val="accent5">
                    <a:lumMod val="60000"/>
                    <a:lumOff val="40000"/>
                  </a:schemeClr>
                </a:solidFill>
                <a:latin typeface="NikoshBAN" panose="02000000000000000000" pitchFamily="2" charset="0"/>
                <a:cs typeface="NikoshBAN" panose="02000000000000000000" pitchFamily="2" charset="0"/>
              </a:rPr>
              <a:t>সেই বিন্দুকে লেন্সের প্রধান ফোকাস বলে।</a:t>
            </a:r>
            <a:endParaRPr lang="en-US" sz="2000" b="1" u="sng" dirty="0">
              <a:solidFill>
                <a:schemeClr val="accent5">
                  <a:lumMod val="60000"/>
                  <a:lumOff val="40000"/>
                </a:schemeClr>
              </a:solidFill>
              <a:latin typeface="NikoshBAN" panose="02000000000000000000" pitchFamily="2" charset="0"/>
              <a:cs typeface="NikoshBAN" panose="02000000000000000000" pitchFamily="2" charset="0"/>
            </a:endParaRPr>
          </a:p>
        </p:txBody>
      </p:sp>
      <p:grpSp>
        <p:nvGrpSpPr>
          <p:cNvPr id="27" name="Group 26"/>
          <p:cNvGrpSpPr/>
          <p:nvPr/>
        </p:nvGrpSpPr>
        <p:grpSpPr>
          <a:xfrm>
            <a:off x="833116" y="1432543"/>
            <a:ext cx="2074126" cy="178355"/>
            <a:chOff x="731520" y="1432543"/>
            <a:chExt cx="2074126" cy="178355"/>
          </a:xfrm>
        </p:grpSpPr>
        <p:cxnSp>
          <p:nvCxnSpPr>
            <p:cNvPr id="12" name="Straight Connector 11"/>
            <p:cNvCxnSpPr/>
            <p:nvPr/>
          </p:nvCxnSpPr>
          <p:spPr>
            <a:xfrm>
              <a:off x="731520" y="1536337"/>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flipV="1">
              <a:off x="1625010" y="1432509"/>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8" name="Group 27"/>
          <p:cNvGrpSpPr/>
          <p:nvPr/>
        </p:nvGrpSpPr>
        <p:grpSpPr>
          <a:xfrm>
            <a:off x="2907242" y="1534507"/>
            <a:ext cx="2422158" cy="1804344"/>
            <a:chOff x="2805646" y="1534507"/>
            <a:chExt cx="2422158" cy="1804344"/>
          </a:xfrm>
        </p:grpSpPr>
        <p:cxnSp>
          <p:nvCxnSpPr>
            <p:cNvPr id="23" name="Straight Arrow Connector 22"/>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rot="10800000" flipV="1">
              <a:off x="5049449" y="3160428"/>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6" name="Group 65"/>
          <p:cNvGrpSpPr/>
          <p:nvPr/>
        </p:nvGrpSpPr>
        <p:grpSpPr>
          <a:xfrm>
            <a:off x="6944689" y="1742748"/>
            <a:ext cx="2074126" cy="178355"/>
            <a:chOff x="731520" y="1445606"/>
            <a:chExt cx="2074126" cy="178355"/>
          </a:xfrm>
        </p:grpSpPr>
        <p:cxnSp>
          <p:nvCxnSpPr>
            <p:cNvPr id="69" name="Straight Connector 68"/>
            <p:cNvCxnSpPr/>
            <p:nvPr/>
          </p:nvCxnSpPr>
          <p:spPr>
            <a:xfrm>
              <a:off x="731520" y="1549400"/>
              <a:ext cx="20741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Isosceles Triangle 69"/>
            <p:cNvSpPr/>
            <p:nvPr/>
          </p:nvSpPr>
          <p:spPr>
            <a:xfrm rot="16200000" flipV="1">
              <a:off x="1625010" y="1445572"/>
              <a:ext cx="178355"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3" name="Group 72"/>
          <p:cNvGrpSpPr/>
          <p:nvPr/>
        </p:nvGrpSpPr>
        <p:grpSpPr>
          <a:xfrm rot="17644896">
            <a:off x="9079254" y="821401"/>
            <a:ext cx="1531606" cy="1139293"/>
            <a:chOff x="2805646" y="1534507"/>
            <a:chExt cx="2387922" cy="1776268"/>
          </a:xfrm>
        </p:grpSpPr>
        <p:cxnSp>
          <p:nvCxnSpPr>
            <p:cNvPr id="74" name="Straight Arrow Connector 73"/>
            <p:cNvCxnSpPr/>
            <p:nvPr/>
          </p:nvCxnSpPr>
          <p:spPr>
            <a:xfrm>
              <a:off x="2805646" y="1534507"/>
              <a:ext cx="2348985" cy="17646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rot="10800000" flipV="1">
              <a:off x="5015214" y="3132352"/>
              <a:ext cx="178354" cy="17842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77" name="Straight Connector 76"/>
          <p:cNvCxnSpPr/>
          <p:nvPr/>
        </p:nvCxnSpPr>
        <p:spPr>
          <a:xfrm flipV="1">
            <a:off x="8021328" y="1857503"/>
            <a:ext cx="984539" cy="52151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781883" y="2464177"/>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7665356" y="2378628"/>
            <a:ext cx="46056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a:t>
            </a:r>
            <a:endParaRPr lang="en-US"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992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500"/>
                                        <p:tgtEl>
                                          <p:spTgt spid="66"/>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down)">
                                      <p:cBhvr>
                                        <p:cTn id="53" dur="500"/>
                                        <p:tgtEl>
                                          <p:spTgt spid="73"/>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35" presetClass="emph" presetSubtype="0" repeatCount="indefinite" fill="hold" grpId="1" nodeType="withEffect">
                                  <p:stCondLst>
                                    <p:cond delay="0"/>
                                  </p:stCondLst>
                                  <p:childTnLst>
                                    <p:anim calcmode="discrete" valueType="str">
                                      <p:cBhvr>
                                        <p:cTn id="66" dur="1000" fill="hold"/>
                                        <p:tgtEl>
                                          <p:spTgt spid="58"/>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1" nodeType="withEffect">
                                  <p:stCondLst>
                                    <p:cond delay="0"/>
                                  </p:stCondLst>
                                  <p:childTnLst>
                                    <p:anim calcmode="discrete" valueType="str">
                                      <p:cBhvr>
                                        <p:cTn id="68" dur="1000" fill="hold"/>
                                        <p:tgtEl>
                                          <p:spTgt spid="81"/>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44"/>
                                        </p:tgtEl>
                                        <p:attrNameLst>
                                          <p:attrName>style.visibility</p:attrName>
                                        </p:attrNameLst>
                                      </p:cBhvr>
                                      <p:to>
                                        <p:strVal val="visible"/>
                                      </p:to>
                                    </p:set>
                                    <p:animEffect transition="in" filter="wipe(left)">
                                      <p:cBhvr>
                                        <p:cTn id="7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58" grpId="0" animBg="1"/>
      <p:bldP spid="58" grpId="1" animBg="1"/>
      <p:bldP spid="81" grpId="0" animBg="1"/>
      <p:bldP spid="81" grpId="1" animBg="1"/>
      <p:bldP spid="44" grpId="0"/>
      <p:bldP spid="79" grpId="0"/>
      <p:bldP spid="8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2719</TotalTime>
  <Words>515</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NikoshBAN</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avijit</dc:creator>
  <cp:lastModifiedBy>Ma</cp:lastModifiedBy>
  <cp:revision>590</cp:revision>
  <dcterms:created xsi:type="dcterms:W3CDTF">2017-09-08T19:09:58Z</dcterms:created>
  <dcterms:modified xsi:type="dcterms:W3CDTF">2020-07-31T16:03:21Z</dcterms:modified>
  <cp:contentStatus/>
</cp:coreProperties>
</file>