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73" r:id="rId6"/>
    <p:sldId id="266" r:id="rId7"/>
    <p:sldId id="265" r:id="rId8"/>
    <p:sldId id="267" r:id="rId9"/>
    <p:sldId id="270" r:id="rId10"/>
    <p:sldId id="268" r:id="rId11"/>
    <p:sldId id="269" r:id="rId12"/>
    <p:sldId id="272" r:id="rId13"/>
    <p:sldId id="274" r:id="rId14"/>
    <p:sldId id="275" r:id="rId15"/>
    <p:sldId id="271" r:id="rId16"/>
    <p:sldId id="262" r:id="rId17"/>
    <p:sldId id="263" r:id="rId18"/>
    <p:sldId id="264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99"/>
    <a:srgbClr val="6600CC"/>
    <a:srgbClr val="0000FF"/>
    <a:srgbClr val="008000"/>
    <a:srgbClr val="33CC33"/>
    <a:srgbClr val="FF9900"/>
    <a:srgbClr val="669900"/>
    <a:srgbClr val="CC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B9A1-A74D-4345-9F65-0946352D4B4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DA4A-2346-42C6-BFAF-F4A137851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</a:t>
            </a:r>
            <a:r>
              <a:rPr lang="bn-IN" baseline="0" dirty="0" smtClean="0"/>
              <a:t> অনুকূল পরিবেশ তৈরীর জন্য </a:t>
            </a:r>
            <a:r>
              <a:rPr lang="bn-IN" dirty="0" smtClean="0"/>
              <a:t>প্রতীকের</a:t>
            </a:r>
            <a:r>
              <a:rPr lang="bn-IN" baseline="0" dirty="0" smtClean="0"/>
              <a:t> ছবি দেখিয়ে শিক্ষার্থীদের প্রশ্ন করতে এগুলো কিসের প্রতীক?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CDA4A-2346-42C6-BFAF-F4A137851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9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CDA4A-2346-42C6-BFAF-F4A1378516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0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/>
          <p:cNvCxnSpPr/>
          <p:nvPr userDrawn="1"/>
        </p:nvCxnSpPr>
        <p:spPr>
          <a:xfrm rot="16200000" flipH="1">
            <a:off x="7829550" y="76643"/>
            <a:ext cx="952500" cy="914400"/>
          </a:xfrm>
          <a:prstGeom prst="bentConnector3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 userDrawn="1"/>
        </p:nvCxnSpPr>
        <p:spPr>
          <a:xfrm rot="16200000" flipH="1">
            <a:off x="7985494" y="285750"/>
            <a:ext cx="952500" cy="914400"/>
          </a:xfrm>
          <a:prstGeom prst="bentConnector3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 userDrawn="1"/>
        </p:nvCxnSpPr>
        <p:spPr>
          <a:xfrm rot="16200000" flipH="1">
            <a:off x="8175108" y="438150"/>
            <a:ext cx="952500" cy="914400"/>
          </a:xfrm>
          <a:prstGeom prst="bentConnector3">
            <a:avLst/>
          </a:prstGeom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 userDrawn="1"/>
        </p:nvCxnSpPr>
        <p:spPr>
          <a:xfrm rot="16200000" flipH="1">
            <a:off x="133350" y="4643770"/>
            <a:ext cx="952500" cy="914400"/>
          </a:xfrm>
          <a:prstGeom prst="bentConnector3">
            <a:avLst/>
          </a:prstGeom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 userDrawn="1"/>
        </p:nvCxnSpPr>
        <p:spPr>
          <a:xfrm rot="16200000" flipH="1">
            <a:off x="285750" y="4796170"/>
            <a:ext cx="952500" cy="914400"/>
          </a:xfrm>
          <a:prstGeom prst="bentConnector3">
            <a:avLst/>
          </a:prstGeom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 userDrawn="1"/>
        </p:nvCxnSpPr>
        <p:spPr>
          <a:xfrm rot="16200000" flipH="1">
            <a:off x="438150" y="4948570"/>
            <a:ext cx="952500" cy="914400"/>
          </a:xfrm>
          <a:prstGeom prst="bentConnector3">
            <a:avLst/>
          </a:prstGeom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0" y="58479"/>
            <a:ext cx="7848600" cy="16836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1371600" y="5641018"/>
            <a:ext cx="7772400" cy="1683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1371600" y="5577220"/>
            <a:ext cx="77741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190500"/>
            <a:ext cx="7848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53159" y="190500"/>
            <a:ext cx="0" cy="5393832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1375138" y="5655189"/>
            <a:ext cx="77741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V="1">
            <a:off x="9012867" y="190500"/>
            <a:ext cx="0" cy="5386720"/>
          </a:xfrm>
          <a:prstGeom prst="line">
            <a:avLst/>
          </a:prstGeom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-19050" y="5444677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French Script MT" pitchFamily="66" charset="0"/>
              </a:rPr>
              <a:t>Kamrul</a:t>
            </a:r>
            <a:r>
              <a:rPr lang="en-US" sz="1600" baseline="0" dirty="0" smtClean="0">
                <a:solidFill>
                  <a:srgbClr val="FF0000"/>
                </a:solidFill>
                <a:latin typeface="French Script MT" pitchFamily="66" charset="0"/>
              </a:rPr>
              <a:t> Ahmed </a:t>
            </a:r>
            <a:endParaRPr lang="en-US" sz="16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95" y="189614"/>
            <a:ext cx="248697" cy="286378"/>
          </a:xfrm>
          <a:prstGeom prst="ellipse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V="1">
            <a:off x="120501" y="190500"/>
            <a:ext cx="0" cy="5386720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18944" y="194056"/>
            <a:ext cx="0" cy="5386720"/>
          </a:xfrm>
          <a:prstGeom prst="line">
            <a:avLst/>
          </a:prstGeom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120501" y="1219200"/>
            <a:ext cx="8798443" cy="2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109867" y="1265270"/>
            <a:ext cx="8798443" cy="2"/>
          </a:xfrm>
          <a:prstGeom prst="line">
            <a:avLst/>
          </a:pr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109868" y="1173136"/>
            <a:ext cx="8798443" cy="2"/>
          </a:xfrm>
          <a:prstGeom prst="line">
            <a:avLst/>
          </a:pr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1.jpg"/><Relationship Id="rId7" Type="http://schemas.openxmlformats.org/officeDocument/2006/relationships/image" Target="../media/image57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47.jpg"/><Relationship Id="rId7" Type="http://schemas.openxmlformats.org/officeDocument/2006/relationships/image" Target="../media/image5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amrulahmed5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6.png"/><Relationship Id="rId21" Type="http://schemas.openxmlformats.org/officeDocument/2006/relationships/image" Target="../media/image31.png"/><Relationship Id="rId17" Type="http://schemas.openxmlformats.org/officeDocument/2006/relationships/image" Target="../media/image27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15" Type="http://schemas.openxmlformats.org/officeDocument/2006/relationships/image" Target="../media/image2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9" Type="http://schemas.openxmlformats.org/officeDocument/2006/relationships/image" Target="../media/image29.png"/><Relationship Id="rId31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g"/><Relationship Id="rId7" Type="http://schemas.openxmlformats.org/officeDocument/2006/relationships/image" Target="../media/image3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jpg"/><Relationship Id="rId3" Type="http://schemas.openxmlformats.org/officeDocument/2006/relationships/image" Target="../media/image331.png"/><Relationship Id="rId7" Type="http://schemas.openxmlformats.org/officeDocument/2006/relationships/image" Target="../media/image18.jp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7.jp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35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4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96200" cy="1333500"/>
          </a:xfrm>
        </p:spPr>
        <p:txBody>
          <a:bodyPr/>
          <a:lstStyle/>
          <a:p>
            <a:r>
              <a:rPr lang="bn-IN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 </a:t>
            </a:r>
            <a:endParaRPr lang="en-US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300"/>
            <a:ext cx="8003386" cy="3090416"/>
          </a:xfrm>
        </p:spPr>
      </p:pic>
    </p:spTree>
    <p:extLst>
      <p:ext uri="{BB962C8B-B14F-4D97-AF65-F5344CB8AC3E}">
        <p14:creationId xmlns:p14="http://schemas.microsoft.com/office/powerpoint/2010/main" val="17148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69" y="114300"/>
            <a:ext cx="8229600" cy="952500"/>
          </a:xfrm>
        </p:spPr>
        <p:txBody>
          <a:bodyPr/>
          <a:lstStyle/>
          <a:p>
            <a:r>
              <a:rPr lang="bn-IN" sz="6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প্রক্রিয়া চিহ্ন </a:t>
            </a:r>
            <a:endParaRPr lang="en-US" sz="6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799" y="1562100"/>
            <a:ext cx="7772400" cy="3004307"/>
            <a:chOff x="304799" y="1562100"/>
            <a:chExt cx="7772400" cy="300430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4449" y="1562100"/>
              <a:ext cx="0" cy="2971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99849" y="1562100"/>
              <a:ext cx="0" cy="2971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71449" y="1562100"/>
              <a:ext cx="0" cy="2971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43049" y="1562100"/>
              <a:ext cx="0" cy="2971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04799" y="1594607"/>
              <a:ext cx="7772400" cy="2971800"/>
              <a:chOff x="304799" y="1594607"/>
              <a:chExt cx="7772400" cy="2971800"/>
            </a:xfrm>
          </p:grpSpPr>
          <p:sp>
            <p:nvSpPr>
              <p:cNvPr id="24" name="Minus 23"/>
              <p:cNvSpPr/>
              <p:nvPr/>
            </p:nvSpPr>
            <p:spPr>
              <a:xfrm>
                <a:off x="4480849" y="1714500"/>
                <a:ext cx="533400" cy="369332"/>
              </a:xfrm>
              <a:prstGeom prst="mathMinus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ultiply 25"/>
              <p:cNvSpPr/>
              <p:nvPr/>
            </p:nvSpPr>
            <p:spPr>
              <a:xfrm>
                <a:off x="5968195" y="1601359"/>
                <a:ext cx="570053" cy="595614"/>
              </a:xfrm>
              <a:prstGeom prst="mathMultiply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ivision 27"/>
              <p:cNvSpPr/>
              <p:nvPr/>
            </p:nvSpPr>
            <p:spPr>
              <a:xfrm>
                <a:off x="7147849" y="1714500"/>
                <a:ext cx="609600" cy="369332"/>
              </a:xfrm>
              <a:prstGeom prst="mathDivid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3" idx="3"/>
              </p:cNvCxnSpPr>
              <p:nvPr/>
            </p:nvCxnSpPr>
            <p:spPr>
              <a:xfrm flipH="1">
                <a:off x="304799" y="3080507"/>
                <a:ext cx="7772400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304799" y="1594607"/>
                <a:ext cx="7772400" cy="297180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2804449" y="2310114"/>
                <a:ext cx="5257800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819399" y="3771900"/>
                <a:ext cx="5257800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Plus 21"/>
              <p:cNvSpPr/>
              <p:nvPr/>
            </p:nvSpPr>
            <p:spPr>
              <a:xfrm>
                <a:off x="3185449" y="1639459"/>
                <a:ext cx="609600" cy="51941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lus 22"/>
              <p:cNvSpPr/>
              <p:nvPr/>
            </p:nvSpPr>
            <p:spPr>
              <a:xfrm>
                <a:off x="3175803" y="3080507"/>
                <a:ext cx="609600" cy="519414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Minus 24"/>
              <p:cNvSpPr/>
              <p:nvPr/>
            </p:nvSpPr>
            <p:spPr>
              <a:xfrm>
                <a:off x="4480849" y="3155548"/>
                <a:ext cx="533400" cy="369332"/>
              </a:xfrm>
              <a:prstGeom prst="mathMinus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ultiply 26"/>
              <p:cNvSpPr/>
              <p:nvPr/>
            </p:nvSpPr>
            <p:spPr>
              <a:xfrm>
                <a:off x="5968194" y="3070379"/>
                <a:ext cx="570053" cy="595614"/>
              </a:xfrm>
              <a:prstGeom prst="mathMultiply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ivision 28"/>
              <p:cNvSpPr/>
              <p:nvPr/>
            </p:nvSpPr>
            <p:spPr>
              <a:xfrm>
                <a:off x="7147849" y="3183520"/>
                <a:ext cx="609600" cy="369332"/>
              </a:xfrm>
              <a:prstGeom prst="mathDivid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2249" y="1696134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পাটিগণিতে প্রক্রিয়া চিহ্ন </a:t>
                </a:r>
                <a:endParaRPr lang="en-US" sz="36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2249" y="3155548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বীজগণিতে প্রক্রিয়া চিহ্ন </a:t>
                </a:r>
                <a:endParaRPr lang="en-US" sz="36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2918749" y="241692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 	বিয়োগ 	গুণ 	ভাগ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68110" y="3800354"/>
            <a:ext cx="520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প্লাস 	   মাইনাস     	  ইন্টু 	  ডিভিশন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4249" y="4580004"/>
            <a:ext cx="7196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যোগ, বিয়োগ, গুণ ও ভাগ যেসব চিহ্ন দিয়ে প্রকাশ করা হয়, তাদের প্রক্রিয়া চিহ্ন বলা হয়।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2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391400" cy="799835"/>
          </a:xfrm>
        </p:spPr>
        <p:txBody>
          <a:bodyPr/>
          <a:lstStyle/>
          <a:p>
            <a:r>
              <a:rPr lang="bn-IN" sz="3600" dirty="0" smtClean="0">
                <a:solidFill>
                  <a:srgbClr val="0000FF"/>
                </a:solidFill>
              </a:rPr>
              <a:t>প্রক্রিয়া চিহ্ন দ্বারা বীজগণিতীয় রাশি লিখন পদ্ধতি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IN" sz="2800" dirty="0" smtClean="0"/>
                  <a:t>ধরি,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ও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bn-IN" sz="2800" dirty="0" smtClean="0"/>
                  <a:t>দুইটি চলক। তাহলে,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প্লাস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 smtClean="0"/>
                  <a:t>কে লেখা হয়,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মাইনাস</m:t>
                    </m:r>
                    <m:r>
                      <a:rPr lang="bn-IN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/>
                  <a:t>কে লেখা হয়,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bn-IN" sz="2800" b="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</m:oMath>
                </a14:m>
                <a:endParaRPr lang="bn-IN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ইন্টু</m:t>
                    </m:r>
                    <m:r>
                      <a:rPr lang="bn-IN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/>
                  <a:t>কে লেখা হয়,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bn-IN" sz="28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</m:oMath>
                </a14:m>
                <a:r>
                  <a:rPr lang="bn-IN" sz="2800" dirty="0" smtClean="0"/>
                  <a:t> বা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বা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ডিভিশন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/>
                  <a:t>কে লেখা হয়,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</m:oMath>
                </a14:m>
                <a:r>
                  <a:rPr lang="bn-IN" sz="2800" dirty="0" smtClean="0"/>
                  <a:t> 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rgbClr val="6600CC"/>
                    </a:solidFill>
                  </a:rPr>
                  <a:t>সাধারণভাবে, ইন্টু এর ক্ষেত্রে প্রথমে সংখ্যা প্রতীক ও পরে অক্ষর প্রতীক লেখা হয়। যেমন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6600CC"/>
                        </a:solidFill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66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6600CC"/>
                    </a:solidFill>
                  </a:rPr>
                  <a:t>. </a:t>
                </a:r>
                <a:r>
                  <a:rPr lang="bn-IN" sz="2400" dirty="0" smtClean="0">
                    <a:solidFill>
                      <a:srgbClr val="6600CC"/>
                    </a:solidFill>
                  </a:rPr>
                  <a:t> </a:t>
                </a:r>
                <a:endParaRPr lang="en-US" sz="2400" dirty="0">
                  <a:solidFill>
                    <a:srgbClr val="6600CC"/>
                  </a:solidFill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9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5"/>
            <a:ext cx="8229600" cy="952500"/>
          </a:xfrm>
        </p:spPr>
        <p:txBody>
          <a:bodyPr/>
          <a:lstStyle/>
          <a:p>
            <a:r>
              <a:rPr lang="bn-IN" sz="7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7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IN" sz="2000" b="1" dirty="0" smtClean="0"/>
                  <a:t>কাজঃ </a:t>
                </a:r>
                <a14:m>
                  <m:oMath xmlns:m="http://schemas.openxmlformats.org/officeDocument/2006/math">
                    <m:r>
                      <a:rPr lang="bn-IN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,−,×, ÷</m:t>
                    </m:r>
                  </m:oMath>
                </a14:m>
                <a:r>
                  <a:rPr lang="bn-IN" sz="2000" b="1" dirty="0" smtClean="0"/>
                  <a:t> চিহ্নের মাধ্যমে লিখ। </a:t>
                </a:r>
              </a:p>
              <a:p>
                <a:pPr marL="571500" indent="-571500">
                  <a:buAutoNum type="romanLcParenR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IN" sz="2000" b="1" dirty="0" smtClean="0"/>
                  <a:t> এর দ্বিগুণ থেকে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bn-IN" sz="2000" b="1" dirty="0" smtClean="0"/>
                  <a:t> এর পাঁচগুণ বিয়োগ। </a:t>
                </a:r>
              </a:p>
              <a:p>
                <a:pPr marL="571500" indent="-571500">
                  <a:buAutoNum type="romanLcParenR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bn-IN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bn-IN" sz="2000" b="1" dirty="0" smtClean="0"/>
                  <a:t>এর সাথে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bn-IN" sz="2000" b="1" dirty="0" smtClean="0"/>
                  <a:t>এর আটগুণ বিয়োগ। </a:t>
                </a:r>
              </a:p>
              <a:p>
                <a:pPr marL="571500" indent="-571500">
                  <a:buAutoNum type="romanLcParenR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IN" sz="2000" b="1" dirty="0" smtClean="0"/>
                  <a:t> এর দ্বিগুণ থেকে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bn-IN" sz="2000" b="1" dirty="0" smtClean="0"/>
                  <a:t> এর তিনগুণ বিয়োগ। </a:t>
                </a:r>
              </a:p>
              <a:p>
                <a:pPr marL="571500" indent="-571500">
                  <a:buAutoNum type="romanLcParenR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IN" sz="2000" b="1" dirty="0" smtClean="0"/>
                  <a:t> কে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bn-IN" sz="2000" b="1" dirty="0" smtClean="0"/>
                  <a:t> দ্বারা গুণ করে প্রাপ্ত গুণফল থেকে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bn-IN" sz="2000" b="1" dirty="0" smtClean="0"/>
                  <a:t> বিয়োগ। </a:t>
                </a:r>
              </a:p>
              <a:p>
                <a:pPr marL="571500" indent="-571500">
                  <a:buAutoNum type="romanLcParenR"/>
                </a:pPr>
                <a:r>
                  <a:rPr lang="bn-IN" sz="2000" b="1" dirty="0" smtClean="0"/>
                  <a:t>একটি সংখ্যার দ্বিগুণ এর সাথে অপর একটি সংখ্যার তিনগুণ যোগ। </a:t>
                </a:r>
                <a:endParaRPr lang="en-US" sz="2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08" t="-647" r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49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434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বীজগণিতীয় রাশি ও পদ </a:t>
            </a:r>
            <a:endParaRPr lang="en-US" sz="60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0640" y="1381823"/>
            <a:ext cx="5959259" cy="1927952"/>
            <a:chOff x="860640" y="1381823"/>
            <a:chExt cx="5959259" cy="19279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40" y="1414239"/>
              <a:ext cx="1434041" cy="17748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510296"/>
              <a:ext cx="1526608" cy="17994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699" y="1381823"/>
              <a:ext cx="1600200" cy="19279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11820" y="2370040"/>
                  <a:ext cx="457200" cy="58477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3200" b="1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820" y="2370040"/>
                  <a:ext cx="4572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90426" y="2555319"/>
                  <a:ext cx="629373" cy="58477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33CC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33CC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sz="3200" b="1" dirty="0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426" y="2555319"/>
                  <a:ext cx="62937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01678" y="2410036"/>
                  <a:ext cx="660722" cy="58477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78" y="2410036"/>
                  <a:ext cx="660722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Plus 9"/>
            <p:cNvSpPr/>
            <p:nvPr/>
          </p:nvSpPr>
          <p:spPr>
            <a:xfrm>
              <a:off x="2362200" y="1999416"/>
              <a:ext cx="609600" cy="457200"/>
            </a:xfrm>
            <a:prstGeom prst="mathPlus">
              <a:avLst>
                <a:gd name="adj1" fmla="val 83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inus 10"/>
            <p:cNvSpPr/>
            <p:nvPr/>
          </p:nvSpPr>
          <p:spPr>
            <a:xfrm>
              <a:off x="4419600" y="2034941"/>
              <a:ext cx="558478" cy="533400"/>
            </a:xfrm>
            <a:prstGeom prst="mathMinus">
              <a:avLst>
                <a:gd name="adj1" fmla="val 10500"/>
              </a:avLst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77660" y="2954815"/>
            <a:ext cx="4127452" cy="1762351"/>
            <a:chOff x="1577660" y="2954815"/>
            <a:chExt cx="4127452" cy="1762351"/>
          </a:xfrm>
        </p:grpSpPr>
        <p:sp>
          <p:nvSpPr>
            <p:cNvPr id="13" name="Oval 12"/>
            <p:cNvSpPr/>
            <p:nvPr/>
          </p:nvSpPr>
          <p:spPr>
            <a:xfrm>
              <a:off x="2935656" y="3726566"/>
              <a:ext cx="1751296" cy="990600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বীজগণিতীয় রাশি </a:t>
              </a:r>
              <a:endPara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577660" y="2994811"/>
              <a:ext cx="1470340" cy="929489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811304" y="2954815"/>
              <a:ext cx="0" cy="752652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584652" y="3106024"/>
              <a:ext cx="1120460" cy="929489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H="1">
            <a:off x="1926221" y="4381500"/>
            <a:ext cx="1045579" cy="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86952" y="4272677"/>
            <a:ext cx="1315174" cy="30555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57199" y="3890402"/>
            <a:ext cx="1469021" cy="90923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প্রক্রিয়া চিহ্ন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45842" y="3827619"/>
            <a:ext cx="1295400" cy="92067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সংখ্যাসূচক প্রতীক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2040377" y="5067300"/>
                <a:ext cx="3750823" cy="457200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IN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ও</m:t>
                    </m:r>
                    <m:r>
                      <a:rPr lang="bn-IN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−</m:t>
                    </m:r>
                  </m:oMath>
                </a14:m>
                <a:r>
                  <a:rPr lang="bn-IN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চিহ্নযুক্ত রাশি হচ্ছে এক একটি পদ </a:t>
                </a:r>
                <a:endPara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77" y="5067300"/>
                <a:ext cx="3750823" cy="457200"/>
              </a:xfrm>
              <a:prstGeom prst="ellipse">
                <a:avLst/>
              </a:prstGeom>
              <a:blipFill rotWithShape="1">
                <a:blip r:embed="rId8"/>
                <a:stretch>
                  <a:fillRect t="-21250" b="-40000"/>
                </a:stretch>
              </a:blipFill>
              <a:ln w="28575">
                <a:solidFill>
                  <a:srgbClr val="FF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endCxn id="34" idx="0"/>
          </p:cNvCxnSpPr>
          <p:nvPr/>
        </p:nvCxnSpPr>
        <p:spPr>
          <a:xfrm flipH="1">
            <a:off x="3915789" y="4717166"/>
            <a:ext cx="14807" cy="350134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80" y="114300"/>
            <a:ext cx="8229600" cy="952500"/>
          </a:xfrm>
        </p:spPr>
        <p:txBody>
          <a:bodyPr/>
          <a:lstStyle/>
          <a:p>
            <a:r>
              <a:rPr lang="bn-IN" sz="6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রাশির পদসংখ্যা </a:t>
            </a:r>
            <a:endParaRPr lang="en-US" sz="66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09700"/>
                <a:ext cx="8229600" cy="3124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09700"/>
                <a:ext cx="8229600" cy="3124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/>
          <p:cNvSpPr/>
          <p:nvPr/>
        </p:nvSpPr>
        <p:spPr>
          <a:xfrm rot="16200000">
            <a:off x="2446892" y="1732286"/>
            <a:ext cx="304800" cy="609600"/>
          </a:xfrm>
          <a:prstGeom prst="leftBrace">
            <a:avLst>
              <a:gd name="adj1" fmla="val 8333"/>
              <a:gd name="adj2" fmla="val 4810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3883825" y="1321753"/>
            <a:ext cx="304800" cy="1351169"/>
          </a:xfrm>
          <a:prstGeom prst="leftBrace">
            <a:avLst>
              <a:gd name="adj1" fmla="val 8333"/>
              <a:gd name="adj2" fmla="val 4810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16200000">
            <a:off x="5704785" y="1379289"/>
            <a:ext cx="304800" cy="1351169"/>
          </a:xfrm>
          <a:prstGeom prst="leftBrace">
            <a:avLst>
              <a:gd name="adj1" fmla="val 8333"/>
              <a:gd name="adj2" fmla="val 4810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05000" y="3440575"/>
            <a:ext cx="115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১ম পদ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0640" y="3440575"/>
            <a:ext cx="115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২য় পদ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9951" y="3440575"/>
            <a:ext cx="115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৩য় পদ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2539856" y="2324100"/>
            <a:ext cx="118872" cy="1066800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3976789" y="2324100"/>
            <a:ext cx="118872" cy="1066800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5815792" y="2397407"/>
            <a:ext cx="118872" cy="1066800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11811" y="1521473"/>
            <a:ext cx="469790" cy="43260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826119" y="1515088"/>
            <a:ext cx="459442" cy="43260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6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933700"/>
                <a:ext cx="8229600" cy="213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800" b="1" dirty="0" smtClean="0"/>
                  <a:t>ক) সহগ নির্ণয় করঃ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𝐢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𝒊𝒊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𝒙𝒚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𝒊𝒊𝒊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𝒙𝒚𝒛</m:t>
                    </m:r>
                  </m:oMath>
                </a14:m>
                <a:endParaRPr lang="en-US" sz="2800" b="1" dirty="0" smtClean="0"/>
              </a:p>
              <a:p>
                <a:pPr marL="0" indent="0">
                  <a:buNone/>
                </a:pPr>
                <a:r>
                  <a:rPr lang="bn-IN" sz="2800" b="1" dirty="0" smtClean="0"/>
                  <a:t>খ) </a:t>
                </a:r>
                <a:r>
                  <a:rPr lang="bn-IN" sz="2800" b="1" dirty="0" smtClean="0"/>
                  <a:t>তিনটি খাতা ও পাঁচটি রাবারের মোট দাম কত? </a:t>
                </a:r>
              </a:p>
              <a:p>
                <a:pPr marL="0" indent="0">
                  <a:buNone/>
                </a:pPr>
                <a:r>
                  <a:rPr lang="bn-IN" sz="2800" b="1" dirty="0" smtClean="0"/>
                  <a:t>গ</a:t>
                </a:r>
                <a:r>
                  <a:rPr lang="bn-IN" sz="2800" b="1" dirty="0" smtClean="0"/>
                  <a:t>) </a:t>
                </a:r>
                <a:r>
                  <a:rPr lang="bn-IN" sz="2800" b="1" dirty="0" smtClean="0"/>
                  <a:t>চারটি খাতা, দুইটি পেন্সিল ও তিনটি রাবারের মোট দাম কত?</a:t>
                </a:r>
              </a:p>
              <a:p>
                <a:pPr marL="0" indent="0">
                  <a:buNone/>
                </a:pPr>
                <a:r>
                  <a:rPr lang="bn-IN" sz="2800" b="1" dirty="0" smtClean="0"/>
                  <a:t>ঘ) </a:t>
                </a:r>
                <a:r>
                  <a:rPr lang="bn-IN" sz="2800" b="1" dirty="0" smtClean="0"/>
                  <a:t>ছয়টি খাতা ও নয়টি পেন্সিলের মোট দাম কত?  </a:t>
                </a:r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933700"/>
                <a:ext cx="8229600" cy="2133600"/>
              </a:xfrm>
              <a:blipFill rotWithShape="1">
                <a:blip r:embed="rId2"/>
                <a:stretch>
                  <a:fillRect l="-1556" t="-2286" b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3400" y="1407319"/>
            <a:ext cx="8077200" cy="1274889"/>
            <a:chOff x="533400" y="1407319"/>
            <a:chExt cx="7584281" cy="1762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59" b="19569"/>
            <a:stretch/>
          </p:blipFill>
          <p:spPr>
            <a:xfrm>
              <a:off x="533400" y="1409700"/>
              <a:ext cx="2057400" cy="10995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430212"/>
              <a:ext cx="1905000" cy="12519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407319"/>
              <a:ext cx="1757363" cy="12977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467100" y="2769245"/>
                  <a:ext cx="182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দাম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a14:m>
                  <a:r>
                    <a:rPr lang="bn-IN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টাকা </a:t>
                  </a:r>
                  <a:endPara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2769245"/>
                  <a:ext cx="182880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061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7700" y="2769245"/>
                  <a:ext cx="182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একটির দাম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bn-IN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টাকা </a:t>
                  </a:r>
                  <a:endPara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2769245"/>
                  <a:ext cx="18288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667" t="-6061" r="-5000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88881" y="2769245"/>
                  <a:ext cx="182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দাম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a14:m>
                  <a:r>
                    <a:rPr lang="bn-IN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টাকা </a:t>
                  </a:r>
                  <a:endPara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881" y="2769245"/>
                  <a:ext cx="1828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6061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84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763000" cy="990600"/>
          </a:xfrm>
          <a:noFill/>
        </p:spPr>
        <p:txBody>
          <a:bodyPr/>
          <a:lstStyle/>
          <a:p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09700"/>
                <a:ext cx="82296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1800" b="1" dirty="0" smtClean="0"/>
                  <a:t>১।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</a:rPr>
                      <m:t> </m:t>
                    </m:r>
                    <m:r>
                      <a:rPr lang="bn-IN" sz="1800" b="1" i="1" smtClean="0">
                        <a:latin typeface="Cambria Math"/>
                      </a:rPr>
                      <m:t>ও</m:t>
                    </m:r>
                    <m:r>
                      <a:rPr lang="bn-IN" sz="1800" b="1" i="1" smtClean="0"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bn-IN" sz="1800" b="1" dirty="0" smtClean="0"/>
                  <a:t> কে বীজগণিতীয় ভাষায় কী বলে?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ক) চলক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খ) রাশি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গ) পদ 		ঘ) সহগ </a:t>
                </a:r>
              </a:p>
              <a:p>
                <a:pPr marL="0" indent="0">
                  <a:buNone/>
                </a:pPr>
                <a:r>
                  <a:rPr lang="bn-IN" sz="1800" b="1" dirty="0" smtClean="0"/>
                  <a:t>২।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𝟒</m:t>
                    </m:r>
                    <m:r>
                      <a:rPr lang="en-US" sz="1800" b="1" i="1" smtClean="0">
                        <a:latin typeface="Cambria Math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</a:rPr>
                      <m:t>+</m:t>
                    </m:r>
                    <m:r>
                      <a:rPr lang="en-US" sz="1800" b="1" i="1" smtClean="0">
                        <a:latin typeface="Cambria Math"/>
                      </a:rPr>
                      <m:t>𝟑</m:t>
                    </m:r>
                    <m:r>
                      <a:rPr lang="en-US" sz="18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bn-IN" sz="1800" b="1" dirty="0" smtClean="0"/>
                  <a:t> রাশিটিতে কয়টি পদ আছে?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ক) ১ টি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খ) ২ টি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গ) ৩ টি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ঘ) ৪ টি </a:t>
                </a:r>
              </a:p>
              <a:p>
                <a:pPr marL="0" indent="0">
                  <a:buNone/>
                </a:pPr>
                <a:r>
                  <a:rPr lang="bn-IN" sz="1800" b="1" dirty="0" smtClean="0"/>
                  <a:t>৩। বীজগণিতে ব্যবহৃত সংখ্যা প্রতীক কয়টি?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ক) ৮ টি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খ) ৯ টি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গ) ১০ টি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ঘ) ১১ টি </a:t>
                </a:r>
              </a:p>
              <a:p>
                <a:pPr marL="0" indent="0">
                  <a:buNone/>
                </a:pPr>
                <a:r>
                  <a:rPr lang="bn-IN" sz="1800" b="1" dirty="0" smtClean="0"/>
                  <a:t>৪। চলক কতটি মান ধারণ করতে পারে?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ক) বিভিন্ন 		খ) ৩ টি 		গ) ২ টি 		ঘ) ১ টি </a:t>
                </a:r>
              </a:p>
              <a:p>
                <a:pPr marL="0" indent="0">
                  <a:buNone/>
                </a:pPr>
                <a:r>
                  <a:rPr lang="bn-IN" sz="1800" b="1" dirty="0" smtClean="0"/>
                  <a:t>৫। বীজগণিতে ‘</a:t>
                </a:r>
                <a14:m>
                  <m:oMath xmlns:m="http://schemas.openxmlformats.org/officeDocument/2006/math">
                    <m:r>
                      <a:rPr lang="bn-IN" sz="1800" b="1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bn-IN" sz="1800" b="1" dirty="0" smtClean="0"/>
                  <a:t>’ চিহ্নকে কী বলে?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ক) মাইনাস 	</a:t>
                </a: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খ) প্লাস 		গ) ইন্টু 		ঘ) ডিভিশন </a:t>
                </a:r>
              </a:p>
              <a:p>
                <a:pPr marL="0" indent="0">
                  <a:buNone/>
                </a:pPr>
                <a:r>
                  <a:rPr lang="bn-IN" sz="1800" b="1" dirty="0" smtClean="0"/>
                  <a:t>৬।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bn-IN" sz="1800" b="1" dirty="0" smtClean="0"/>
                  <a:t>রাশিটিতে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bn-IN" sz="1800" b="1" dirty="0" smtClean="0"/>
                  <a:t>এর সহগ কত?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	</a:t>
                </a:r>
                <a:r>
                  <a:rPr lang="bn-IN" sz="1800" b="1" dirty="0" smtClean="0"/>
                  <a:t>ক)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b="1" dirty="0" smtClean="0"/>
                  <a:t> 		</a:t>
                </a:r>
                <a:r>
                  <a:rPr lang="bn-IN" sz="1800" b="1" dirty="0" smtClean="0"/>
                  <a:t>খ)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bn-IN" sz="1800" b="1" dirty="0" smtClean="0"/>
                  <a:t> 		গ)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b="1" dirty="0" smtClean="0"/>
                  <a:t> 		</a:t>
                </a:r>
                <a:r>
                  <a:rPr lang="bn-IN" sz="1800" b="1" dirty="0" smtClean="0"/>
                  <a:t>ঘ)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𝟐</m:t>
                    </m:r>
                    <m:r>
                      <a:rPr lang="en-US" sz="1800" b="1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09700"/>
                <a:ext cx="8229600" cy="4114800"/>
              </a:xfrm>
              <a:blipFill rotWithShape="1">
                <a:blip r:embed="rId2"/>
                <a:stretch>
                  <a:fillRect l="-593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181600" y="50673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43815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37719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30861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246444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1790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33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400" b="1" dirty="0" smtClean="0"/>
                  <a:t>১।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bn-IN" sz="2400" b="1" dirty="0" smtClean="0"/>
                  <a:t> রাশিটিতে কয়টি পদ আছে এবং পদগুলো কী কী? </a:t>
                </a:r>
                <a:endParaRPr lang="bn-IN" sz="2400" b="1" dirty="0"/>
              </a:p>
              <a:p>
                <a:pPr marL="0" indent="0">
                  <a:buNone/>
                </a:pPr>
                <a:r>
                  <a:rPr lang="bn-IN" sz="2400" b="1" dirty="0" smtClean="0"/>
                  <a:t>২। প্রত্যেক পদের সহগ নির্ণয় করঃ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𝒊</m:t>
                    </m:r>
                    <m:r>
                      <a:rPr lang="en-US" sz="2400" b="1" i="1" smtClean="0"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latin typeface="Cambria Math"/>
                      </a:rPr>
                      <m:t>𝟔</m:t>
                    </m:r>
                    <m:r>
                      <a:rPr lang="en-US" sz="2400" b="1" i="1" smtClean="0">
                        <a:latin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𝒊𝒊</m:t>
                    </m:r>
                    <m:r>
                      <a:rPr lang="en-US" sz="2400" b="1" i="1" smtClean="0"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latin typeface="Cambria Math"/>
                      </a:rPr>
                      <m:t>𝒙𝒚</m:t>
                    </m:r>
                    <m:r>
                      <a:rPr lang="en-US" sz="2400" b="1" i="1" smtClean="0">
                        <a:latin typeface="Cambria Math"/>
                      </a:rPr>
                      <m:t>   </m:t>
                    </m:r>
                    <m:r>
                      <a:rPr lang="en-US" sz="2400" b="1" i="1" smtClean="0">
                        <a:latin typeface="Cambria Math"/>
                      </a:rPr>
                      <m:t>𝒊𝒊𝒊</m:t>
                    </m:r>
                    <m:r>
                      <a:rPr lang="en-US" sz="2400" b="1" i="1" smtClean="0"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</a:rPr>
                      <m:t>𝒂𝒃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</m:oMath>
                </a14:m>
                <a:endParaRPr lang="bn-IN" sz="2400" b="1" dirty="0" smtClean="0"/>
              </a:p>
              <a:p>
                <a:pPr marL="0" indent="0">
                  <a:buNone/>
                </a:pPr>
                <a:r>
                  <a:rPr lang="bn-IN" sz="2400" b="1" dirty="0" smtClean="0"/>
                  <a:t>৩। এক হালি কলার দাম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IN" sz="2400" b="1" dirty="0" smtClean="0"/>
                  <a:t> টাকা হলে, </a:t>
                </a:r>
                <a:endParaRPr lang="en-US" sz="24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𝒊</m:t>
                    </m:r>
                    <m:r>
                      <a:rPr lang="en-US" sz="2400" b="1" i="1" smtClean="0"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bn-IN" sz="2400" b="1" dirty="0" smtClean="0"/>
                  <a:t> হালি কলার দাম কত ?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𝒊𝒊</m:t>
                    </m:r>
                    <m:r>
                      <a:rPr lang="en-US" sz="2400" b="1" i="1" smtClean="0"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latin typeface="Cambria Math"/>
                      </a:rPr>
                      <m:t>𝟏𝟐</m:t>
                    </m:r>
                  </m:oMath>
                </a14:m>
                <a:r>
                  <a:rPr lang="bn-IN" sz="2400" b="1" dirty="0" smtClean="0"/>
                  <a:t> টি কলার দাম কত ?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946" t="-803"/>
                </a:stretch>
              </a:blipFill>
              <a:ln w="28575"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6423"/>
            <a:ext cx="4038600" cy="2726054"/>
          </a:xfrm>
        </p:spPr>
      </p:pic>
    </p:spTree>
    <p:extLst>
      <p:ext uri="{BB962C8B-B14F-4D97-AF65-F5344CB8AC3E}">
        <p14:creationId xmlns:p14="http://schemas.microsoft.com/office/powerpoint/2010/main" val="15355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ধন্যবাদ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7" y="1674242"/>
            <a:ext cx="8003386" cy="3090416"/>
          </a:xfrm>
        </p:spPr>
      </p:pic>
    </p:spTree>
    <p:extLst>
      <p:ext uri="{BB962C8B-B14F-4D97-AF65-F5344CB8AC3E}">
        <p14:creationId xmlns:p14="http://schemas.microsoft.com/office/powerpoint/2010/main" val="12676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6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/>
                  <a:t>কামরুল আহমদ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সহকারী শিক্ষক ( গণিত )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রাজুর বাজার কলেজিয়েট স্কুল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নেত্রকোণা সদর, নেত্রকোণা।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মোবাইলঃ ০১৭১৪-৬৮০৩১০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ইমেইলঃ </a:t>
                </a:r>
              </a:p>
              <a:p>
                <a:pPr marL="0" indent="0">
                  <a:buNone/>
                </a:pPr>
                <a:r>
                  <a:rPr lang="en-US" sz="1200" dirty="0" err="1" smtClean="0">
                    <a:hlinkClick r:id="rId2"/>
                  </a:rPr>
                  <a:t>kamrulahmed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hlinkClick r:id="rId2"/>
                      </a:rPr>
                      <m:t>5</m:t>
                    </m:r>
                  </m:oMath>
                </a14:m>
                <a:r>
                  <a:rPr lang="en-US" sz="1200" dirty="0" smtClean="0">
                    <a:hlinkClick r:id="rId2"/>
                  </a:rPr>
                  <a:t>@gmail.com</a:t>
                </a:r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6" y="1333500"/>
            <a:ext cx="3043990" cy="350520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5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" y="1333500"/>
            <a:ext cx="2926309" cy="36389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33500"/>
            <a:ext cx="3733800" cy="3771636"/>
          </a:xfrm>
        </p:spPr>
        <p:txBody>
          <a:bodyPr/>
          <a:lstStyle/>
          <a:p>
            <a:pPr marL="0" indent="0" algn="ctr">
              <a:buNone/>
            </a:pPr>
            <a:r>
              <a:rPr lang="bn-IN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 ৬ষ্ঠ </a:t>
            </a:r>
          </a:p>
          <a:p>
            <a:pPr marL="0" indent="0" algn="ctr">
              <a:buNone/>
            </a:pPr>
            <a:r>
              <a:rPr lang="bn-IN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 গণিত </a:t>
            </a:r>
          </a:p>
          <a:p>
            <a:pPr marL="0" indent="0" algn="ctr">
              <a:buNone/>
            </a:pPr>
            <a:r>
              <a:rPr lang="bn-IN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অধ্যায়ঃ  ৪ </a:t>
            </a:r>
          </a:p>
          <a:p>
            <a:pPr marL="0" indent="0" algn="ctr">
              <a:buNone/>
            </a:pPr>
            <a:r>
              <a:rPr lang="bn-IN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অনুশীলনীঃ ৪.১ </a:t>
            </a:r>
            <a:endParaRPr lang="en-US" sz="4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48200" y="1257300"/>
            <a:ext cx="76200" cy="434340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595150" y="1267908"/>
            <a:ext cx="193875" cy="4349671"/>
            <a:chOff x="4595150" y="1251029"/>
            <a:chExt cx="193875" cy="4349671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4712825" y="1257300"/>
              <a:ext cx="76200" cy="43434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95150" y="1251029"/>
              <a:ext cx="76200" cy="43434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3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ছবিগুলো লক্ষ্য করো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873" y="4976157"/>
            <a:ext cx="556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প্রতীক দ্বারা কোনো বিষয়কে সহজে প্রকাশ করা যায়।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42906" y="1377892"/>
            <a:ext cx="1919437" cy="1736043"/>
            <a:chOff x="277220" y="1435967"/>
            <a:chExt cx="1919437" cy="18025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88" y="1435967"/>
              <a:ext cx="1882269" cy="136155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77220" y="2810437"/>
              <a:ext cx="1919437" cy="428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বাংলাদেশ বিমান বাহিনী </a:t>
              </a:r>
              <a:endParaRPr 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6519" y="1428855"/>
            <a:ext cx="2160246" cy="1324662"/>
            <a:chOff x="1700873" y="2206713"/>
            <a:chExt cx="2378517" cy="1397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73" y="2206713"/>
              <a:ext cx="1595337" cy="1397971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3200400" y="2697118"/>
              <a:ext cx="878990" cy="51849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প্রতীক </a:t>
              </a:r>
              <a:endPara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52463" y="3370474"/>
            <a:ext cx="1864299" cy="1574787"/>
            <a:chOff x="4690924" y="3370557"/>
            <a:chExt cx="1864299" cy="15747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924" y="3370557"/>
              <a:ext cx="1834676" cy="12054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90925" y="4576012"/>
              <a:ext cx="1864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বাংলাদেশ রেডক্রিসেন্ট 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31266" y="3414893"/>
            <a:ext cx="2202394" cy="1305654"/>
            <a:chOff x="6468410" y="4323330"/>
            <a:chExt cx="2202394" cy="13056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24865"/>
            <a:stretch/>
          </p:blipFill>
          <p:spPr>
            <a:xfrm>
              <a:off x="6468410" y="4323330"/>
              <a:ext cx="1448119" cy="1305654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7781199" y="4721665"/>
              <a:ext cx="889605" cy="447357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প্রতীক </a:t>
              </a:r>
              <a:endPara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96313" y="3268117"/>
            <a:ext cx="2028068" cy="1599206"/>
            <a:chOff x="314838" y="3467100"/>
            <a:chExt cx="2028068" cy="15992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38" y="3467100"/>
              <a:ext cx="2019386" cy="122987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3519" y="4696974"/>
              <a:ext cx="2019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বাংলাদেশ সেনাবাহিনী </a:t>
              </a:r>
              <a:endPara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57" y="3370557"/>
            <a:ext cx="2206939" cy="1394328"/>
            <a:chOff x="2227278" y="3481776"/>
            <a:chExt cx="2256363" cy="13662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1" r="24320" b="9142"/>
            <a:stretch/>
          </p:blipFill>
          <p:spPr>
            <a:xfrm>
              <a:off x="2227278" y="3481776"/>
              <a:ext cx="1423005" cy="1366263"/>
            </a:xfrm>
            <a:prstGeom prst="ellipse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3594036" y="3941228"/>
              <a:ext cx="889605" cy="447357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প্রতীক </a:t>
              </a:r>
              <a:endPara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3988" y="1347542"/>
            <a:ext cx="1923542" cy="1620650"/>
            <a:chOff x="4661302" y="1330509"/>
            <a:chExt cx="1923542" cy="1620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302" y="1330509"/>
              <a:ext cx="1893920" cy="12054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90924" y="2581827"/>
              <a:ext cx="189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বাংলাদেশ নৌবাহিনী </a:t>
              </a:r>
              <a:endPara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62343" y="1421163"/>
            <a:ext cx="2059725" cy="1436895"/>
            <a:chOff x="6061666" y="2085154"/>
            <a:chExt cx="2059725" cy="14368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8" r="27918" b="18731"/>
            <a:stretch/>
          </p:blipFill>
          <p:spPr>
            <a:xfrm>
              <a:off x="6061666" y="2085154"/>
              <a:ext cx="1420390" cy="1436895"/>
            </a:xfrm>
            <a:prstGeom prst="ellipse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7231786" y="2598180"/>
              <a:ext cx="889605" cy="447357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প্রতীক </a:t>
              </a:r>
              <a:endPara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1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952500"/>
          </a:xfrm>
        </p:spPr>
        <p:txBody>
          <a:bodyPr/>
          <a:lstStyle/>
          <a:p>
            <a:r>
              <a:rPr lang="bn-IN" sz="7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ঘোষনা </a:t>
            </a:r>
            <a:endParaRPr lang="en-US" sz="72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7900"/>
            <a:ext cx="822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bn-IN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বীজগণিতীয়  প্রতীক, চলক ও সহগ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4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865"/>
            <a:ext cx="8763000" cy="952235"/>
          </a:xfrm>
          <a:noFill/>
        </p:spPr>
        <p:txBody>
          <a:bodyPr/>
          <a:lstStyle/>
          <a:p>
            <a:r>
              <a:rPr lang="bn-IN" sz="7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 </a:t>
            </a:r>
            <a:endParaRPr lang="en-US" sz="72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2800" dirty="0" smtClean="0"/>
              <a:t>এ পাঠ শেষে শিক্ষার্থীরা................ </a:t>
            </a:r>
          </a:p>
          <a:p>
            <a:pPr marL="0" indent="0">
              <a:buNone/>
            </a:pPr>
            <a:r>
              <a:rPr lang="bn-IN" sz="2800" dirty="0" smtClean="0"/>
              <a:t>১। বীজগণিতীয় প্রতীক কী বলতে পারবে। </a:t>
            </a:r>
          </a:p>
          <a:p>
            <a:pPr marL="0" indent="0">
              <a:buNone/>
            </a:pPr>
            <a:r>
              <a:rPr lang="bn-IN" sz="2800" dirty="0" smtClean="0"/>
              <a:t>২। চলক কী তা সনাক্ত করতে পারবে। </a:t>
            </a:r>
          </a:p>
          <a:p>
            <a:pPr marL="0" indent="0">
              <a:buNone/>
            </a:pPr>
            <a:r>
              <a:rPr lang="bn-IN" sz="2800" dirty="0" smtClean="0"/>
              <a:t>৩। চলকের বৈশিষ্ট্য বর্ণনা করতে পারবে। </a:t>
            </a:r>
          </a:p>
          <a:p>
            <a:pPr marL="0" indent="0">
              <a:buNone/>
            </a:pPr>
            <a:r>
              <a:rPr lang="bn-IN" sz="2800" dirty="0"/>
              <a:t>৪</a:t>
            </a:r>
            <a:r>
              <a:rPr lang="bn-IN" sz="2800" dirty="0" smtClean="0"/>
              <a:t>। সহগ নির্ণয় করতে পারবে। </a:t>
            </a:r>
          </a:p>
          <a:p>
            <a:pPr marL="0" indent="0">
              <a:buNone/>
            </a:pPr>
            <a:r>
              <a:rPr lang="bn-IN" sz="2800" dirty="0"/>
              <a:t>৫</a:t>
            </a:r>
            <a:r>
              <a:rPr lang="bn-IN" sz="2800" dirty="0" smtClean="0"/>
              <a:t>। বীজগণিতীয় রাশি কী তা ব্যাখ্যা করতে পারবে। </a:t>
            </a:r>
          </a:p>
          <a:p>
            <a:pPr marL="0" indent="0">
              <a:buNone/>
            </a:pPr>
            <a:r>
              <a:rPr lang="bn-IN" sz="2800" dirty="0" smtClean="0"/>
              <a:t>৬। বীজগণিতীয় রাশির পদসংখ্যা নির্ণয় করতে পারবে।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59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81100"/>
          </a:xfrm>
        </p:spPr>
        <p:txBody>
          <a:bodyPr/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প্রতীক 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7300"/>
            <a:ext cx="87630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bn-IN" sz="2400" dirty="0" smtClean="0">
                <a:solidFill>
                  <a:srgbClr val="6600CC"/>
                </a:solidFill>
              </a:rPr>
              <a:t> </a:t>
            </a:r>
            <a:endParaRPr lang="en-US" sz="2400" dirty="0">
              <a:solidFill>
                <a:srgbClr val="66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4993" y="13335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 প্রতীক </a:t>
            </a:r>
            <a:endParaRPr lang="en-US" sz="2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72000" y="1840858"/>
            <a:ext cx="2202084" cy="2005956"/>
            <a:chOff x="1752600" y="1343146"/>
            <a:chExt cx="2752846" cy="2504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2749470" y="3162300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470" y="3162300"/>
                  <a:ext cx="685800" cy="685800"/>
                </a:xfrm>
                <a:prstGeom prst="ellipse">
                  <a:avLst/>
                </a:prstGeom>
                <a:blipFill rotWithShape="1">
                  <a:blip r:embed="rId13"/>
                  <a:stretch>
                    <a:fillRect t="-42708" r="-56250" b="-77083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3141562" y="2583084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562" y="2583084"/>
                  <a:ext cx="685800" cy="685800"/>
                </a:xfrm>
                <a:prstGeom prst="ellipse">
                  <a:avLst/>
                </a:prstGeom>
                <a:blipFill rotWithShape="1">
                  <a:blip r:embed="rId14"/>
                  <a:stretch>
                    <a:fillRect t="-42708" r="-64583" b="-77083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85350" y="2568133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5350" y="2568133"/>
                  <a:ext cx="685800" cy="685800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 t="-42708" r="-68750" b="-77083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3467100" y="1981201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1981201"/>
                  <a:ext cx="685800" cy="685800"/>
                </a:xfrm>
                <a:prstGeom prst="ellipse">
                  <a:avLst/>
                </a:prstGeom>
                <a:blipFill rotWithShape="1">
                  <a:blip r:embed="rId16"/>
                  <a:stretch>
                    <a:fillRect t="-42708" r="-66667" b="-77083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2798662" y="1983130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662" y="1983130"/>
                  <a:ext cx="685800" cy="685800"/>
                </a:xfrm>
                <a:prstGeom prst="ellipse">
                  <a:avLst/>
                </a:prstGeom>
                <a:blipFill rotWithShape="1">
                  <a:blip r:embed="rId17"/>
                  <a:stretch>
                    <a:fillRect t="-41667" r="-64583" b="-78125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2095500" y="1914646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" y="1914646"/>
                  <a:ext cx="685800" cy="685800"/>
                </a:xfrm>
                <a:prstGeom prst="ellipse">
                  <a:avLst/>
                </a:prstGeom>
                <a:blipFill rotWithShape="1">
                  <a:blip r:embed="rId18"/>
                  <a:stretch>
                    <a:fillRect t="-41667" r="-67708" b="-78125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>
                <a:xfrm>
                  <a:off x="3819646" y="1352792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646" y="1352792"/>
                  <a:ext cx="685800" cy="685800"/>
                </a:xfrm>
                <a:prstGeom prst="ellipse">
                  <a:avLst/>
                </a:prstGeom>
                <a:blipFill rotWithShape="1">
                  <a:blip r:embed="rId19"/>
                  <a:stretch>
                    <a:fillRect t="-41667" r="-67708" b="-78125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1752600" y="1343146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1343146"/>
                  <a:ext cx="685800" cy="685800"/>
                </a:xfrm>
                <a:prstGeom prst="ellipse">
                  <a:avLst/>
                </a:prstGeom>
                <a:blipFill rotWithShape="1">
                  <a:blip r:embed="rId20"/>
                  <a:stretch>
                    <a:fillRect t="-41667" r="-67708" b="-78125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2438400" y="1343146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1343146"/>
                  <a:ext cx="685800" cy="685800"/>
                </a:xfrm>
                <a:prstGeom prst="ellipse">
                  <a:avLst/>
                </a:prstGeom>
                <a:blipFill rotWithShape="1">
                  <a:blip r:embed="rId21"/>
                  <a:stretch>
                    <a:fillRect t="-41667" r="-66667" b="-78125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>
                <a:xfrm>
                  <a:off x="3124200" y="1343146"/>
                  <a:ext cx="685800" cy="6858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bn-IN" sz="4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1343146"/>
                  <a:ext cx="685800" cy="685800"/>
                </a:xfrm>
                <a:prstGeom prst="ellipse">
                  <a:avLst/>
                </a:prstGeom>
                <a:blipFill rotWithShape="1">
                  <a:blip r:embed="rId22"/>
                  <a:stretch>
                    <a:fillRect t="-41667" r="-63542" b="-78125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/>
          <p:cNvSpPr txBox="1"/>
          <p:nvPr/>
        </p:nvSpPr>
        <p:spPr>
          <a:xfrm>
            <a:off x="5041503" y="127098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অক্ষর প্রতীক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4993" y="4533900"/>
            <a:ext cx="743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অক্ষর দ্বারা জানা বা অজানা রাশিকে প্রকাশ করা যায়।  সংখ্যা প্রতীক অক্ষর প্রতীকের বামে বসে।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6055" y="1894891"/>
            <a:ext cx="2387643" cy="1905615"/>
            <a:chOff x="1845446" y="1742175"/>
            <a:chExt cx="2539085" cy="2121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3750724" y="3276463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724" y="3276463"/>
                  <a:ext cx="633807" cy="581925"/>
                </a:xfrm>
                <a:prstGeom prst="ellipse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>
                <a:xfrm>
                  <a:off x="1845446" y="3281258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446" y="3281258"/>
                  <a:ext cx="633807" cy="581925"/>
                </a:xfrm>
                <a:prstGeom prst="ellipse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/>
                <p:cNvSpPr/>
                <p:nvPr/>
              </p:nvSpPr>
              <p:spPr>
                <a:xfrm>
                  <a:off x="2494685" y="3264889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1" name="Oval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4685" y="3264889"/>
                  <a:ext cx="633807" cy="581925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3093767" y="3276464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oMath>
                    </m:oMathPara>
                  </a14:m>
                  <a:endPara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767" y="3276464"/>
                  <a:ext cx="633807" cy="581925"/>
                </a:xfrm>
                <a:prstGeom prst="ellipse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/>
                <p:cNvSpPr/>
                <p:nvPr/>
              </p:nvSpPr>
              <p:spPr>
                <a:xfrm>
                  <a:off x="2162350" y="2766113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3" name="Oval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350" y="2766113"/>
                  <a:ext cx="633807" cy="581925"/>
                </a:xfrm>
                <a:prstGeom prst="ellipse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/>
                <p:cNvSpPr/>
                <p:nvPr/>
              </p:nvSpPr>
              <p:spPr>
                <a:xfrm>
                  <a:off x="2796157" y="2732775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157" y="2732775"/>
                  <a:ext cx="633807" cy="581925"/>
                </a:xfrm>
                <a:prstGeom prst="ellipse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3418919" y="2781300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919" y="2781300"/>
                  <a:ext cx="633807" cy="581925"/>
                </a:xfrm>
                <a:prstGeom prst="ellipse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/>
                <p:nvPr/>
              </p:nvSpPr>
              <p:spPr>
                <a:xfrm>
                  <a:off x="2438400" y="2223350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2223350"/>
                  <a:ext cx="633807" cy="581925"/>
                </a:xfrm>
                <a:prstGeom prst="ellipse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10260" y="2247900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260" y="2247900"/>
                  <a:ext cx="633807" cy="581925"/>
                </a:xfrm>
                <a:prstGeom prst="ellipse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/>
                <p:cNvSpPr/>
                <p:nvPr/>
              </p:nvSpPr>
              <p:spPr>
                <a:xfrm>
                  <a:off x="2795193" y="1742175"/>
                  <a:ext cx="633807" cy="58192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8" name="Oval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193" y="1742175"/>
                  <a:ext cx="633807" cy="581925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/>
          <p:cNvSpPr txBox="1"/>
          <p:nvPr/>
        </p:nvSpPr>
        <p:spPr>
          <a:xfrm>
            <a:off x="1176666" y="4610100"/>
            <a:ext cx="743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অক্ষর ও সংখ্যা প্রতীক উভয়ই চলকের সহগ হিসেবে ব্যবহৃত হতে পারে। তবে সহগ চলকের বামে বসে।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9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648E-6 L 0.12916 0.001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7" grpId="0"/>
      <p:bldP spid="38" grpId="0"/>
      <p:bldP spid="38" grpId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81100"/>
          </a:xfrm>
        </p:spPr>
        <p:txBody>
          <a:bodyPr/>
          <a:lstStyle/>
          <a:p>
            <a:r>
              <a:rPr lang="bn-IN" sz="8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চলক </a:t>
            </a:r>
            <a:endParaRPr lang="en-US" sz="8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1392377"/>
            <a:ext cx="7659759" cy="4009532"/>
            <a:chOff x="762000" y="1392377"/>
            <a:chExt cx="7659759" cy="40095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404395"/>
              <a:ext cx="2971800" cy="1543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314700"/>
              <a:ext cx="1694470" cy="15430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746" y="3314700"/>
              <a:ext cx="2231013" cy="17080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657" y="1392377"/>
              <a:ext cx="2799102" cy="15529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08670" y="2947445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bn-IN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সংখ্যক ষ্ট্রবেরি </a:t>
                  </a:r>
                  <a:endPara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70" y="2947445"/>
                  <a:ext cx="18288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638216" y="2945368"/>
                  <a:ext cx="16171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a14:m>
                  <a:r>
                    <a:rPr lang="bn-IN" b="1" dirty="0" smtClean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সংখ্যক আঙ্গুর </a:t>
                  </a:r>
                  <a:endPara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216" y="2945368"/>
                  <a:ext cx="161710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377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2000" y="4813529"/>
                  <a:ext cx="18793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bn-IN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a14:m>
                  <a:r>
                    <a:rPr lang="en-US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bn-IN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টি আমলকী </a:t>
                  </a:r>
                  <a:endPara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13529"/>
                  <a:ext cx="187939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502175" y="5032577"/>
                  <a:ext cx="1696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bn-IN" b="1" dirty="0" smtClean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bn-IN" b="1" dirty="0" smtClean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টি আম </a:t>
                  </a:r>
                  <a:endPara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175" y="5032577"/>
                  <a:ext cx="169683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2677657" y="3837002"/>
            <a:ext cx="320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চলক বিভিন্ন মান ধারণ করতে পারে। </a:t>
            </a:r>
            <a:endParaRPr lang="en-US" sz="2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7470" y="3053090"/>
            <a:ext cx="318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চলকের মান নির্দিষ্ট নয়।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7537" y="4413419"/>
            <a:ext cx="389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চলক এমন একটি প্রতীক যার মান পরিবর্তন হয়। 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5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31" y="114300"/>
            <a:ext cx="8229600" cy="1143000"/>
          </a:xfrm>
        </p:spPr>
        <p:txBody>
          <a:bodyPr/>
          <a:lstStyle/>
          <a:p>
            <a:r>
              <a:rPr lang="bn-IN" sz="8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সহগ </a:t>
            </a:r>
            <a:endParaRPr lang="en-US" sz="8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7348" y="1467007"/>
            <a:ext cx="6409468" cy="989898"/>
            <a:chOff x="296132" y="1309517"/>
            <a:chExt cx="6409468" cy="989898"/>
          </a:xfrm>
        </p:grpSpPr>
        <p:grpSp>
          <p:nvGrpSpPr>
            <p:cNvPr id="6" name="Group 5"/>
            <p:cNvGrpSpPr/>
            <p:nvPr/>
          </p:nvGrpSpPr>
          <p:grpSpPr>
            <a:xfrm>
              <a:off x="296132" y="1309517"/>
              <a:ext cx="1312282" cy="789883"/>
              <a:chOff x="304800" y="1107026"/>
              <a:chExt cx="1976854" cy="118482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1107026"/>
                <a:ext cx="1863869" cy="1143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595856" y="1707073"/>
                    <a:ext cx="685798" cy="584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5856" y="1707073"/>
                    <a:ext cx="685798" cy="5847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71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2209800" y="1467007"/>
              <a:ext cx="1312282" cy="789883"/>
              <a:chOff x="304800" y="1107026"/>
              <a:chExt cx="1976854" cy="118482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1107026"/>
                <a:ext cx="1863869" cy="1143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595856" y="1707073"/>
                    <a:ext cx="685798" cy="584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5856" y="1707073"/>
                    <a:ext cx="685798" cy="5847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71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3962400" y="1509532"/>
              <a:ext cx="1312282" cy="789883"/>
              <a:chOff x="304800" y="1107026"/>
              <a:chExt cx="1976854" cy="118482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1107026"/>
                <a:ext cx="1863869" cy="1143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595856" y="1707073"/>
                    <a:ext cx="685798" cy="584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5856" y="1707073"/>
                    <a:ext cx="685798" cy="584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Plus 13"/>
            <p:cNvSpPr/>
            <p:nvPr/>
          </p:nvSpPr>
          <p:spPr>
            <a:xfrm>
              <a:off x="3507614" y="1619407"/>
              <a:ext cx="448986" cy="457200"/>
            </a:xfrm>
            <a:prstGeom prst="mathPlus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lus 14"/>
            <p:cNvSpPr/>
            <p:nvPr/>
          </p:nvSpPr>
          <p:spPr>
            <a:xfrm>
              <a:off x="1760814" y="1642200"/>
              <a:ext cx="448986" cy="457200"/>
            </a:xfrm>
            <a:prstGeom prst="mathPlus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qual 15"/>
            <p:cNvSpPr/>
            <p:nvPr/>
          </p:nvSpPr>
          <p:spPr>
            <a:xfrm>
              <a:off x="5410200" y="1670654"/>
              <a:ext cx="466017" cy="304800"/>
            </a:xfrm>
            <a:prstGeom prst="mathEqual">
              <a:avLst/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019800" y="161940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1619407"/>
                  <a:ext cx="68580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310593" y="2632702"/>
            <a:ext cx="7775092" cy="1169584"/>
            <a:chOff x="137385" y="2632702"/>
            <a:chExt cx="7775092" cy="1169584"/>
          </a:xfrm>
        </p:grpSpPr>
        <p:grpSp>
          <p:nvGrpSpPr>
            <p:cNvPr id="21" name="Group 20"/>
            <p:cNvGrpSpPr/>
            <p:nvPr/>
          </p:nvGrpSpPr>
          <p:grpSpPr>
            <a:xfrm>
              <a:off x="137385" y="2711673"/>
              <a:ext cx="1417243" cy="1090613"/>
              <a:chOff x="137385" y="2781300"/>
              <a:chExt cx="1417243" cy="109061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385" y="2781300"/>
                <a:ext cx="1417243" cy="109061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7407" r="-2592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1814528" y="2711672"/>
              <a:ext cx="1417243" cy="1090613"/>
              <a:chOff x="137385" y="2781300"/>
              <a:chExt cx="1417243" cy="109061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385" y="2781300"/>
                <a:ext cx="1417243" cy="109061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7407" r="-2592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3489518" y="2632703"/>
              <a:ext cx="1417243" cy="1090613"/>
              <a:chOff x="137385" y="2781300"/>
              <a:chExt cx="1417243" cy="109061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385" y="2781300"/>
                <a:ext cx="1417243" cy="109061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9259" r="-2592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5283173" y="2632702"/>
              <a:ext cx="1417243" cy="1090613"/>
              <a:chOff x="137385" y="2781300"/>
              <a:chExt cx="1417243" cy="109061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385" y="2781300"/>
                <a:ext cx="1417243" cy="109061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75" y="2785972"/>
                    <a:ext cx="328430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7407" r="-2592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Plus 30"/>
            <p:cNvSpPr/>
            <p:nvPr/>
          </p:nvSpPr>
          <p:spPr>
            <a:xfrm>
              <a:off x="4875162" y="3066478"/>
              <a:ext cx="509520" cy="381000"/>
            </a:xfrm>
            <a:prstGeom prst="mathPlus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lus 31"/>
            <p:cNvSpPr/>
            <p:nvPr/>
          </p:nvSpPr>
          <p:spPr>
            <a:xfrm>
              <a:off x="3111176" y="3066478"/>
              <a:ext cx="509520" cy="381000"/>
            </a:xfrm>
            <a:prstGeom prst="mathPlus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lus 32"/>
            <p:cNvSpPr/>
            <p:nvPr/>
          </p:nvSpPr>
          <p:spPr>
            <a:xfrm>
              <a:off x="1376910" y="3099039"/>
              <a:ext cx="509520" cy="381000"/>
            </a:xfrm>
            <a:prstGeom prst="mathPlus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qual 33"/>
            <p:cNvSpPr/>
            <p:nvPr/>
          </p:nvSpPr>
          <p:spPr>
            <a:xfrm>
              <a:off x="6700416" y="2987510"/>
              <a:ext cx="526261" cy="381000"/>
            </a:xfrm>
            <a:prstGeom prst="mathEqual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226677" y="2906845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677" y="2906845"/>
                  <a:ext cx="685800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786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439724" y="3923779"/>
            <a:ext cx="7488933" cy="966175"/>
            <a:chOff x="435866" y="3880055"/>
            <a:chExt cx="7488933" cy="109061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3" t="17765" r="17466" b="10626"/>
            <a:stretch/>
          </p:blipFill>
          <p:spPr>
            <a:xfrm>
              <a:off x="435866" y="3880055"/>
              <a:ext cx="1709129" cy="1066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554628" y="4343121"/>
                  <a:ext cx="43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628" y="4343121"/>
                  <a:ext cx="431040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2857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Flowchart: Connector 38"/>
            <p:cNvSpPr/>
            <p:nvPr/>
          </p:nvSpPr>
          <p:spPr>
            <a:xfrm>
              <a:off x="2306216" y="4291011"/>
              <a:ext cx="238393" cy="230832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4136016" y="4331925"/>
              <a:ext cx="238393" cy="230832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357" y="3934880"/>
              <a:ext cx="1237280" cy="9113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497710" y="4379029"/>
                  <a:ext cx="455249" cy="389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7710" y="4379029"/>
                  <a:ext cx="455249" cy="38985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256" y="3880055"/>
              <a:ext cx="1417243" cy="10906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664498" y="3968700"/>
                  <a:ext cx="3284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498" y="3968700"/>
                  <a:ext cx="328430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9259" r="-25926" b="-28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Equal 47"/>
            <p:cNvSpPr/>
            <p:nvPr/>
          </p:nvSpPr>
          <p:spPr>
            <a:xfrm>
              <a:off x="6324600" y="4199532"/>
              <a:ext cx="549024" cy="322311"/>
            </a:xfrm>
            <a:prstGeom prst="mathEqua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056984" y="4079652"/>
                  <a:ext cx="8678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𝒎𝒙𝒚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984" y="4079652"/>
                  <a:ext cx="867815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497" b="-298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1294288" y="4868858"/>
            <a:ext cx="74687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কোনো একপদী রাশিতে চলকের সাথে যখন কোনো সংখ্যা গুণক হিসেবে যুক্ত থাকে, তখন ঐ গুণককে রাশিটির সাংখ্যিক সহগ বা সহগ বলে।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25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643</Words>
  <Application>Microsoft Office PowerPoint</Application>
  <PresentationFormat>On-screen Show (16:10)</PresentationFormat>
  <Paragraphs>148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 </vt:lpstr>
      <vt:lpstr>শিক্ষক পরিচিতি </vt:lpstr>
      <vt:lpstr>পাঠ পরিচিতি </vt:lpstr>
      <vt:lpstr>নিচের ছবিগুলো লক্ষ্য করো </vt:lpstr>
      <vt:lpstr>পাঠ ঘোষনা </vt:lpstr>
      <vt:lpstr>শিখনফল </vt:lpstr>
      <vt:lpstr>প্রতীক  </vt:lpstr>
      <vt:lpstr>চলক </vt:lpstr>
      <vt:lpstr>সহগ </vt:lpstr>
      <vt:lpstr>প্রক্রিয়া চিহ্ন </vt:lpstr>
      <vt:lpstr>প্রক্রিয়া চিহ্ন দ্বারা বীজগণিতীয় রাশি লিখন পদ্ধতি </vt:lpstr>
      <vt:lpstr>একক কাজ </vt:lpstr>
      <vt:lpstr>বীজগণিতীয় রাশি ও পদ </vt:lpstr>
      <vt:lpstr>রাশির পদসংখ্যা </vt:lpstr>
      <vt:lpstr>জোড়ায় কাজ </vt:lpstr>
      <vt:lpstr>মূল্যায়ন </vt:lpstr>
      <vt:lpstr>বাড়ির কাজ </vt:lpstr>
      <vt:lpstr>সবাইকে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Ahmed</dc:creator>
  <cp:lastModifiedBy>SDG</cp:lastModifiedBy>
  <cp:revision>85</cp:revision>
  <dcterms:created xsi:type="dcterms:W3CDTF">2006-08-16T00:00:00Z</dcterms:created>
  <dcterms:modified xsi:type="dcterms:W3CDTF">2020-07-29T14:47:20Z</dcterms:modified>
</cp:coreProperties>
</file>