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6" d="100"/>
          <a:sy n="46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90E6C-0C52-4186-BC9D-FB27E5C0497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59D16-9BD8-4540-87CC-DF6556B53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1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59D16-9BD8-4540-87CC-DF6556B533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54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2745-C237-471E-B71B-C6461C64AF0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34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2745-C237-471E-B71B-C6461C64AF0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2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2745-C237-471E-B71B-C6461C64AF0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93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2745-C237-471E-B71B-C6461C64AF0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6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2745-C237-471E-B71B-C6461C64AF0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71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2745-C237-471E-B71B-C6461C64AF0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82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B932A-EA87-48F2-B639-5D5118BDE62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37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59D16-9BD8-4540-87CC-DF6556B5333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62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2745-C237-471E-B71B-C6461C64AF0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2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3F45-CED3-4993-900A-21741034513B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E56D-1624-4C4D-8B00-A181A587E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4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3F45-CED3-4993-900A-21741034513B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E56D-1624-4C4D-8B00-A181A587E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1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3F45-CED3-4993-900A-21741034513B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E56D-1624-4C4D-8B00-A181A587E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1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3F45-CED3-4993-900A-21741034513B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E56D-1624-4C4D-8B00-A181A587E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5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3F45-CED3-4993-900A-21741034513B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E56D-1624-4C4D-8B00-A181A587E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1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3F45-CED3-4993-900A-21741034513B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E56D-1624-4C4D-8B00-A181A587E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5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3F45-CED3-4993-900A-21741034513B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E56D-1624-4C4D-8B00-A181A587E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3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3F45-CED3-4993-900A-21741034513B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E56D-1624-4C4D-8B00-A181A587E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4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3F45-CED3-4993-900A-21741034513B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E56D-1624-4C4D-8B00-A181A587E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5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3F45-CED3-4993-900A-21741034513B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E56D-1624-4C4D-8B00-A181A587E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45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3F45-CED3-4993-900A-21741034513B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E56D-1624-4C4D-8B00-A181A587E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9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C3F45-CED3-4993-900A-21741034513B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AE56D-1624-4C4D-8B00-A181A587E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t="2976" r="9336" b="3878"/>
          <a:stretch/>
        </p:blipFill>
        <p:spPr>
          <a:xfrm>
            <a:off x="5226515" y="0"/>
            <a:ext cx="7126197" cy="5168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6"/>
          <a:stretch/>
        </p:blipFill>
        <p:spPr>
          <a:xfrm flipH="1">
            <a:off x="22205" y="0"/>
            <a:ext cx="5425519" cy="5111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0007" y="230476"/>
            <a:ext cx="5878450" cy="28623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/>
              <a:t>WELCOME TO FAKIRHAT ONLINE SCHOOL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2507" flipH="1">
            <a:off x="2807573" y="2896972"/>
            <a:ext cx="2535656" cy="3003802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4449283" y="3311941"/>
            <a:ext cx="2699662" cy="1509423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4418702" y="3209176"/>
            <a:ext cx="2314607" cy="1672647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4527723" y="3323274"/>
            <a:ext cx="3252990" cy="1534042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4418703" y="3209175"/>
            <a:ext cx="6341637" cy="1672647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4527667" y="3311940"/>
            <a:ext cx="4681421" cy="1493805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6617B61-E847-4047-9AA2-CE002E91DA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41" y="5221685"/>
            <a:ext cx="3717314" cy="15846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6617B61-E847-4047-9AA2-CE002E91DA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45" y="5179923"/>
            <a:ext cx="3426361" cy="15941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6617B61-E847-4047-9AA2-CE002E91DA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447" y="5195472"/>
            <a:ext cx="3491786" cy="15846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6617B61-E847-4047-9AA2-CE002E91DA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01" y="5227846"/>
            <a:ext cx="3199084" cy="15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0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85709" y="1073646"/>
            <a:ext cx="46519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his is 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 extra-ordinary 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invention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6611816" y="1073646"/>
            <a:ext cx="753257" cy="854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8" name="Picture 7" descr="52731_fa_rsz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5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5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4126"/>
            <a:ext cx="5486400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56240"/>
            <a:ext cx="7534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+mj-lt"/>
              </a:rPr>
              <a:t>Find out the problem and correct it</a:t>
            </a:r>
            <a:r>
              <a:rPr lang="en-US" sz="4000" dirty="0">
                <a:latin typeface="+mj-lt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1" y="990600"/>
            <a:ext cx="42997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j-lt"/>
              </a:rPr>
              <a:t>The two women are</a:t>
            </a:r>
          </a:p>
          <a:p>
            <a:r>
              <a:rPr lang="en-US" sz="4000" dirty="0">
                <a:latin typeface="+mj-lt"/>
              </a:rPr>
              <a:t>walking on  </a:t>
            </a:r>
            <a:r>
              <a:rPr lang="en-US" sz="4000" dirty="0" smtClean="0">
                <a:latin typeface="+mj-lt"/>
              </a:rPr>
              <a:t>Khulna</a:t>
            </a:r>
            <a:endParaRPr lang="en-US" sz="4000" dirty="0">
              <a:latin typeface="+mj-lt"/>
            </a:endParaRPr>
          </a:p>
          <a:p>
            <a:r>
              <a:rPr lang="en-US" sz="4000" dirty="0">
                <a:latin typeface="+mj-lt"/>
              </a:rPr>
              <a:t> road </a:t>
            </a:r>
            <a:r>
              <a:rPr lang="en-US" sz="4000" dirty="0">
                <a:latin typeface="Britannic Bold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5867400" y="2286000"/>
            <a:ext cx="12954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534400" y="1752600"/>
            <a:ext cx="1752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05800" y="1578114"/>
            <a:ext cx="1981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ritannic Bold" pitchFamily="34" charset="0"/>
              </a:rPr>
              <a:t>Khulna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2286000"/>
            <a:ext cx="152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ritannic Bold" pitchFamily="34" charset="0"/>
              </a:rPr>
              <a:t>Road.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799" y="3072348"/>
            <a:ext cx="64146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The name of </a:t>
            </a:r>
            <a:r>
              <a:rPr lang="en-US" sz="4000" dirty="0" err="1" smtClean="0">
                <a:latin typeface="+mj-lt"/>
              </a:rPr>
              <a:t>roads,streets</a:t>
            </a:r>
            <a:r>
              <a:rPr lang="en-US" sz="4000" dirty="0">
                <a:latin typeface="+mj-lt"/>
              </a:rPr>
              <a:t>, </a:t>
            </a:r>
            <a:r>
              <a:rPr lang="en-US" sz="4000" dirty="0" err="1" smtClean="0">
                <a:latin typeface="+mj-lt"/>
              </a:rPr>
              <a:t>towns,villages,countries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>
                <a:latin typeface="+mj-lt"/>
              </a:rPr>
              <a:t>and </a:t>
            </a:r>
          </a:p>
          <a:p>
            <a:r>
              <a:rPr lang="en-US" sz="4000" dirty="0">
                <a:latin typeface="+mj-lt"/>
              </a:rPr>
              <a:t>geographical </a:t>
            </a:r>
            <a:r>
              <a:rPr lang="en-US" sz="4000" dirty="0" smtClean="0">
                <a:latin typeface="+mj-lt"/>
              </a:rPr>
              <a:t>features first </a:t>
            </a:r>
            <a:r>
              <a:rPr lang="en-US" sz="4000" dirty="0">
                <a:latin typeface="+mj-lt"/>
              </a:rPr>
              <a:t>letter will be </a:t>
            </a:r>
            <a:r>
              <a:rPr lang="en-US" sz="4000" dirty="0" smtClean="0">
                <a:latin typeface="+mj-lt"/>
              </a:rPr>
              <a:t>capital </a:t>
            </a:r>
            <a:r>
              <a:rPr lang="en-US" sz="4000" dirty="0">
                <a:latin typeface="+mj-lt"/>
              </a:rPr>
              <a:t>letter.</a:t>
            </a:r>
          </a:p>
        </p:txBody>
      </p:sp>
    </p:spTree>
    <p:extLst>
      <p:ext uri="{BB962C8B-B14F-4D97-AF65-F5344CB8AC3E}">
        <p14:creationId xmlns:p14="http://schemas.microsoft.com/office/powerpoint/2010/main" val="52880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9505" y="2057400"/>
            <a:ext cx="5685905" cy="4114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6378" y="1"/>
            <a:ext cx="12075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Look at the sentences carefully and correct the mistakes.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2743201"/>
            <a:ext cx="510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latin typeface="+mj-lt"/>
              </a:rPr>
              <a:t>salma</a:t>
            </a:r>
            <a:r>
              <a:rPr lang="en-US" sz="4000" dirty="0">
                <a:latin typeface="+mj-lt"/>
              </a:rPr>
              <a:t>  is in class </a:t>
            </a:r>
            <a:r>
              <a:rPr lang="en-US" sz="4000" dirty="0" smtClean="0">
                <a:latin typeface="+mj-lt"/>
              </a:rPr>
              <a:t>six.</a:t>
            </a:r>
          </a:p>
          <a:p>
            <a:r>
              <a:rPr lang="en-US" sz="4000" u="sng" dirty="0" smtClean="0">
                <a:latin typeface="+mj-lt"/>
              </a:rPr>
              <a:t>she</a:t>
            </a:r>
            <a:r>
              <a:rPr lang="en-US" sz="4000" dirty="0" smtClean="0">
                <a:latin typeface="+mj-lt"/>
              </a:rPr>
              <a:t>  goes to  </a:t>
            </a:r>
            <a:r>
              <a:rPr lang="en-US" sz="4000" u="sng" dirty="0" err="1" smtClean="0">
                <a:latin typeface="+mj-lt"/>
              </a:rPr>
              <a:t>agrani</a:t>
            </a:r>
            <a:r>
              <a:rPr lang="en-US" sz="4000" dirty="0" smtClean="0">
                <a:latin typeface="+mj-lt"/>
              </a:rPr>
              <a:t> </a:t>
            </a:r>
          </a:p>
          <a:p>
            <a:r>
              <a:rPr lang="en-US" sz="4000" u="sng" dirty="0" smtClean="0">
                <a:latin typeface="+mj-lt"/>
              </a:rPr>
              <a:t>schoo</a:t>
            </a:r>
            <a:r>
              <a:rPr lang="en-US" sz="4000" dirty="0" smtClean="0">
                <a:latin typeface="+mj-lt"/>
              </a:rPr>
              <a:t>l  </a:t>
            </a:r>
            <a:r>
              <a:rPr lang="en-US" sz="4000" dirty="0">
                <a:latin typeface="+mj-lt"/>
              </a:rPr>
              <a:t>. </a:t>
            </a:r>
            <a:r>
              <a:rPr lang="en-US" sz="4000" u="sng" dirty="0">
                <a:latin typeface="+mj-lt"/>
              </a:rPr>
              <a:t>she</a:t>
            </a:r>
            <a:r>
              <a:rPr lang="en-US" sz="4000" dirty="0">
                <a:latin typeface="+mj-lt"/>
              </a:rPr>
              <a:t>  comes</a:t>
            </a:r>
          </a:p>
          <a:p>
            <a:r>
              <a:rPr lang="en-US" sz="4000" dirty="0">
                <a:latin typeface="+mj-lt"/>
              </a:rPr>
              <a:t> first in her class.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2743200"/>
            <a:ext cx="1600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itannic Bold" pitchFamily="34" charset="0"/>
              </a:rPr>
              <a:t>Salma </a:t>
            </a:r>
            <a:endParaRPr lang="en-US" sz="4000" dirty="0">
              <a:latin typeface="Britannic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3429000"/>
            <a:ext cx="1066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ritannic Bold" pitchFamily="34" charset="0"/>
              </a:rPr>
              <a:t>She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1" y="4038600"/>
            <a:ext cx="17525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ritannic Bold" pitchFamily="34" charset="0"/>
              </a:rPr>
              <a:t>School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0" y="4038600"/>
            <a:ext cx="1066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ritannic Bold" pitchFamily="34" charset="0"/>
              </a:rPr>
              <a:t>She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34400" y="3352800"/>
            <a:ext cx="1676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Britannic Bold" pitchFamily="34" charset="0"/>
              </a:rPr>
              <a:t>Agrani</a:t>
            </a:r>
            <a:r>
              <a:rPr lang="en-US" sz="4000" dirty="0">
                <a:latin typeface="Britannic Bold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217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92844" y="1360810"/>
            <a:ext cx="2632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966673"/>
            <a:ext cx="1195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>
                <a:solidFill>
                  <a:srgbClr val="C00000"/>
                </a:solidFill>
              </a:rPr>
              <a:t>A.Sukur</a:t>
            </a:r>
            <a:r>
              <a:rPr lang="en-US" sz="5400" b="1" u="sng" dirty="0">
                <a:solidFill>
                  <a:srgbClr val="C00000"/>
                </a:solidFill>
              </a:rPr>
              <a:t> Ali Khan </a:t>
            </a:r>
            <a:r>
              <a:rPr lang="en-US" sz="4400" b="1" dirty="0">
                <a:solidFill>
                  <a:srgbClr val="002060"/>
                </a:solidFill>
              </a:rPr>
              <a:t>is an </a:t>
            </a:r>
            <a:r>
              <a:rPr lang="en-US" sz="5400" b="1" u="sng" dirty="0">
                <a:solidFill>
                  <a:srgbClr val="C00000"/>
                </a:solidFill>
              </a:rPr>
              <a:t>A</a:t>
            </a:r>
            <a:r>
              <a:rPr lang="en-US" sz="4400" b="1" u="sng" dirty="0">
                <a:solidFill>
                  <a:srgbClr val="002060"/>
                </a:solidFill>
              </a:rPr>
              <a:t>ssistant teacher.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76" y="135676"/>
            <a:ext cx="3774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</a:rPr>
              <a:t>Proper noun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33150" y="2134111"/>
            <a:ext cx="56752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In case of a proper noun the first letter will be capital.</a:t>
            </a:r>
            <a:endParaRPr lang="en-US" sz="6600" b="1" dirty="0">
              <a:solidFill>
                <a:srgbClr val="002060"/>
              </a:solidFill>
            </a:endParaRPr>
          </a:p>
          <a:p>
            <a:r>
              <a:rPr lang="en-US" sz="40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7" y="2446040"/>
            <a:ext cx="5474854" cy="37773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930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131" y="707887"/>
            <a:ext cx="5651269" cy="42111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j-lt"/>
              </a:rPr>
              <a:t>Look at the sentence carefully and </a:t>
            </a:r>
            <a:r>
              <a:rPr lang="en-US" sz="4000" b="1" dirty="0" smtClean="0">
                <a:latin typeface="+mj-lt"/>
              </a:rPr>
              <a:t>correct </a:t>
            </a:r>
            <a:r>
              <a:rPr lang="en-US" sz="4000" b="1" dirty="0">
                <a:latin typeface="+mj-lt"/>
              </a:rPr>
              <a:t>the mistakes.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4919008"/>
            <a:ext cx="12036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Frist letter of day of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week, months, special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festivals will be capital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letter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7507" y="1236583"/>
            <a:ext cx="60932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>
                <a:latin typeface="+mj-lt"/>
              </a:rPr>
              <a:t>may</a:t>
            </a:r>
            <a:r>
              <a:rPr lang="en-US" sz="5400" dirty="0">
                <a:latin typeface="+mj-lt"/>
              </a:rPr>
              <a:t> </a:t>
            </a:r>
            <a:r>
              <a:rPr lang="en-US" sz="5400" u="sng" dirty="0">
                <a:latin typeface="+mj-lt"/>
              </a:rPr>
              <a:t>day </a:t>
            </a:r>
            <a:r>
              <a:rPr lang="en-US" sz="5400" dirty="0">
                <a:latin typeface="+mj-lt"/>
              </a:rPr>
              <a:t>  is </a:t>
            </a:r>
          </a:p>
          <a:p>
            <a:r>
              <a:rPr lang="en-US" sz="5400" dirty="0">
                <a:latin typeface="+mj-lt"/>
              </a:rPr>
              <a:t>Observed on  </a:t>
            </a:r>
            <a:r>
              <a:rPr lang="en-US" sz="5400" u="sng" dirty="0">
                <a:latin typeface="+mj-lt"/>
              </a:rPr>
              <a:t>may</a:t>
            </a:r>
            <a:r>
              <a:rPr lang="en-US" sz="5400" dirty="0">
                <a:latin typeface="+mj-lt"/>
              </a:rPr>
              <a:t> </a:t>
            </a:r>
          </a:p>
          <a:p>
            <a:r>
              <a:rPr lang="en-US" sz="5400" dirty="0" smtClean="0">
                <a:latin typeface="+mj-lt"/>
              </a:rPr>
              <a:t>1</a:t>
            </a:r>
            <a:r>
              <a:rPr lang="en-US" sz="5400" baseline="30000" dirty="0" smtClean="0">
                <a:latin typeface="+mj-lt"/>
              </a:rPr>
              <a:t>st</a:t>
            </a:r>
            <a:r>
              <a:rPr lang="en-US" sz="5400" dirty="0" smtClean="0">
                <a:latin typeface="+mj-lt"/>
              </a:rPr>
              <a:t>  </a:t>
            </a:r>
            <a:r>
              <a:rPr lang="en-US" sz="5400" dirty="0">
                <a:latin typeface="+mj-lt"/>
              </a:rPr>
              <a:t>all over the world</a:t>
            </a:r>
          </a:p>
          <a:p>
            <a:r>
              <a:rPr lang="en-US" sz="5400" dirty="0">
                <a:latin typeface="+mj-lt"/>
              </a:rPr>
              <a:t> today.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6643" y="1406237"/>
            <a:ext cx="205537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ritannic Bold" pitchFamily="34" charset="0"/>
              </a:rPr>
              <a:t>May 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32571" y="2102790"/>
            <a:ext cx="1217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ritannic Bold" pitchFamily="34" charset="0"/>
              </a:rPr>
              <a:t>May </a:t>
            </a:r>
          </a:p>
        </p:txBody>
      </p:sp>
    </p:spTree>
    <p:extLst>
      <p:ext uri="{BB962C8B-B14F-4D97-AF65-F5344CB8AC3E}">
        <p14:creationId xmlns:p14="http://schemas.microsoft.com/office/powerpoint/2010/main" val="102999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7800"/>
            <a:ext cx="6096000" cy="3276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709" y="4905107"/>
            <a:ext cx="12136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+mj-lt"/>
              </a:rPr>
              <a:t>Frist letter of nouns and </a:t>
            </a:r>
            <a:r>
              <a:rPr lang="en-US" sz="5400" b="1" dirty="0" smtClean="0">
                <a:latin typeface="+mj-lt"/>
              </a:rPr>
              <a:t>adjective </a:t>
            </a:r>
            <a:r>
              <a:rPr lang="en-US" sz="5400" b="1" dirty="0">
                <a:latin typeface="+mj-lt"/>
              </a:rPr>
              <a:t>referring to nationality will </a:t>
            </a:r>
            <a:r>
              <a:rPr lang="en-US" sz="5400" b="1" dirty="0" smtClean="0">
                <a:latin typeface="+mj-lt"/>
              </a:rPr>
              <a:t>be capital </a:t>
            </a:r>
            <a:r>
              <a:rPr lang="en-US" sz="5400" b="1" dirty="0">
                <a:latin typeface="+mj-lt"/>
              </a:rPr>
              <a:t>letter</a:t>
            </a:r>
            <a:r>
              <a:rPr lang="en-US" sz="4000" dirty="0">
                <a:latin typeface="+mj-lt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903" y="1516439"/>
            <a:ext cx="53010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+mj-lt"/>
              </a:rPr>
              <a:t>Mr.Michael</a:t>
            </a:r>
            <a:r>
              <a:rPr lang="en-US" sz="6600" dirty="0">
                <a:latin typeface="+mj-lt"/>
              </a:rPr>
              <a:t> </a:t>
            </a:r>
            <a:r>
              <a:rPr lang="en-US" sz="6600" dirty="0" err="1">
                <a:latin typeface="+mj-lt"/>
              </a:rPr>
              <a:t>phelps</a:t>
            </a:r>
            <a:endParaRPr lang="en-US" sz="6600" dirty="0">
              <a:latin typeface="+mj-lt"/>
            </a:endParaRPr>
          </a:p>
          <a:p>
            <a:r>
              <a:rPr lang="en-US" sz="6600" dirty="0" smtClean="0">
                <a:latin typeface="+mj-lt"/>
              </a:rPr>
              <a:t>is </a:t>
            </a:r>
            <a:r>
              <a:rPr lang="en-US" sz="6600" u="sng" dirty="0" err="1">
                <a:latin typeface="+mj-lt"/>
              </a:rPr>
              <a:t>american</a:t>
            </a:r>
            <a:r>
              <a:rPr lang="en-US" sz="6600" dirty="0">
                <a:latin typeface="Britannic Bold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69974" y="3824763"/>
            <a:ext cx="313805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ritannic Bold" pitchFamily="34" charset="0"/>
              </a:rPr>
              <a:t>American.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Look at the sentence and correct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 error</a:t>
            </a:r>
            <a:r>
              <a:rPr lang="en-US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69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7626" y="979408"/>
            <a:ext cx="64338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+mj-lt"/>
              </a:rPr>
              <a:t>Tasnim</a:t>
            </a:r>
            <a:r>
              <a:rPr lang="en-US" sz="6600" dirty="0">
                <a:latin typeface="+mj-lt"/>
              </a:rPr>
              <a:t> </a:t>
            </a:r>
            <a:r>
              <a:rPr lang="en-US" sz="6600" dirty="0" smtClean="0">
                <a:latin typeface="+mj-lt"/>
              </a:rPr>
              <a:t>delivers</a:t>
            </a:r>
            <a:endParaRPr lang="en-US" sz="6600" dirty="0">
              <a:latin typeface="+mj-lt"/>
            </a:endParaRPr>
          </a:p>
          <a:p>
            <a:r>
              <a:rPr lang="en-US" sz="6600" dirty="0">
                <a:latin typeface="+mj-lt"/>
              </a:rPr>
              <a:t> </a:t>
            </a:r>
            <a:r>
              <a:rPr lang="en-US" sz="6600" dirty="0" smtClean="0">
                <a:latin typeface="+mj-lt"/>
              </a:rPr>
              <a:t>his </a:t>
            </a:r>
            <a:r>
              <a:rPr lang="en-US" sz="6600" dirty="0">
                <a:latin typeface="+mj-lt"/>
              </a:rPr>
              <a:t>speech in </a:t>
            </a:r>
            <a:r>
              <a:rPr lang="en-US" sz="6600" u="sng" dirty="0" err="1">
                <a:latin typeface="+mj-lt"/>
              </a:rPr>
              <a:t>bangla</a:t>
            </a:r>
            <a:r>
              <a:rPr lang="en-US" sz="6600" dirty="0">
                <a:latin typeface="+mj-lt"/>
              </a:rPr>
              <a:t> </a:t>
            </a:r>
            <a:r>
              <a:rPr lang="en-US" sz="6600" dirty="0">
                <a:latin typeface="Britannic Bold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534562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+mj-lt"/>
              </a:rPr>
              <a:t>Any language first letter will </a:t>
            </a:r>
            <a:r>
              <a:rPr lang="en-US" sz="5400" b="1" dirty="0" smtClean="0">
                <a:latin typeface="+mj-lt"/>
              </a:rPr>
              <a:t>be </a:t>
            </a:r>
            <a:r>
              <a:rPr lang="en-US" sz="5400" b="1" dirty="0">
                <a:latin typeface="+mj-lt"/>
              </a:rPr>
              <a:t>capital letter</a:t>
            </a:r>
            <a:r>
              <a:rPr lang="en-US" sz="4000" b="1" dirty="0">
                <a:latin typeface="+mj-lt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7256" y="3272375"/>
            <a:ext cx="251020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Britannic Bold" pitchFamily="34" charset="0"/>
              </a:rPr>
              <a:t>Bangla</a:t>
            </a:r>
            <a:r>
              <a:rPr lang="en-US" sz="4000" dirty="0">
                <a:latin typeface="Britannic Bold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982" y="56078"/>
            <a:ext cx="11972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+mj-lt"/>
              </a:rPr>
              <a:t>Look at the sentence and correct the </a:t>
            </a:r>
            <a:r>
              <a:rPr lang="en-US" sz="5400" b="1" dirty="0" smtClean="0">
                <a:latin typeface="+mj-lt"/>
              </a:rPr>
              <a:t> error</a:t>
            </a:r>
            <a:r>
              <a:rPr lang="en-US" sz="5400" b="1" dirty="0">
                <a:latin typeface="Britannic Bold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596"/>
            <a:ext cx="5087626" cy="44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5001" cy="3124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24201"/>
            <a:ext cx="5745846" cy="3581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0751" y="343700"/>
            <a:ext cx="457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Mother reads the               daily in the morning.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1" y="3691966"/>
            <a:ext cx="4876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                           is the first newspaper of Asia.</a:t>
            </a:r>
          </a:p>
        </p:txBody>
      </p:sp>
      <p:sp>
        <p:nvSpPr>
          <p:cNvPr id="8" name="Rectangle 7"/>
          <p:cNvSpPr/>
          <p:nvPr/>
        </p:nvSpPr>
        <p:spPr>
          <a:xfrm>
            <a:off x="8749166" y="349533"/>
            <a:ext cx="1954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Holy Quran 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8749165" y="775034"/>
            <a:ext cx="182358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72200" y="3581401"/>
            <a:ext cx="2737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Indian gazette </a:t>
            </a:r>
          </a:p>
        </p:txBody>
      </p:sp>
      <p:sp>
        <p:nvSpPr>
          <p:cNvPr id="12" name="Rectangle 11"/>
          <p:cNvSpPr/>
          <p:nvPr/>
        </p:nvSpPr>
        <p:spPr>
          <a:xfrm flipV="1">
            <a:off x="6314440" y="4114800"/>
            <a:ext cx="2372360" cy="54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45846" y="1717537"/>
            <a:ext cx="43375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first letter of the holy religious book is a </a:t>
            </a:r>
            <a:r>
              <a:rPr lang="en-US" sz="3200" i="1" dirty="0">
                <a:solidFill>
                  <a:srgbClr val="C00000"/>
                </a:solidFill>
              </a:rPr>
              <a:t>capital letter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5002" y="5442467"/>
            <a:ext cx="4876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first letter of  a  newspaper is </a:t>
            </a:r>
            <a:r>
              <a:rPr lang="en-US" sz="3200" dirty="0"/>
              <a:t>a</a:t>
            </a:r>
            <a:r>
              <a:rPr lang="en-US" dirty="0"/>
              <a:t>  </a:t>
            </a:r>
            <a:r>
              <a:rPr lang="en-US" sz="3200" i="1" dirty="0">
                <a:solidFill>
                  <a:srgbClr val="C00000"/>
                </a:solidFill>
              </a:rPr>
              <a:t>capital letter </a:t>
            </a:r>
          </a:p>
        </p:txBody>
      </p:sp>
      <p:sp>
        <p:nvSpPr>
          <p:cNvPr id="15" name="Rectangle 14"/>
          <p:cNvSpPr/>
          <p:nvPr/>
        </p:nvSpPr>
        <p:spPr>
          <a:xfrm flipV="1">
            <a:off x="9372600" y="8305800"/>
            <a:ext cx="182358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553200" y="6400801"/>
            <a:ext cx="186193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6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2" grpId="0" animBg="1"/>
      <p:bldP spid="11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1601" y="1295401"/>
            <a:ext cx="68718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Mr. </a:t>
            </a:r>
            <a:r>
              <a:rPr lang="en-US" sz="4400" dirty="0" err="1">
                <a:latin typeface="+mj-lt"/>
              </a:rPr>
              <a:t>Kazi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Md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Mohasin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smtClean="0">
                <a:latin typeface="+mj-lt"/>
              </a:rPr>
              <a:t>delivers </a:t>
            </a:r>
            <a:r>
              <a:rPr lang="en-US" sz="4400" dirty="0">
                <a:latin typeface="+mj-lt"/>
              </a:rPr>
              <a:t>his </a:t>
            </a:r>
            <a:r>
              <a:rPr lang="en-US" sz="4400" dirty="0" smtClean="0">
                <a:latin typeface="+mj-lt"/>
              </a:rPr>
              <a:t>speech in </a:t>
            </a:r>
            <a:r>
              <a:rPr lang="en-US" sz="4400" dirty="0">
                <a:latin typeface="+mj-lt"/>
              </a:rPr>
              <a:t>house </a:t>
            </a:r>
            <a:r>
              <a:rPr lang="en-US" sz="4400" dirty="0" err="1">
                <a:latin typeface="+mj-lt"/>
              </a:rPr>
              <a:t>programme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smtClean="0">
                <a:latin typeface="+mj-lt"/>
              </a:rPr>
              <a:t>at </a:t>
            </a:r>
            <a:r>
              <a:rPr lang="en-US" sz="4400" dirty="0" err="1">
                <a:latin typeface="+mj-lt"/>
              </a:rPr>
              <a:t>naldha</a:t>
            </a:r>
            <a:r>
              <a:rPr lang="en-US" sz="4400" dirty="0">
                <a:latin typeface="+mj-lt"/>
              </a:rPr>
              <a:t> </a:t>
            </a:r>
          </a:p>
          <a:p>
            <a:r>
              <a:rPr lang="en-US" sz="4400" dirty="0">
                <a:latin typeface="+mj-lt"/>
              </a:rPr>
              <a:t>secondary school..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17941" y="2695784"/>
            <a:ext cx="19095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Britannic Bold" pitchFamily="34" charset="0"/>
              </a:rPr>
              <a:t>Naldha</a:t>
            </a:r>
            <a:r>
              <a:rPr lang="en-US" sz="4000" dirty="0">
                <a:latin typeface="Britannic Bold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02100" y="3526782"/>
            <a:ext cx="417062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ritannic Bold" pitchFamily="34" charset="0"/>
              </a:rPr>
              <a:t>Secondary </a:t>
            </a:r>
            <a:r>
              <a:rPr lang="en-US" sz="4000" dirty="0">
                <a:latin typeface="+mj-lt"/>
              </a:rPr>
              <a:t>School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788939"/>
            <a:ext cx="10304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nstitution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first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letter will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 capital letter.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+mj-lt"/>
              </a:rPr>
              <a:t>Look at the sentence and correct the </a:t>
            </a:r>
            <a:r>
              <a:rPr lang="en-US" sz="5400" b="1" dirty="0" smtClean="0">
                <a:latin typeface="+mj-lt"/>
              </a:rPr>
              <a:t>error</a:t>
            </a:r>
            <a:r>
              <a:rPr lang="en-US" sz="5400" b="1" dirty="0">
                <a:latin typeface="+mj-lt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23331"/>
            <a:ext cx="5181600" cy="48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9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777" y="112454"/>
            <a:ext cx="11953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sentence and correct the  error</a:t>
            </a:r>
            <a:endParaRPr lang="en-US" sz="4800" dirty="0">
              <a:latin typeface="Britannic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7558" y="1905001"/>
            <a:ext cx="73544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ritannic Bold" pitchFamily="34" charset="0"/>
              </a:rPr>
              <a:t> I , </a:t>
            </a:r>
            <a:r>
              <a:rPr lang="en-US" sz="4800" dirty="0" err="1">
                <a:latin typeface="Britannic Bold" pitchFamily="34" charset="0"/>
              </a:rPr>
              <a:t>A.Suklur</a:t>
            </a:r>
            <a:r>
              <a:rPr lang="en-US" sz="4800" dirty="0">
                <a:latin typeface="Britannic Bold" pitchFamily="34" charset="0"/>
              </a:rPr>
              <a:t> Ali Khan</a:t>
            </a:r>
          </a:p>
          <a:p>
            <a:r>
              <a:rPr lang="en-US" sz="4800" dirty="0">
                <a:latin typeface="Britannic Bold" pitchFamily="34" charset="0"/>
              </a:rPr>
              <a:t>am an assistance teacher of </a:t>
            </a:r>
            <a:r>
              <a:rPr lang="en-US" sz="4800" dirty="0" err="1">
                <a:solidFill>
                  <a:srgbClr val="FF0000"/>
                </a:solidFill>
                <a:latin typeface="Black Chancery" pitchFamily="2" charset="0"/>
              </a:rPr>
              <a:t>Naldha</a:t>
            </a:r>
            <a:r>
              <a:rPr lang="en-US" sz="4800" dirty="0">
                <a:solidFill>
                  <a:srgbClr val="FF0000"/>
                </a:solidFill>
                <a:latin typeface="Black Chancery" pitchFamily="2" charset="0"/>
              </a:rPr>
              <a:t> Secondary School</a:t>
            </a:r>
            <a:r>
              <a:rPr lang="en-US" sz="4800" dirty="0">
                <a:latin typeface="Britannic Bold" pitchFamily="34" charset="0"/>
              </a:rPr>
              <a:t>.</a:t>
            </a:r>
            <a:endParaRPr lang="en-US" sz="4800" dirty="0">
              <a:solidFill>
                <a:srgbClr val="FF0000"/>
              </a:solidFill>
              <a:latin typeface="Black Chancery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953000" y="1981200"/>
            <a:ext cx="381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16379" y="5257801"/>
            <a:ext cx="12020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ritannic Bold" pitchFamily="34" charset="0"/>
              </a:rPr>
              <a:t>First person singular:“I” is always </a:t>
            </a:r>
            <a:r>
              <a:rPr lang="en-US" sz="4000" dirty="0" smtClean="0">
                <a:latin typeface="Britannic Bold" pitchFamily="34" charset="0"/>
              </a:rPr>
              <a:t>spelt capital </a:t>
            </a:r>
            <a:r>
              <a:rPr lang="en-US" sz="4000" dirty="0">
                <a:latin typeface="Britannic Bold" pitchFamily="34" charset="0"/>
              </a:rPr>
              <a:t>letter.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473"/>
            <a:ext cx="483755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0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-16625"/>
            <a:ext cx="4459778" cy="31482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" y="2926080"/>
            <a:ext cx="60790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 Chancery" pitchFamily="2" charset="0"/>
                <a:cs typeface="AF_El Hada" pitchFamily="2" charset="-78"/>
              </a:rPr>
              <a:t>Teacher’s Identity</a:t>
            </a:r>
            <a:r>
              <a:rPr lang="en-US" sz="3200" u="sng" dirty="0">
                <a:latin typeface="Black Chancery" pitchFamily="2" charset="0"/>
                <a:cs typeface="AF_El Hada" pitchFamily="2" charset="-78"/>
              </a:rPr>
              <a:t/>
            </a:r>
            <a:br>
              <a:rPr lang="en-US" sz="3200" u="sng" dirty="0">
                <a:latin typeface="Black Chancery" pitchFamily="2" charset="0"/>
                <a:cs typeface="AF_El Hada" pitchFamily="2" charset="-78"/>
              </a:rPr>
            </a:br>
            <a:r>
              <a:rPr lang="en-US" sz="4800" dirty="0">
                <a:solidFill>
                  <a:srgbClr val="FF0000"/>
                </a:solidFill>
                <a:latin typeface="Black Chancery" pitchFamily="2" charset="0"/>
                <a:cs typeface="AF_El Hada" pitchFamily="2" charset="-78"/>
              </a:rPr>
              <a:t>A. </a:t>
            </a:r>
            <a:r>
              <a:rPr lang="en-US" sz="4800" dirty="0" err="1">
                <a:solidFill>
                  <a:srgbClr val="FF0000"/>
                </a:solidFill>
                <a:latin typeface="Black Chancery" pitchFamily="2" charset="0"/>
                <a:cs typeface="AF_El Hada" pitchFamily="2" charset="-78"/>
              </a:rPr>
              <a:t>Sukur</a:t>
            </a:r>
            <a:r>
              <a:rPr lang="en-US" sz="4800" dirty="0">
                <a:solidFill>
                  <a:srgbClr val="FF0000"/>
                </a:solidFill>
                <a:latin typeface="Black Chancery" pitchFamily="2" charset="0"/>
                <a:cs typeface="AF_El Hada" pitchFamily="2" charset="-78"/>
              </a:rPr>
              <a:t> Ali Khan</a:t>
            </a:r>
            <a:r>
              <a:rPr lang="en-US" sz="3200" dirty="0">
                <a:latin typeface="Black Chancery" pitchFamily="2" charset="0"/>
                <a:cs typeface="AF_El Hada" pitchFamily="2" charset="-78"/>
              </a:rPr>
              <a:t/>
            </a:r>
            <a:br>
              <a:rPr lang="en-US" sz="3200" dirty="0">
                <a:latin typeface="Black Chancery" pitchFamily="2" charset="0"/>
                <a:cs typeface="AF_El Hada" pitchFamily="2" charset="-78"/>
              </a:rPr>
            </a:br>
            <a:r>
              <a:rPr lang="en-US" sz="3200" dirty="0">
                <a:latin typeface="Black Chancery" pitchFamily="2" charset="0"/>
                <a:cs typeface="AF_El Hada" pitchFamily="2" charset="-78"/>
              </a:rPr>
              <a:t>B.A </a:t>
            </a:r>
            <a:r>
              <a:rPr lang="en-US" sz="3200" dirty="0" err="1">
                <a:latin typeface="Black Chancery" pitchFamily="2" charset="0"/>
                <a:cs typeface="AF_El Hada" pitchFamily="2" charset="-78"/>
              </a:rPr>
              <a:t>hons.M.A</a:t>
            </a:r>
            <a:r>
              <a:rPr lang="en-US" sz="3200" dirty="0">
                <a:latin typeface="Black Chancery" pitchFamily="2" charset="0"/>
                <a:cs typeface="AF_El Hada" pitchFamily="2" charset="-78"/>
              </a:rPr>
              <a:t> In English</a:t>
            </a:r>
            <a:br>
              <a:rPr lang="en-US" sz="3200" dirty="0">
                <a:latin typeface="Black Chancery" pitchFamily="2" charset="0"/>
                <a:cs typeface="AF_El Hada" pitchFamily="2" charset="-78"/>
              </a:rPr>
            </a:br>
            <a:r>
              <a:rPr lang="en-US" sz="3200" dirty="0">
                <a:solidFill>
                  <a:srgbClr val="00B0F0"/>
                </a:solidFill>
                <a:latin typeface="Black Chancery" pitchFamily="2" charset="0"/>
                <a:cs typeface="AF_El Hada" pitchFamily="2" charset="-78"/>
              </a:rPr>
              <a:t>Assistant Teacher(English)</a:t>
            </a:r>
          </a:p>
          <a:p>
            <a:pPr lvl="0">
              <a:spcBef>
                <a:spcPct val="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Black Chancery" pitchFamily="2" charset="0"/>
                <a:cs typeface="AF_El Hada" pitchFamily="2" charset="-78"/>
              </a:rPr>
              <a:t>Naldha Secondary School</a:t>
            </a:r>
          </a:p>
          <a:p>
            <a:pPr lvl="0">
              <a:spcBef>
                <a:spcPct val="0"/>
              </a:spcBef>
              <a:defRPr/>
            </a:pPr>
            <a:r>
              <a:rPr lang="en-US" sz="3200" dirty="0" err="1">
                <a:solidFill>
                  <a:srgbClr val="362A34"/>
                </a:solidFill>
                <a:latin typeface="Black Chancery" pitchFamily="2" charset="0"/>
                <a:cs typeface="AF_El Hada" pitchFamily="2" charset="-78"/>
              </a:rPr>
              <a:t>Naldha,Fakirhat,Bagerhat</a:t>
            </a:r>
            <a:r>
              <a:rPr lang="en-US" sz="4000" dirty="0" smtClean="0">
                <a:solidFill>
                  <a:srgbClr val="362A34"/>
                </a:solidFill>
                <a:latin typeface="Blackadder ITC" panose="04020505051007020D02" pitchFamily="82" charset="0"/>
                <a:cs typeface="AF_El Hada" pitchFamily="2" charset="-78"/>
              </a:rPr>
              <a:t>.</a:t>
            </a:r>
            <a:r>
              <a:rPr lang="bn-BD" sz="3200" dirty="0">
                <a:solidFill>
                  <a:srgbClr val="7030A0"/>
                </a:solidFill>
                <a:latin typeface="Bell MT" panose="02020503060305020303" pitchFamily="18" charset="0"/>
                <a:cs typeface="Times New Roman" pitchFamily="18" charset="0"/>
              </a:rPr>
              <a:t/>
            </a:r>
            <a:br>
              <a:rPr lang="bn-BD" sz="3200" dirty="0">
                <a:solidFill>
                  <a:srgbClr val="7030A0"/>
                </a:solidFill>
                <a:latin typeface="Bell MT" panose="02020503060305020303" pitchFamily="18" charset="0"/>
                <a:cs typeface="Times New Roman" pitchFamily="18" charset="0"/>
              </a:rPr>
            </a:br>
            <a:r>
              <a:rPr lang="bn-BD" sz="3200" dirty="0">
                <a:solidFill>
                  <a:srgbClr val="7030A0"/>
                </a:solidFill>
                <a:latin typeface="Bell MT" panose="02020503060305020303" pitchFamily="18" charset="0"/>
                <a:cs typeface="Times New Roman" pitchFamily="18" charset="0"/>
              </a:rPr>
              <a:t>Mobile no-01922</a:t>
            </a:r>
            <a:r>
              <a:rPr lang="en-US" sz="3200" dirty="0">
                <a:solidFill>
                  <a:srgbClr val="7030A0"/>
                </a:solidFill>
                <a:latin typeface="Bell MT" panose="02020503060305020303" pitchFamily="18" charset="0"/>
                <a:cs typeface="AF_El Hada" pitchFamily="2" charset="-78"/>
              </a:rPr>
              <a:t>-</a:t>
            </a:r>
            <a:r>
              <a:rPr lang="bn-BD" sz="3200" dirty="0">
                <a:solidFill>
                  <a:srgbClr val="7030A0"/>
                </a:solidFill>
                <a:latin typeface="Bell MT" panose="02020503060305020303" pitchFamily="18" charset="0"/>
                <a:cs typeface="Times New Roman" pitchFamily="18" charset="0"/>
              </a:rPr>
              <a:t>360720</a:t>
            </a:r>
            <a:r>
              <a:rPr lang="en-US" sz="1500" dirty="0">
                <a:solidFill>
                  <a:srgbClr val="7030A0"/>
                </a:solidFill>
                <a:latin typeface="Bell MT" panose="02020503060305020303" pitchFamily="18" charset="0"/>
                <a:cs typeface="Times New Roman" pitchFamily="18" charset="0"/>
              </a:rPr>
              <a:t/>
            </a:r>
            <a:br>
              <a:rPr lang="en-US" sz="1500" dirty="0">
                <a:solidFill>
                  <a:srgbClr val="7030A0"/>
                </a:solidFill>
                <a:latin typeface="Bell MT" panose="02020503060305020303" pitchFamily="18" charset="0"/>
                <a:cs typeface="Times New Roman" pitchFamily="18" charset="0"/>
              </a:rPr>
            </a:br>
            <a:endParaRPr lang="en-US" sz="1200" dirty="0">
              <a:solidFill>
                <a:srgbClr val="362A34"/>
              </a:solidFill>
              <a:latin typeface="Blackadder ITC" panose="04020505051007020D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65817" y="3717232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kern="0" dirty="0">
                <a:solidFill>
                  <a:srgbClr val="0070C0"/>
                </a:solidFill>
              </a:rPr>
              <a:t>Class   :   </a:t>
            </a:r>
            <a:r>
              <a:rPr lang="en-US" sz="3600" b="1" i="1" kern="0" dirty="0">
                <a:solidFill>
                  <a:srgbClr val="0070C0"/>
                </a:solidFill>
              </a:rPr>
              <a:t>Six</a:t>
            </a:r>
          </a:p>
          <a:p>
            <a:pPr lvl="0">
              <a:defRPr/>
            </a:pPr>
            <a:r>
              <a:rPr lang="en-US" sz="3600" b="1" kern="0" dirty="0">
                <a:solidFill>
                  <a:srgbClr val="0070C0"/>
                </a:solidFill>
              </a:rPr>
              <a:t>Subject  :   </a:t>
            </a:r>
            <a:r>
              <a:rPr lang="en-US" sz="3600" b="1" i="1" kern="0" dirty="0">
                <a:solidFill>
                  <a:srgbClr val="0070C0"/>
                </a:solidFill>
              </a:rPr>
              <a:t>English Second Paper.</a:t>
            </a:r>
          </a:p>
          <a:p>
            <a:pPr>
              <a:defRPr/>
            </a:pPr>
            <a:r>
              <a:rPr lang="en-US" sz="3600" b="1" kern="0" dirty="0">
                <a:solidFill>
                  <a:srgbClr val="0070C0"/>
                </a:solidFill>
              </a:rPr>
              <a:t>Top[</a:t>
            </a:r>
            <a:r>
              <a:rPr lang="en-US" sz="3600" b="1" kern="0" dirty="0" err="1">
                <a:solidFill>
                  <a:srgbClr val="0070C0"/>
                </a:solidFill>
              </a:rPr>
              <a:t>ic</a:t>
            </a:r>
            <a:r>
              <a:rPr lang="en-US" sz="3600" b="1" kern="0" dirty="0">
                <a:solidFill>
                  <a:srgbClr val="0070C0"/>
                </a:solidFill>
              </a:rPr>
              <a:t> :  Use of Capital Letters.</a:t>
            </a:r>
            <a:endParaRPr lang="en-US" sz="3600" b="1" i="1" kern="0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78887A0-A1CD-4756-9962-0A937DDDD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566" y="400311"/>
            <a:ext cx="4605251" cy="273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6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71600"/>
            <a:ext cx="5029200" cy="389340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1822" y="5220829"/>
            <a:ext cx="3256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Britannic Bold" pitchFamily="34" charset="0"/>
              </a:rPr>
              <a:t>Mizanur</a:t>
            </a:r>
            <a:r>
              <a:rPr lang="en-US" sz="3200" dirty="0">
                <a:latin typeface="Britannic Bold" pitchFamily="34" charset="0"/>
              </a:rPr>
              <a:t> </a:t>
            </a:r>
            <a:r>
              <a:rPr lang="en-US" sz="3200" dirty="0" err="1">
                <a:latin typeface="Britannic Bold" pitchFamily="34" charset="0"/>
              </a:rPr>
              <a:t>Rahman</a:t>
            </a:r>
            <a:endParaRPr lang="en-US" sz="3200" dirty="0">
              <a:latin typeface="Britannic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5943599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+mj-lt"/>
              </a:rPr>
              <a:t> Tittle starting alphabet will be </a:t>
            </a:r>
            <a:r>
              <a:rPr lang="en-US" sz="4800" b="1" dirty="0" smtClean="0">
                <a:latin typeface="+mj-lt"/>
              </a:rPr>
              <a:t>capital </a:t>
            </a:r>
            <a:r>
              <a:rPr lang="en-US" sz="4800" b="1" dirty="0">
                <a:latin typeface="+mj-lt"/>
              </a:rPr>
              <a:t>letter.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1447801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A republic usually elects a </a:t>
            </a:r>
            <a:r>
              <a:rPr lang="en-US" sz="4000" dirty="0" err="1">
                <a:latin typeface="+mj-lt"/>
              </a:rPr>
              <a:t>president.Mr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Rahman</a:t>
            </a:r>
            <a:r>
              <a:rPr lang="en-US" sz="4000" dirty="0">
                <a:latin typeface="+mj-lt"/>
              </a:rPr>
              <a:t>,  </a:t>
            </a:r>
            <a:r>
              <a:rPr lang="en-US" sz="4000" u="sng" dirty="0">
                <a:latin typeface="+mj-lt"/>
              </a:rPr>
              <a:t>president  of NHRC</a:t>
            </a:r>
            <a:r>
              <a:rPr lang="en-US" sz="4000" dirty="0">
                <a:latin typeface="+mj-lt"/>
              </a:rPr>
              <a:t>, will </a:t>
            </a:r>
            <a:r>
              <a:rPr lang="en-US" sz="4000" dirty="0" err="1">
                <a:latin typeface="+mj-lt"/>
              </a:rPr>
              <a:t>adress</a:t>
            </a:r>
            <a:r>
              <a:rPr lang="en-US" sz="4000" dirty="0">
                <a:latin typeface="+mj-lt"/>
              </a:rPr>
              <a:t> the assembly.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sentence and correct the  error</a:t>
            </a:r>
            <a:endParaRPr lang="en-US" sz="4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2667000"/>
            <a:ext cx="2438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ritannic Bold" pitchFamily="34" charset="0"/>
              </a:rPr>
              <a:t>President </a:t>
            </a:r>
          </a:p>
        </p:txBody>
      </p:sp>
    </p:spTree>
    <p:extLst>
      <p:ext uri="{BB962C8B-B14F-4D97-AF65-F5344CB8AC3E}">
        <p14:creationId xmlns:p14="http://schemas.microsoft.com/office/powerpoint/2010/main" val="40878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" y="576145"/>
            <a:ext cx="5919438" cy="4910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5756" y="1"/>
            <a:ext cx="2520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27" y="576145"/>
            <a:ext cx="6253386" cy="51295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007" y="5448301"/>
            <a:ext cx="12086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Discuss the pictures  within  the groups . Now  write 5 sentences about these pictures   using  the rules of capitalization 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(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picture 1 for G-A </a:t>
            </a:r>
            <a:r>
              <a:rPr lang="en-US" sz="3200" b="1" dirty="0">
                <a:solidFill>
                  <a:srgbClr val="0070C0"/>
                </a:solidFill>
              </a:rPr>
              <a:t>&amp;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2 for B </a:t>
            </a:r>
            <a:r>
              <a:rPr lang="en-US" sz="3200" b="1" dirty="0">
                <a:solidFill>
                  <a:srgbClr val="C00000"/>
                </a:solidFill>
              </a:rPr>
              <a:t>)</a:t>
            </a:r>
            <a:r>
              <a:rPr lang="en-US" sz="2000" b="1" dirty="0">
                <a:solidFill>
                  <a:srgbClr val="002060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98945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377" y="304800"/>
            <a:ext cx="11920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Below some words usually first letter will be capital letter when they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pefer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to a particular institution.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1" y="2590800"/>
            <a:ext cx="274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ritannic Bold" pitchFamily="34" charset="0"/>
              </a:rPr>
              <a:t>Committee,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1" y="3352800"/>
            <a:ext cx="3063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ritannic Bold" pitchFamily="34" charset="0"/>
              </a:rPr>
              <a:t>Government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1" y="4114800"/>
            <a:ext cx="1854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ritannic Bold" pitchFamily="34" charset="0"/>
              </a:rPr>
              <a:t>School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4876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ritannic Bold" pitchFamily="34" charset="0"/>
              </a:rPr>
              <a:t>Union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5562600"/>
            <a:ext cx="2569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ritannic Bold" pitchFamily="34" charset="0"/>
              </a:rPr>
              <a:t>University </a:t>
            </a:r>
          </a:p>
        </p:txBody>
      </p:sp>
    </p:spTree>
    <p:extLst>
      <p:ext uri="{BB962C8B-B14F-4D97-AF65-F5344CB8AC3E}">
        <p14:creationId xmlns:p14="http://schemas.microsoft.com/office/powerpoint/2010/main" val="17959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</a:p>
          <a:p>
            <a:r>
              <a:rPr lang="en-US" sz="3600" dirty="0">
                <a:solidFill>
                  <a:srgbClr val="002060"/>
                </a:solidFill>
              </a:rPr>
              <a:t>Rewrite the passage using the rules of </a:t>
            </a:r>
            <a:r>
              <a:rPr lang="en-US" sz="3600" dirty="0" smtClean="0">
                <a:solidFill>
                  <a:srgbClr val="002060"/>
                </a:solidFill>
              </a:rPr>
              <a:t>capitalization where </a:t>
            </a:r>
            <a:r>
              <a:rPr lang="en-US" sz="3600" dirty="0">
                <a:solidFill>
                  <a:srgbClr val="002060"/>
                </a:solidFill>
              </a:rPr>
              <a:t>necessary..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2634" y="4602695"/>
            <a:ext cx="116211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musa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ibrahim</a:t>
            </a:r>
            <a:r>
              <a:rPr lang="en-US" sz="3200" b="1" dirty="0">
                <a:solidFill>
                  <a:srgbClr val="002060"/>
                </a:solidFill>
              </a:rPr>
              <a:t> is  the first </a:t>
            </a:r>
            <a:r>
              <a:rPr lang="en-US" sz="3200" b="1" dirty="0" err="1">
                <a:solidFill>
                  <a:srgbClr val="002060"/>
                </a:solidFill>
              </a:rPr>
              <a:t>bangladeshi</a:t>
            </a:r>
            <a:r>
              <a:rPr lang="en-US" sz="3200" b="1" dirty="0">
                <a:solidFill>
                  <a:srgbClr val="002060"/>
                </a:solidFill>
              </a:rPr>
              <a:t> who reached the mount </a:t>
            </a:r>
            <a:r>
              <a:rPr lang="en-US" sz="3200" b="1" dirty="0" err="1">
                <a:solidFill>
                  <a:srgbClr val="002060"/>
                </a:solidFill>
              </a:rPr>
              <a:t>everest</a:t>
            </a:r>
            <a:r>
              <a:rPr lang="en-US" sz="3200" b="1" dirty="0">
                <a:solidFill>
                  <a:srgbClr val="002060"/>
                </a:solidFill>
              </a:rPr>
              <a:t> .m  t </a:t>
            </a:r>
            <a:r>
              <a:rPr lang="en-US" sz="3200" b="1" dirty="0" err="1">
                <a:solidFill>
                  <a:srgbClr val="002060"/>
                </a:solidFill>
              </a:rPr>
              <a:t>everest</a:t>
            </a:r>
            <a:r>
              <a:rPr lang="en-US" sz="3200" b="1" dirty="0">
                <a:solidFill>
                  <a:srgbClr val="002060"/>
                </a:solidFill>
              </a:rPr>
              <a:t> is the pick of the </a:t>
            </a:r>
            <a:r>
              <a:rPr lang="en-US" sz="3200" b="1" dirty="0" err="1">
                <a:solidFill>
                  <a:srgbClr val="002060"/>
                </a:solidFill>
              </a:rPr>
              <a:t>himalaways</a:t>
            </a:r>
            <a:r>
              <a:rPr lang="en-US" sz="3200" b="1" dirty="0">
                <a:solidFill>
                  <a:srgbClr val="002060"/>
                </a:solidFill>
              </a:rPr>
              <a:t>. He  had a dream to win mount </a:t>
            </a:r>
            <a:r>
              <a:rPr lang="en-US" sz="3200" b="1" dirty="0" err="1">
                <a:solidFill>
                  <a:srgbClr val="002060"/>
                </a:solidFill>
              </a:rPr>
              <a:t>everest</a:t>
            </a:r>
            <a:r>
              <a:rPr lang="en-US" sz="3200" b="1" dirty="0">
                <a:solidFill>
                  <a:srgbClr val="002060"/>
                </a:solidFill>
              </a:rPr>
              <a:t> .to make his dream real. he tried heart and soul. Finally his dream came true.</a:t>
            </a:r>
            <a:endParaRPr lang="en-US" sz="36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399"/>
            <a:ext cx="12192000" cy="3043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" y="4719935"/>
            <a:ext cx="30480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M</a:t>
            </a:r>
            <a:endParaRPr lang="bn-BD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4648201"/>
            <a:ext cx="7620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I</a:t>
            </a:r>
            <a:endParaRPr lang="bn-BD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4758141"/>
            <a:ext cx="2286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endParaRPr lang="bn-BD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9772" y="5254491"/>
            <a:ext cx="38100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E</a:t>
            </a:r>
            <a:endParaRPr lang="bn-BD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895608" y="4755908"/>
            <a:ext cx="38100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M</a:t>
            </a:r>
            <a:endParaRPr lang="bn-BD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52700" y="5261418"/>
            <a:ext cx="22860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E</a:t>
            </a:r>
            <a:endParaRPr lang="bn-BD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5204615"/>
            <a:ext cx="30480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H</a:t>
            </a:r>
            <a:endParaRPr lang="bn-BD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63246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/>
          </a:p>
        </p:txBody>
      </p:sp>
      <p:sp>
        <p:nvSpPr>
          <p:cNvPr id="15" name="TextBox 14"/>
          <p:cNvSpPr txBox="1"/>
          <p:nvPr/>
        </p:nvSpPr>
        <p:spPr>
          <a:xfrm>
            <a:off x="1509104" y="5716155"/>
            <a:ext cx="22860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M</a:t>
            </a:r>
            <a:endParaRPr lang="bn-BD" sz="2400" b="1" dirty="0"/>
          </a:p>
        </p:txBody>
      </p:sp>
      <p:sp>
        <p:nvSpPr>
          <p:cNvPr id="16" name="TextBox 15"/>
          <p:cNvSpPr txBox="1"/>
          <p:nvPr/>
        </p:nvSpPr>
        <p:spPr>
          <a:xfrm rot="10800000" flipH="1" flipV="1">
            <a:off x="2717220" y="5739140"/>
            <a:ext cx="22860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E</a:t>
            </a:r>
            <a:endParaRPr lang="bn-BD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213668" y="5715080"/>
            <a:ext cx="228600" cy="457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H</a:t>
            </a:r>
            <a:endParaRPr lang="bn-BD" sz="2400" b="1" dirty="0"/>
          </a:p>
        </p:txBody>
      </p:sp>
    </p:spTree>
    <p:extLst>
      <p:ext uri="{BB962C8B-B14F-4D97-AF65-F5344CB8AC3E}">
        <p14:creationId xmlns:p14="http://schemas.microsoft.com/office/powerpoint/2010/main" val="204239323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1571"/>
            <a:ext cx="1219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Britannic Bold" pitchFamily="34" charset="0"/>
              </a:rPr>
              <a:t>Use capital letter where necessary. </a:t>
            </a:r>
          </a:p>
          <a:p>
            <a:r>
              <a:rPr lang="en-US" sz="3600" b="1" dirty="0"/>
              <a:t>the </a:t>
            </a:r>
            <a:r>
              <a:rPr lang="en-US" sz="3600" b="1" dirty="0" err="1"/>
              <a:t>eiffel</a:t>
            </a:r>
            <a:r>
              <a:rPr lang="en-US" sz="3600" b="1" dirty="0"/>
              <a:t> tower a great and magnificent building was named after </a:t>
            </a:r>
            <a:r>
              <a:rPr lang="en-US" sz="3600" b="1" dirty="0" err="1"/>
              <a:t>gustave</a:t>
            </a:r>
            <a:r>
              <a:rPr lang="en-US" sz="3600" b="1" dirty="0"/>
              <a:t> </a:t>
            </a:r>
            <a:r>
              <a:rPr lang="en-US" sz="3600" b="1" dirty="0" err="1"/>
              <a:t>eiffel</a:t>
            </a:r>
            <a:r>
              <a:rPr lang="en-US" sz="3600" b="1" dirty="0"/>
              <a:t> a </a:t>
            </a:r>
            <a:r>
              <a:rPr lang="en-US" sz="3600" b="1" dirty="0" err="1"/>
              <a:t>frenchman</a:t>
            </a:r>
            <a:r>
              <a:rPr lang="en-US" sz="3600" b="1" dirty="0"/>
              <a:t> who built the tower. he graduated from the central school of engineering in </a:t>
            </a:r>
            <a:r>
              <a:rPr lang="en-US" sz="3600" b="1" dirty="0" err="1"/>
              <a:t>paris</a:t>
            </a:r>
            <a:r>
              <a:rPr lang="en-US" sz="3600" b="1" dirty="0"/>
              <a:t>. the </a:t>
            </a:r>
            <a:r>
              <a:rPr lang="en-US" sz="3600" b="1" dirty="0" err="1"/>
              <a:t>eiffel</a:t>
            </a:r>
            <a:r>
              <a:rPr lang="en-US" sz="3600" b="1" dirty="0"/>
              <a:t> tower a great and magnificent building was named after </a:t>
            </a:r>
            <a:r>
              <a:rPr lang="en-US" sz="3600" b="1" dirty="0" err="1"/>
              <a:t>gustave</a:t>
            </a:r>
            <a:r>
              <a:rPr lang="en-US" sz="3600" b="1" dirty="0"/>
              <a:t> </a:t>
            </a:r>
            <a:r>
              <a:rPr lang="en-US" sz="3600" b="1" dirty="0" err="1"/>
              <a:t>eiffel</a:t>
            </a:r>
            <a:r>
              <a:rPr lang="en-US" sz="3600" b="1" dirty="0"/>
              <a:t> a </a:t>
            </a:r>
            <a:r>
              <a:rPr lang="en-US" sz="3600" b="1" dirty="0" err="1"/>
              <a:t>frenchman</a:t>
            </a:r>
            <a:r>
              <a:rPr lang="en-US" sz="3600" b="1" dirty="0"/>
              <a:t> who built the tower. he graduated from the central school of engineering in </a:t>
            </a:r>
            <a:r>
              <a:rPr lang="en-US" sz="3600" b="1" dirty="0" err="1"/>
              <a:t>paris</a:t>
            </a:r>
            <a:r>
              <a:rPr lang="en-US" sz="3600" b="1" dirty="0"/>
              <a:t>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0"/>
            <a:ext cx="5244216" cy="297180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6225118" y="152400"/>
            <a:ext cx="5828337" cy="2241665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20773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2385" y="394920"/>
            <a:ext cx="11521440" cy="6155510"/>
            <a:chOff x="2984941" y="875212"/>
            <a:chExt cx="5980612" cy="44396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941" y="875212"/>
              <a:ext cx="5980612" cy="443966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002138" y="1352004"/>
              <a:ext cx="3644537" cy="11259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84617" y="1341356"/>
              <a:ext cx="3200400" cy="1043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 Over</a:t>
              </a:r>
              <a:endPara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" name="School Bell Ringing Sound Effect 1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3646" y="265612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194" y="3589243"/>
            <a:ext cx="9826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Bye. See you again tomorrow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4626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992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92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914401"/>
            <a:ext cx="12053455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>
                <a:latin typeface="+mj-lt"/>
              </a:rPr>
              <a:t>A  B C D E F G H I J K L 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" y="3658956"/>
            <a:ext cx="8915400" cy="830997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800" dirty="0"/>
              <a:t>What do you see in the screen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5348965"/>
            <a:ext cx="888153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+mj-lt"/>
              </a:rPr>
              <a:t>Answer: Some capital letter.</a:t>
            </a:r>
          </a:p>
        </p:txBody>
      </p:sp>
    </p:spTree>
    <p:extLst>
      <p:ext uri="{BB962C8B-B14F-4D97-AF65-F5344CB8AC3E}">
        <p14:creationId xmlns:p14="http://schemas.microsoft.com/office/powerpoint/2010/main" val="342920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541365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>
                <a:solidFill>
                  <a:srgbClr val="002060"/>
                </a:solidFill>
              </a:rPr>
              <a:t>. </a:t>
            </a:r>
            <a:r>
              <a:rPr lang="en-US" sz="3200" b="1" dirty="0" err="1">
                <a:solidFill>
                  <a:srgbClr val="002060"/>
                </a:solidFill>
              </a:rPr>
              <a:t>Sukur</a:t>
            </a:r>
            <a:r>
              <a:rPr lang="en-US" sz="3200" b="1" dirty="0">
                <a:solidFill>
                  <a:srgbClr val="002060"/>
                </a:solidFill>
              </a:rPr>
              <a:t> Ali Khan is a handsome young  man. </a:t>
            </a:r>
            <a:r>
              <a:rPr lang="en-US" sz="3200" b="1" dirty="0">
                <a:solidFill>
                  <a:srgbClr val="C00000"/>
                </a:solidFill>
              </a:rPr>
              <a:t>He</a:t>
            </a:r>
            <a:r>
              <a:rPr lang="en-US" sz="3200" b="1" dirty="0">
                <a:solidFill>
                  <a:srgbClr val="002060"/>
                </a:solidFill>
              </a:rPr>
              <a:t> is a debater, anchor , reciter and  a  rover. </a:t>
            </a:r>
            <a:r>
              <a:rPr lang="en-US" sz="3200" b="1" dirty="0">
                <a:solidFill>
                  <a:srgbClr val="C00000"/>
                </a:solidFill>
              </a:rPr>
              <a:t>He</a:t>
            </a:r>
            <a:r>
              <a:rPr lang="en-US" sz="3200" b="1" dirty="0">
                <a:solidFill>
                  <a:srgbClr val="002060"/>
                </a:solidFill>
              </a:rPr>
              <a:t> is a university student, </a:t>
            </a:r>
            <a:r>
              <a:rPr lang="en-US" sz="3200" b="1" dirty="0">
                <a:solidFill>
                  <a:srgbClr val="C00000"/>
                </a:solidFill>
              </a:rPr>
              <a:t>H</a:t>
            </a:r>
            <a:r>
              <a:rPr lang="en-US" sz="3200" b="1" dirty="0">
                <a:solidFill>
                  <a:srgbClr val="002060"/>
                </a:solidFill>
              </a:rPr>
              <a:t>e has another two named </a:t>
            </a:r>
            <a:r>
              <a:rPr lang="en-US" sz="3200" b="1" dirty="0" err="1">
                <a:solidFill>
                  <a:srgbClr val="002060"/>
                </a:solidFill>
              </a:rPr>
              <a:t>Jarif</a:t>
            </a:r>
            <a:r>
              <a:rPr lang="en-US" sz="3200" b="1" dirty="0">
                <a:solidFill>
                  <a:srgbClr val="002060"/>
                </a:solidFill>
              </a:rPr>
              <a:t> and </a:t>
            </a:r>
            <a:r>
              <a:rPr lang="en-US" sz="3200" b="1" dirty="0" err="1">
                <a:solidFill>
                  <a:srgbClr val="002060"/>
                </a:solidFill>
              </a:rPr>
              <a:t>Tasin</a:t>
            </a:r>
            <a:r>
              <a:rPr lang="en-US" sz="3200" b="1" dirty="0">
                <a:solidFill>
                  <a:srgbClr val="002060"/>
                </a:solidFill>
              </a:rPr>
              <a:t>. </a:t>
            </a:r>
            <a:r>
              <a:rPr lang="en-US" sz="3200" b="1" dirty="0">
                <a:solidFill>
                  <a:srgbClr val="C00000"/>
                </a:solidFill>
              </a:rPr>
              <a:t>H</a:t>
            </a:r>
            <a:r>
              <a:rPr lang="en-US" sz="3200" b="1" dirty="0">
                <a:solidFill>
                  <a:srgbClr val="002060"/>
                </a:solidFill>
              </a:rPr>
              <a:t>e is now studying </a:t>
            </a:r>
            <a:r>
              <a:rPr lang="en-US" sz="3200" b="1" dirty="0" err="1">
                <a:solidFill>
                  <a:srgbClr val="002060"/>
                </a:solidFill>
              </a:rPr>
              <a:t>honours</a:t>
            </a:r>
            <a:r>
              <a:rPr lang="en-US" sz="3200" b="1" dirty="0">
                <a:solidFill>
                  <a:srgbClr val="002060"/>
                </a:solidFill>
              </a:rPr>
              <a:t> in Political Science. </a:t>
            </a:r>
            <a:r>
              <a:rPr lang="en-US" sz="3200" b="1" dirty="0">
                <a:solidFill>
                  <a:srgbClr val="C00000"/>
                </a:solidFill>
              </a:rPr>
              <a:t>H</a:t>
            </a:r>
            <a:r>
              <a:rPr lang="en-US" sz="3200" b="1" dirty="0">
                <a:solidFill>
                  <a:srgbClr val="002060"/>
                </a:solidFill>
              </a:rPr>
              <a:t>e  worked as a social worker at </a:t>
            </a:r>
            <a:r>
              <a:rPr lang="en-US" sz="3200" b="1" dirty="0" err="1">
                <a:solidFill>
                  <a:srgbClr val="002060"/>
                </a:solidFill>
              </a:rPr>
              <a:t>Bagerhat</a:t>
            </a:r>
            <a:r>
              <a:rPr lang="en-US" sz="3200" b="1" dirty="0">
                <a:solidFill>
                  <a:srgbClr val="002060"/>
                </a:solidFill>
              </a:rPr>
              <a:t>  in </a:t>
            </a:r>
            <a:r>
              <a:rPr lang="en-US" sz="3200" b="1" dirty="0">
                <a:solidFill>
                  <a:srgbClr val="C00000"/>
                </a:solidFill>
              </a:rPr>
              <a:t>B</a:t>
            </a:r>
            <a:r>
              <a:rPr lang="en-US" sz="3200" b="1" dirty="0">
                <a:solidFill>
                  <a:srgbClr val="002060"/>
                </a:solidFill>
              </a:rPr>
              <a:t>angladesh.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33804" y="4049"/>
            <a:ext cx="5658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What can you se</a:t>
            </a:r>
            <a:r>
              <a:rPr lang="en-US" sz="5400" dirty="0"/>
              <a:t>e </a:t>
            </a:r>
            <a:r>
              <a:rPr lang="en-US" sz="5400" b="1" dirty="0"/>
              <a:t>in the picture </a:t>
            </a:r>
            <a:r>
              <a:rPr lang="en-US" sz="54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974961" y="1758375"/>
            <a:ext cx="4712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picture of a young  man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640080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1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0"/>
            <a:ext cx="12192000" cy="350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Dear students guess what kind of grammatical rules we will discuss about today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  <a:endParaRPr lang="bn-BD" sz="3200" b="1" dirty="0">
              <a:solidFill>
                <a:schemeClr val="bg1"/>
              </a:solidFill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0" y="3840480"/>
            <a:ext cx="12192000" cy="300058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Use of </a:t>
            </a:r>
            <a:r>
              <a:rPr lang="en-US" sz="6600" dirty="0" smtClean="0"/>
              <a:t>Capitalization</a:t>
            </a:r>
            <a:endParaRPr lang="bn-BD" sz="6600" dirty="0"/>
          </a:p>
        </p:txBody>
      </p:sp>
    </p:spTree>
    <p:extLst>
      <p:ext uri="{BB962C8B-B14F-4D97-AF65-F5344CB8AC3E}">
        <p14:creationId xmlns:p14="http://schemas.microsoft.com/office/powerpoint/2010/main" val="186824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04801"/>
            <a:ext cx="496001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Outcomes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71601"/>
            <a:ext cx="11937075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chemeClr val="tx2">
                    <a:lumMod val="75000"/>
                  </a:schemeClr>
                </a:solidFill>
              </a:rPr>
              <a:t>After the end of the lesson the learners will be able to…</a:t>
            </a:r>
          </a:p>
          <a:p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1.Write the name of any thing using the rules of capitalization</a:t>
            </a:r>
          </a:p>
          <a:p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2. Rewrite a passage using the rules of capitalization</a:t>
            </a:r>
          </a:p>
          <a:p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Enable to use of Capital letters.</a:t>
            </a:r>
          </a:p>
        </p:txBody>
      </p:sp>
    </p:spTree>
    <p:extLst>
      <p:ext uri="{BB962C8B-B14F-4D97-AF65-F5344CB8AC3E}">
        <p14:creationId xmlns:p14="http://schemas.microsoft.com/office/powerpoint/2010/main" val="214908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1" y="53340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39847"/>
            <a:ext cx="121920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RULES OF CAPITALIZATION</a:t>
            </a:r>
          </a:p>
        </p:txBody>
      </p:sp>
      <p:pic>
        <p:nvPicPr>
          <p:cNvPr id="10" name="Picture 9" descr="capitalization-rul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629" y="1344800"/>
            <a:ext cx="12552218" cy="5513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401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1207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Look at the sentences carefully </a:t>
            </a:r>
            <a:r>
              <a:rPr lang="en-US" sz="4000" dirty="0" smtClean="0"/>
              <a:t>and solves </a:t>
            </a:r>
            <a:r>
              <a:rPr lang="en-US" sz="4000" dirty="0"/>
              <a:t>the mistakes.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371600"/>
            <a:ext cx="5715000" cy="4114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95541" y="1371600"/>
            <a:ext cx="449956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j-lt"/>
              </a:rPr>
              <a:t>mobile phone is a</a:t>
            </a:r>
          </a:p>
          <a:p>
            <a:r>
              <a:rPr lang="en-US" sz="4000" dirty="0">
                <a:latin typeface="+mj-lt"/>
              </a:rPr>
              <a:t>wonderful invention</a:t>
            </a:r>
          </a:p>
          <a:p>
            <a:r>
              <a:rPr lang="en-US" sz="4000" dirty="0">
                <a:latin typeface="+mj-lt"/>
              </a:rPr>
              <a:t>of information </a:t>
            </a:r>
          </a:p>
          <a:p>
            <a:r>
              <a:rPr lang="en-US" sz="4000" dirty="0" err="1">
                <a:latin typeface="+mj-lt"/>
              </a:rPr>
              <a:t>techonology</a:t>
            </a:r>
            <a:r>
              <a:rPr lang="en-US" sz="4000" dirty="0">
                <a:latin typeface="+mj-lt"/>
              </a:rPr>
              <a:t>. we can </a:t>
            </a:r>
          </a:p>
          <a:p>
            <a:r>
              <a:rPr lang="en-US" sz="4000" dirty="0">
                <a:latin typeface="+mj-lt"/>
              </a:rPr>
              <a:t>Communicate and </a:t>
            </a:r>
          </a:p>
          <a:p>
            <a:r>
              <a:rPr lang="en-US" sz="4000" dirty="0">
                <a:latin typeface="+mj-lt"/>
              </a:rPr>
              <a:t>talk to others.</a:t>
            </a:r>
          </a:p>
        </p:txBody>
      </p:sp>
      <p:sp>
        <p:nvSpPr>
          <p:cNvPr id="6" name="Oval 5"/>
          <p:cNvSpPr/>
          <p:nvPr/>
        </p:nvSpPr>
        <p:spPr>
          <a:xfrm>
            <a:off x="5943600" y="1524000"/>
            <a:ext cx="1600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915400" y="3352800"/>
            <a:ext cx="685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2" y="1371600"/>
            <a:ext cx="16763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ritannic Bold" pitchFamily="34" charset="0"/>
              </a:rPr>
              <a:t>Mobile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39200" y="3200400"/>
            <a:ext cx="838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ritannic Bold" pitchFamily="34" charset="0"/>
              </a:rPr>
              <a:t>We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130" y="5488393"/>
            <a:ext cx="11975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The </a:t>
            </a:r>
            <a:r>
              <a:rPr lang="en-US" sz="4000" b="1" dirty="0" err="1">
                <a:latin typeface="+mj-lt"/>
              </a:rPr>
              <a:t>frist</a:t>
            </a:r>
            <a:r>
              <a:rPr lang="en-US" sz="4000" b="1" dirty="0">
                <a:latin typeface="+mj-lt"/>
              </a:rPr>
              <a:t> word’s first alphabet </a:t>
            </a:r>
            <a:r>
              <a:rPr lang="en-US" sz="4000" b="1" dirty="0" err="1">
                <a:latin typeface="+mj-lt"/>
              </a:rPr>
              <a:t>ofa</a:t>
            </a:r>
            <a:r>
              <a:rPr lang="en-US" sz="4000" b="1" dirty="0">
                <a:latin typeface="+mj-lt"/>
              </a:rPr>
              <a:t> sentence will be capital letter.</a:t>
            </a:r>
          </a:p>
        </p:txBody>
      </p:sp>
    </p:spTree>
    <p:extLst>
      <p:ext uri="{BB962C8B-B14F-4D97-AF65-F5344CB8AC3E}">
        <p14:creationId xmlns:p14="http://schemas.microsoft.com/office/powerpoint/2010/main" val="311329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49866" y="0"/>
            <a:ext cx="4365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his is an outstanding art work</a:t>
            </a:r>
            <a:r>
              <a:rPr lang="en-US" sz="32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5961338" y="0"/>
            <a:ext cx="417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26" y="1752600"/>
            <a:ext cx="40285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63900" y="0"/>
            <a:ext cx="5581997" cy="6858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5264" y="707886"/>
            <a:ext cx="4023361" cy="551003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814</Words>
  <Application>Microsoft Office PowerPoint</Application>
  <PresentationFormat>Widescreen</PresentationFormat>
  <Paragraphs>132</Paragraphs>
  <Slides>25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AF_El Hada</vt:lpstr>
      <vt:lpstr>Arial</vt:lpstr>
      <vt:lpstr>Bell MT</vt:lpstr>
      <vt:lpstr>Black Chancery</vt:lpstr>
      <vt:lpstr>Blackadder ITC</vt:lpstr>
      <vt:lpstr>Britannic Bold</vt:lpstr>
      <vt:lpstr>Calibri</vt:lpstr>
      <vt:lpstr>Calibri Light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Ebrahim</dc:creator>
  <cp:lastModifiedBy>Ebrahim</cp:lastModifiedBy>
  <cp:revision>20</cp:revision>
  <dcterms:created xsi:type="dcterms:W3CDTF">2020-07-04T10:29:38Z</dcterms:created>
  <dcterms:modified xsi:type="dcterms:W3CDTF">2020-07-04T11:29:21Z</dcterms:modified>
</cp:coreProperties>
</file>