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61" r:id="rId6"/>
    <p:sldId id="272" r:id="rId7"/>
    <p:sldId id="273" r:id="rId8"/>
    <p:sldId id="274" r:id="rId9"/>
    <p:sldId id="264" r:id="rId10"/>
    <p:sldId id="262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99"/>
    <a:srgbClr val="FF0066"/>
    <a:srgbClr val="33CCFF"/>
    <a:srgbClr val="3399FF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24" autoAdjust="0"/>
  </p:normalViewPr>
  <p:slideViewPr>
    <p:cSldViewPr snapToGrid="0">
      <p:cViewPr>
        <p:scale>
          <a:sx n="72" d="100"/>
          <a:sy n="72" d="100"/>
        </p:scale>
        <p:origin x="-648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9B9FC-0D07-499D-BBAA-1B424AACC46E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6D507-001B-425C-B402-B9FF32359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6D507-001B-425C-B402-B9FF323592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6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28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5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17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955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412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3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67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25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31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08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A983-EEE7-4C48-91AD-F41DA0E9A0E1}" type="datetimeFigureOut">
              <a:rPr lang="en-US" smtClean="0"/>
              <a:pPr/>
              <a:t>04-Jul-20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47E4-E2B9-427A-ABA6-59AC8227C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ctus_flower_houseplant_118789_3840x2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844" y="4642009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5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30663" y="6216311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0" y="0"/>
            <a:ext cx="12191999" cy="703690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বর্তমানে দেশের সকল জমির রেকর্ডের অনুলিপি অনলাইনে সংগ্রহ করা যায়।  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এটিকে বলা হয় ই- পর্চা।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বিভিন্ন সরকারি স্বাস্থ্যকেন্দ্রে কর্মরত চিকিৎসকরা মোবাইল ফোনে যে স্বাস্থ্য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পরামর্শ দিয়ে থাকেন তাকে ই- স্বাস্থ্য সেবা বলে ।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fontAlgn="base"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বাংলাদেশ রেলওয়ের কয়েকটি আন্তঃনগর </a:t>
            </a:r>
          </a:p>
          <a:p>
            <a:pPr fontAlgn="base">
              <a:buNone/>
            </a:pPr>
            <a:endPara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ট্রেনের টিকেট এখন মোবাইল ফোনেও কেনা যায়। আবার অনলাইনেও টিকেট সংগ্রহের ব্যবস্থা </a:t>
            </a:r>
          </a:p>
          <a:p>
            <a:pPr fontAlgn="base"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রয়েছে। এ পদ্ধতিকে বলা হয় রেলওয়ের ই-টিকেটিং ও মোবাইল টিকেটিং।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569842" y="622852"/>
            <a:ext cx="2040835" cy="5963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 পর্চা সেবা-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516835" y="2027583"/>
            <a:ext cx="2213114" cy="6361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 স্বাস্থ্য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সেবা-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03584" y="3472071"/>
            <a:ext cx="5936974" cy="795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টিকেটিং-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5890" y="1078563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3385" y="1042167"/>
            <a:ext cx="263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104" y="278296"/>
            <a:ext cx="3472070" cy="2332382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68" y="356772"/>
            <a:ext cx="2980290" cy="2373176"/>
          </a:xfrm>
          <a:prstGeom prst="rect">
            <a:avLst/>
          </a:prstGeom>
        </p:spPr>
      </p:pic>
      <p:pic>
        <p:nvPicPr>
          <p:cNvPr id="7" name="Picture 6" descr="bangladesh-railway-ticket-booking-mobi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261" y="3392557"/>
            <a:ext cx="4210214" cy="2339008"/>
          </a:xfrm>
          <a:prstGeom prst="rect">
            <a:avLst/>
          </a:prstGeom>
        </p:spPr>
      </p:pic>
      <p:pic>
        <p:nvPicPr>
          <p:cNvPr id="8" name="Picture 7" descr="bank-cash-sma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706" y="304800"/>
            <a:ext cx="3209511" cy="2370483"/>
          </a:xfrm>
          <a:prstGeom prst="rect">
            <a:avLst/>
          </a:prstGeom>
        </p:spPr>
      </p:pic>
      <p:pic>
        <p:nvPicPr>
          <p:cNvPr id="9" name="Picture 8" descr="e-health-feat-im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069" y="3114261"/>
            <a:ext cx="4174435" cy="28606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756" y="3611437"/>
            <a:ext cx="281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17582" y="3642013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3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6600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কমার্স</a:t>
            </a:r>
            <a:endParaRPr lang="en-US" sz="6600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39688"/>
            <a:ext cx="12192000" cy="571831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ctr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ইন্টারনেটের সাহায্যে একজন বিক্রেতা তার পণ্যের ছবি, ভিডিও দিয়ে ইন্টারনেটেই তার দোকানটি খুলে বসতে পারেন। এজন্য তার প্রতিষ্টানের একটি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পণ্যটি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কমার্সে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ডেলিভারি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(COD)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4817" y="3615509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3780" y="112059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</a:t>
            </a:r>
          </a:p>
        </p:txBody>
      </p:sp>
      <p:pic>
        <p:nvPicPr>
          <p:cNvPr id="4" name="Picture 3" descr="1200px-Nagad_Logo_2019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18" y="980660"/>
            <a:ext cx="3974513" cy="2107923"/>
          </a:xfrm>
          <a:prstGeom prst="rect">
            <a:avLst/>
          </a:prstGeom>
        </p:spPr>
      </p:pic>
      <p:pic>
        <p:nvPicPr>
          <p:cNvPr id="5" name="Picture 4" descr="bkash-train-ticket--796x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663" y="1020417"/>
            <a:ext cx="3615015" cy="2020957"/>
          </a:xfrm>
          <a:prstGeom prst="rect">
            <a:avLst/>
          </a:prstGeom>
        </p:spPr>
      </p:pic>
      <p:pic>
        <p:nvPicPr>
          <p:cNvPr id="10" name="Picture 9" descr="shopping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1058" y="768626"/>
            <a:ext cx="3260035" cy="2027582"/>
          </a:xfrm>
          <a:prstGeom prst="rect">
            <a:avLst/>
          </a:prstGeom>
        </p:spPr>
      </p:pic>
      <p:pic>
        <p:nvPicPr>
          <p:cNvPr id="11" name="Picture 10" descr="topban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957" y="4057099"/>
            <a:ext cx="5449955" cy="2270814"/>
          </a:xfrm>
          <a:prstGeom prst="rect">
            <a:avLst/>
          </a:prstGeom>
        </p:spPr>
      </p:pic>
      <p:pic>
        <p:nvPicPr>
          <p:cNvPr id="12" name="Picture 11" descr="7992382_online grocery in Dhaka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14" y="3797741"/>
            <a:ext cx="5011921" cy="263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8692"/>
            <a:ext cx="12192000" cy="520930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 (ক)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 মান বৃদ্ধিতে ই-লার্নিং এর কী কী ভূমিকা  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    আছে বলে তোমরা মনে করো। লিখো।</a:t>
            </a: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দল- (খ)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 ই-সার্ভিসের কী ভূমিকা, ব্যাখ্যা  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     করো।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982"/>
            <a:ext cx="12192000" cy="52370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ই-গর্ভন্যান্স ও বাংলাদেশ- বুঝিয়ে লিখো।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photo-1590142952059-2038d821150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96278"/>
            <a:ext cx="12192000" cy="516172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181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4110"/>
            <a:ext cx="12192000" cy="51538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সাজেদা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সাইয়েদুল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আবরার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দরাসা</a:t>
            </a:r>
          </a:p>
          <a:p>
            <a:pPr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মির্জানগর, সদর, নোয়াখালি।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90314_113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96" y="2220417"/>
            <a:ext cx="3575674" cy="3940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38750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9203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6924"/>
            <a:ext cx="12192000" cy="47910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শ্রেণি – নবম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 দশম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প্রথম অধ্যায়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569" y="803564"/>
            <a:ext cx="3893849" cy="56803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4443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6727"/>
            <a:ext cx="12192000" cy="464127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………………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1.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গুরুত্ব ব্যাখ্যা করতে পারবে।</a:t>
            </a:r>
          </a:p>
          <a:p>
            <a:pPr marL="742950" indent="-74295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742950" indent="-74295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৩.বাংলাদেশে 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-সার্ভিসের গুরুত্ব ব্যাখ্যা করতে পারবে।</a:t>
            </a:r>
          </a:p>
          <a:p>
            <a:pPr marL="742950" indent="-74295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৪.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 ই-কমার্সের গুরুত্ব বর্ণনা করতে পারবে।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82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965"/>
            <a:ext cx="12191999" cy="554603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ettyimages-837557442-1577228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1" y="3419061"/>
            <a:ext cx="3511826" cy="2453101"/>
          </a:xfrm>
          <a:prstGeom prst="rect">
            <a:avLst/>
          </a:prstGeom>
        </p:spPr>
      </p:pic>
      <p:pic>
        <p:nvPicPr>
          <p:cNvPr id="5" name="Picture 4" descr="photo-1508691345478-73b1e0352e3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58" y="3392557"/>
            <a:ext cx="3543298" cy="2451652"/>
          </a:xfrm>
          <a:prstGeom prst="rect">
            <a:avLst/>
          </a:prstGeom>
        </p:spPr>
      </p:pic>
      <p:pic>
        <p:nvPicPr>
          <p:cNvPr id="7" name="Picture 6" descr="Kawsar-3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13" y="3457160"/>
            <a:ext cx="3485322" cy="242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ই-লার্নিং এর ভূমিকাঃ</a:t>
            </a:r>
            <a:r>
              <a:rPr lang="bn-BD" dirty="0" smtClean="0">
                <a:solidFill>
                  <a:srgbClr val="7030A0"/>
                </a:solidFill>
              </a:rPr>
              <a:t>                              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8956"/>
            <a:ext cx="12192000" cy="559904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কক্ষে পাঠ দান করতে গিয়ে একজন শিক্ষক ইচ্ছে করলে মাল্টিমিডিয়ার সাহায্য নিয়ে 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আলোচিত বিষয়টির দৃশ্যমান উপস্থাপন করতে পারেন। যেমন- নদী ভাঙন, পানিচক্র ইত্যাদি।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২। অনেক প্রতিষ্ঠানে ল্যাবরেটরি নেই বা থাকলে ও অপ্রতুল, ফলে শিক্ষার্থীরা হাতে কলমে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বিজ্ঞানের এক্সপিরিমেন্ট করার সুযোগ থাকেনা সে ক্ষেত্রে অনেক বড় ভূমিকা রাখতে পারে।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৩। সারা পৃথিবীতে ই-লার্নিং এর জন্য নানা উপকরণ তৈরি হতে শুরু হয়েছে। পৃথিবীর বড় বড়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অনেক বিশ্ববিদ্যালয়ে অসংখ্য কোর্স অনলাইনে উন্মুক্ত করে দিয়েছে এবং যে কেউ সে কোর্সটি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গ্রহণ করতে পারে।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৪। বাংলাদেশের তথ্য প্রযুক্তিবিদরা বাংলায় কোর্স দেবার জন্য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করসগুলো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ওয়েবসাইটগুলো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দেশ-বিদেশে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47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983"/>
            <a:ext cx="12192000" cy="47589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n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3714"/>
            <a:ext cx="12192000" cy="435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 গভার্ন্যান্স এর ভূমিকাঃ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9444"/>
            <a:ext cx="12192000" cy="56785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ই-গভার্ন্যান্স এর সাহায্যে বর্তমানে যেকোনো পাবলিক পরীক্ষার ফলাফল খুব সহজেই </a:t>
            </a:r>
          </a:p>
          <a:p>
            <a:pPr marL="514350" indent="-514350"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 ইন্টারনেট এবং মোবাইল ফোনে এসএমএস এর মাধ্যমে জানা সম্ভব।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শিক্ষাক্ষেত্রে ই গভার্ন্যান্সের সাহায্যে উচ্চশিক্ষা প্রতিষ্ঠানে মোবাইল ফোনে আবেদন করা সম্ভব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 ফলে ভর্তিচ্চুতদের ভর্তির আবেদন করার জন্য শহর থেকে শহরে ঘুরতে হয় না।</a:t>
            </a:r>
          </a:p>
          <a:p>
            <a:pPr>
              <a:buFont typeface="Wingdings" pitchFamily="2" charset="2"/>
              <a:buChar char="Ø"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জেলা প্রশাসকের ই-সেবা কেন্দ্রে সকল সেবা কম সময়ে, কম খরচে এবং ঝামেলাহীন ভাবে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 পাওয়া যায়। </a:t>
            </a:r>
          </a:p>
          <a:p>
            <a:pPr>
              <a:buFont typeface="Wingdings" pitchFamily="2" charset="2"/>
              <a:buChar char="Ø"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ই-গভার্ন্যান্স এর সাহায্যে স্বচ্ছতা ও জবাবদিহিতার পাশাপাশি বিভিন্ন দলীল, পর্চা প্রভৃতির নকল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প্রদানে সংশ্লিষ্ট দপ্তরের অনেক সক্ষমতা রয়েছে।</a:t>
            </a:r>
          </a:p>
          <a:p>
            <a:pPr>
              <a:buFont typeface="Wingdings" pitchFamily="2" charset="2"/>
              <a:buChar char="Ø"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ই-গভার্ন্যান্স এর সাহায্যে খুব সহজেই বিদ্যুৎ, গ্যাস, পানি ইত্যাদির বিল ইন্টারনেট অথবা মোবাইল           </a:t>
            </a:r>
          </a:p>
          <a:p>
            <a:pPr>
              <a:buNone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ফোনের মাধ্যমে পরিশোধ করা সম্ভব হচ্ছে।</a:t>
            </a:r>
          </a:p>
          <a:p>
            <a:pPr>
              <a:buFont typeface="Wingdings" pitchFamily="2" charset="2"/>
              <a:buChar char="Ø"/>
            </a:pP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এই সেবার মাধ্যমে কোনো কোনো কার্যক্রম ৩৬৫ দিনের ২৪ ঘণ্টায় করা সম্ভব। যেমন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bn-BD" sz="3100" dirty="0" smtClean="0">
                <a:latin typeface="Times New Roman" pitchFamily="18" charset="0"/>
                <a:cs typeface="NikoshBAN" pitchFamily="2" charset="0"/>
              </a:rPr>
              <a:t> 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সেবা, 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   Mobile 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ব্যাংকিং, তথ্য সেবা ইত্যাদি।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003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/>
              <a:t/>
            </a:r>
            <a:br>
              <a:rPr lang="bn-BD" dirty="0" smtClean="0"/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sz="67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036"/>
            <a:ext cx="12192000" cy="55279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fontAlgn="base">
              <a:buNone/>
            </a:pP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মাধ্যমকেই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যেমনঃ ই-পূর্জি,  </a:t>
            </a:r>
          </a:p>
          <a:p>
            <a:pPr fontAlgn="base">
              <a:buNone/>
            </a:pPr>
            <a:r>
              <a:rPr lang="bn-BD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ই-পর্চা- ইলেকট্রনিক মানি ট্রান্সফার সিস্টেম, ই-স্বাস্থ্যসেবা, রেলওয়ের ই-টিকেটিং ও মোবাইল </a:t>
            </a:r>
          </a:p>
          <a:p>
            <a:pPr fontAlgn="base">
              <a:buNone/>
            </a:pPr>
            <a:r>
              <a:rPr lang="bn-BD" sz="3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টিকেটিং ইত্যাদি।</a:t>
            </a:r>
          </a:p>
          <a:p>
            <a:pPr fontAlgn="base">
              <a:buNone/>
            </a:pPr>
            <a:endParaRPr lang="bn-BD" sz="3300" dirty="0" smtClean="0">
              <a:latin typeface="NikoshBAN" pitchFamily="2" charset="0"/>
              <a:cs typeface="NikoshBAN" pitchFamily="2" charset="0"/>
            </a:endParaRPr>
          </a:p>
          <a:p>
            <a:pPr fontAlgn="base">
              <a:buNone/>
            </a:pP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        - ই-পূর্জি হচ্ছে চিনিকলসমূহে কখন আঁখ সরবরাহ করতে হবে সে জন্য আওতাধীন  </a:t>
            </a:r>
          </a:p>
          <a:p>
            <a:pPr fontAlgn="base">
              <a:buNone/>
            </a:pP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            আঁখচাষীদের দেওয়া একটি অনুমতিপত্র।</a:t>
            </a:r>
          </a:p>
          <a:p>
            <a:pPr fontAlgn="base">
              <a:buNone/>
            </a:pP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                                            বাংলাদেশ ডাক বিভাগের  ইলেকট্রনিক মানি ট্রান্সফার   </a:t>
            </a:r>
          </a:p>
          <a:p>
            <a:pPr fontAlgn="base">
              <a:buNone/>
            </a:pP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                                            সিস্টেম- মাধ্যমে দেশের এক অঞ্চল থেকে অন্য অঞ্চলে        </a:t>
            </a:r>
          </a:p>
          <a:p>
            <a:pPr fontAlgn="base">
              <a:buNone/>
            </a:pP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                                            নিরাপদে, দ্রুত ও কম খরচে টাকা  পাঠানো যায়।</a:t>
            </a:r>
          </a:p>
          <a:p>
            <a:pPr fontAlgn="base">
              <a:buNone/>
            </a:pPr>
            <a:endParaRPr lang="as-IN" sz="33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85530" y="3578087"/>
            <a:ext cx="1166191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ই-পূর্জি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59026" y="4863547"/>
            <a:ext cx="437321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সিস্টেম-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747</Words>
  <Application>Microsoft Office PowerPoint</Application>
  <PresentationFormat>Custom</PresentationFormat>
  <Paragraphs>100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শিক্ষক পরিচিতি</vt:lpstr>
      <vt:lpstr>পাঠ পরিচিতি</vt:lpstr>
      <vt:lpstr>শিখনফল  </vt:lpstr>
      <vt:lpstr>ই-লার্নিং কী?</vt:lpstr>
      <vt:lpstr> ই-লার্নিং এর ভূমিকাঃ                                </vt:lpstr>
      <vt:lpstr>ই-গভর্ন্যান্স কী?</vt:lpstr>
      <vt:lpstr>ই- গভার্ন্যান্স এর ভূমিকাঃ</vt:lpstr>
      <vt:lpstr> ই-সার্ভিস কী? </vt:lpstr>
      <vt:lpstr>  </vt:lpstr>
      <vt:lpstr>Slide 11</vt:lpstr>
      <vt:lpstr>ই- কমার্স</vt:lpstr>
      <vt:lpstr>Slide 13</vt:lpstr>
      <vt:lpstr>দলীয় কাজ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Sajeda Sultana</dc:creator>
  <cp:lastModifiedBy>Sajeda Sultana</cp:lastModifiedBy>
  <cp:revision>201</cp:revision>
  <dcterms:created xsi:type="dcterms:W3CDTF">2020-06-06T15:13:20Z</dcterms:created>
  <dcterms:modified xsi:type="dcterms:W3CDTF">2020-07-04T16:53:37Z</dcterms:modified>
</cp:coreProperties>
</file>