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onir106809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3939540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5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Picture 5" descr="Pictur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81534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0" y="937847"/>
            <a:ext cx="914400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7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52400"/>
            <a:ext cx="7467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বিভিন্ন প্রকার চতুর্ভুজ </a:t>
            </a:r>
            <a:endParaRPr lang="en-US" sz="6000" b="1" dirty="0"/>
          </a:p>
        </p:txBody>
      </p:sp>
      <p:sp>
        <p:nvSpPr>
          <p:cNvPr id="3" name="Parallelogram 2"/>
          <p:cNvSpPr/>
          <p:nvPr/>
        </p:nvSpPr>
        <p:spPr>
          <a:xfrm>
            <a:off x="990600" y="1600200"/>
            <a:ext cx="3505200" cy="1752600"/>
          </a:xfrm>
          <a:prstGeom prst="parallelogram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/>
          <p:cNvSpPr/>
          <p:nvPr/>
        </p:nvSpPr>
        <p:spPr>
          <a:xfrm>
            <a:off x="5410200" y="1600200"/>
            <a:ext cx="2514600" cy="1752600"/>
          </a:xfrm>
          <a:prstGeom prst="parallelogram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0" y="4191000"/>
            <a:ext cx="2971800" cy="17526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4191000"/>
            <a:ext cx="2057400" cy="17526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33600" y="2286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72200" y="4876800"/>
            <a:ext cx="5982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72200" y="2209800"/>
            <a:ext cx="865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রম্বস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2209800" y="4800600"/>
            <a:ext cx="9108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838200"/>
            <a:ext cx="4237057" cy="18466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bn-BD" sz="4000" b="1" u="sng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কাজঃ</a:t>
            </a:r>
          </a:p>
          <a:p>
            <a:endParaRPr lang="bn-BD" sz="2800" b="1" dirty="0" smtClean="0">
              <a:solidFill>
                <a:srgbClr val="7030A0"/>
              </a:solidFill>
            </a:endParaRPr>
          </a:p>
          <a:p>
            <a:r>
              <a:rPr lang="bn-BD" sz="2800" b="1" dirty="0" smtClean="0">
                <a:solidFill>
                  <a:srgbClr val="7030A0"/>
                </a:solidFill>
              </a:rPr>
              <a:t>একটি চতুর্ভুজ এঁকে রং কর।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4191000"/>
            <a:ext cx="6841938" cy="16312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bn-BD" sz="3600" b="1" u="sng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একক কাজঃ</a:t>
            </a:r>
          </a:p>
          <a:p>
            <a:endParaRPr lang="bn-BD" sz="32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পাঠ্য বই এর আলোকে  চতুর্ভুজের সংজ্ঞা নীরবে  পড়।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/>
        </p:nvSpPr>
        <p:spPr>
          <a:xfrm>
            <a:off x="76200" y="76200"/>
            <a:ext cx="2514600" cy="8382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66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0400" y="0"/>
            <a:ext cx="332655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400" b="1" u="sng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মৌখিক মূল্যায়নঃ </a:t>
            </a:r>
          </a:p>
          <a:p>
            <a:pPr algn="ctr"/>
            <a:endParaRPr lang="bn-BD" sz="1600" b="1" dirty="0" smtClean="0">
              <a:ln>
                <a:prstDash val="solid"/>
              </a:ln>
              <a:solidFill>
                <a:srgbClr val="7030A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ln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ছবি দেখ, নাম বলঃ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3733800"/>
            <a:ext cx="359746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400" b="1" u="sng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লিখিত মূল্যায়নঃ </a:t>
            </a:r>
          </a:p>
          <a:p>
            <a:pPr algn="ctr"/>
            <a:endParaRPr lang="bn-BD" sz="1600" b="1" dirty="0" smtClean="0">
              <a:ln>
                <a:prstDash val="solid"/>
              </a:ln>
              <a:solidFill>
                <a:srgbClr val="7030A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ln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চিত্র সহ চতুর্ভুজের সংজ্ঞা লেখ।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b="1" u="sng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 সমাপ্তিঃ </a:t>
            </a:r>
          </a:p>
          <a:p>
            <a:pPr algn="ctr"/>
            <a:endParaRPr lang="bn-BD" sz="2000" b="1" dirty="0" smtClean="0">
              <a:ln>
                <a:prstDash val="solid"/>
              </a:ln>
              <a:solidFill>
                <a:srgbClr val="7030A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ln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আজ এ পর্যন্ত।</a:t>
            </a:r>
          </a:p>
          <a:p>
            <a:pPr algn="ctr"/>
            <a:r>
              <a:rPr lang="bn-BD" sz="3200" b="1" dirty="0" smtClean="0">
                <a:ln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আমরা আগামি পাঠে সামান্তরিক ও রম্বস সম্পর্কে  বিস্তারিত জানব।</a:t>
            </a:r>
          </a:p>
          <a:p>
            <a:pPr algn="ctr"/>
            <a:endParaRPr lang="bn-BD" sz="1200" b="1" dirty="0" smtClean="0">
              <a:ln>
                <a:prstDash val="solid"/>
              </a:ln>
              <a:solidFill>
                <a:srgbClr val="7030A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সবাইকে ধন্যবাদ।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3505200"/>
            <a:ext cx="3429000" cy="9906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সম্পাদনায় </a:t>
            </a:r>
            <a:endParaRPr lang="en-US" sz="1200" dirty="0"/>
          </a:p>
        </p:txBody>
      </p:sp>
      <p:sp>
        <p:nvSpPr>
          <p:cNvPr id="6" name="Right Arrow Callout 5"/>
          <p:cNvSpPr/>
          <p:nvPr/>
        </p:nvSpPr>
        <p:spPr>
          <a:xfrm>
            <a:off x="152400" y="5334000"/>
            <a:ext cx="3429000" cy="9906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নির্দেশনায়  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3581400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B0F0"/>
                </a:solidFill>
              </a:rPr>
              <a:t>রাহিম উদ্দিন</a:t>
            </a:r>
          </a:p>
          <a:p>
            <a:pPr algn="ctr"/>
            <a:r>
              <a:rPr lang="bn-BD" sz="2000" b="1" dirty="0" smtClean="0"/>
              <a:t> </a:t>
            </a:r>
            <a:r>
              <a:rPr lang="bn-BD" sz="2800" b="1" dirty="0" smtClean="0"/>
              <a:t>সহকারী শিক্ষক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5370493"/>
            <a:ext cx="472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smtClean="0">
                <a:solidFill>
                  <a:srgbClr val="00B050"/>
                </a:solidFill>
              </a:rPr>
              <a:t> প্রশিক্ষকবৃন্দ </a:t>
            </a:r>
            <a:endParaRPr lang="bn-BD" sz="3600" b="1" dirty="0" smtClean="0">
              <a:solidFill>
                <a:srgbClr val="00B050"/>
              </a:solidFill>
            </a:endParaRPr>
          </a:p>
          <a:p>
            <a:r>
              <a:rPr lang="bn-BD" sz="2000" b="1" dirty="0" smtClean="0"/>
              <a:t>   </a:t>
            </a:r>
            <a:r>
              <a:rPr lang="bn-BD" sz="2400" b="1" dirty="0" smtClean="0"/>
              <a:t>আইসিটি প্রশিক্ষণ </a:t>
            </a:r>
            <a:endParaRPr lang="en-US" sz="20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838200"/>
            <a:ext cx="6934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ধন্যবাদ সবাইকে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INFiNIE\Downloads\Environment-day-daily-su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514600"/>
            <a:ext cx="68580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838200" y="0"/>
            <a:ext cx="7315200" cy="6858000"/>
          </a:xfrm>
          <a:prstGeom prst="horizontalScroll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5400" b="1" dirty="0" smtClean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152400"/>
            <a:ext cx="3238500" cy="7417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bn-IN" sz="4400" b="1" i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4400" b="1" i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276600"/>
            <a:ext cx="4953000" cy="27115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মোঃ মনির হোসেন 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bn-IN" sz="3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ডাইনছড়ি পুরাতন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2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মানিকছড়ি, খাগড়াছড়ি।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monir106809@gmail.com</a:t>
            </a:r>
            <a:endParaRPr lang="en-US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01823421733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বাতায়নঃ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monir106809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" descr="C:\Users\INFiNIE\Desktop\Me\DSC_7245-copy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990600"/>
            <a:ext cx="2286000" cy="2159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1600200" y="533400"/>
            <a:ext cx="5715000" cy="4267200"/>
          </a:xfrm>
          <a:prstGeom prst="verticalScroll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u="sng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পরিচিতিঃ</a:t>
            </a:r>
            <a:r>
              <a:rPr lang="bn-BD" sz="3600" b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3600" b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36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শ্রেণী-পঞ্চম </a:t>
            </a:r>
          </a:p>
          <a:p>
            <a:pPr algn="ctr"/>
            <a:r>
              <a:rPr lang="bn-BD" sz="36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বিষয় – প্রাথমিক  গণিত</a:t>
            </a:r>
          </a:p>
          <a:p>
            <a:pPr algn="ctr"/>
            <a:r>
              <a:rPr lang="bn-BD" sz="36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সাধারণ পাঠ – জ্যামিতি </a:t>
            </a:r>
          </a:p>
          <a:p>
            <a:pPr algn="ctr"/>
            <a:r>
              <a:rPr lang="bn-BD" sz="36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বিশেষ পাঠ – চতুর্ভুজ  ও এর প্রকারভেদ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1219200" y="228600"/>
            <a:ext cx="7162800" cy="6477000"/>
          </a:xfrm>
          <a:prstGeom prst="horizontalScroll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u="sng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শিখনফলঃ</a:t>
            </a:r>
          </a:p>
          <a:p>
            <a:pPr algn="ctr"/>
            <a:r>
              <a:rPr lang="bn-BD" sz="36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 পাঠ শেষে শিক্ষার্থীরা – </a:t>
            </a:r>
          </a:p>
          <a:p>
            <a:r>
              <a:rPr lang="bn-BD" sz="32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১। চতুর্ভুজ কী তা বলতে পারবে।</a:t>
            </a:r>
          </a:p>
          <a:p>
            <a:r>
              <a:rPr lang="bn-BD" sz="32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২। বিভিন্ন প্রকার চতুর্ভুজের নাম বলতে পারবে।</a:t>
            </a:r>
          </a:p>
          <a:p>
            <a:r>
              <a:rPr lang="bn-BD" sz="32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৩। বিভিন্ন প্রকার চতুর্ভুজ আঁকতে পারবে।</a:t>
            </a:r>
            <a:r>
              <a:rPr lang="bn-BD" sz="36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 smtClean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Scroll 5"/>
          <p:cNvSpPr/>
          <p:nvPr/>
        </p:nvSpPr>
        <p:spPr>
          <a:xfrm>
            <a:off x="0" y="0"/>
            <a:ext cx="9144000" cy="6858000"/>
          </a:xfrm>
          <a:prstGeom prst="verticalScroll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3600" b="1" dirty="0" smtClean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117231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u="sng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উপকর</a:t>
            </a:r>
            <a:r>
              <a:rPr lang="bn-IN" sz="3600" b="1" u="sng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ণ </a:t>
            </a:r>
            <a:r>
              <a:rPr lang="bn-BD" sz="3600" b="1" u="sng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u="sng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পরিচিতিঃ</a:t>
            </a:r>
            <a:endParaRPr lang="bn-BD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83820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u="sng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নিচের উপকরনগুলো কোন বিষয় ভিত্তিক ?</a:t>
            </a:r>
            <a:endParaRPr lang="bn-BD" sz="3200" b="1" dirty="0" smtClean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Lightning Bolt 8"/>
          <p:cNvSpPr/>
          <p:nvPr/>
        </p:nvSpPr>
        <p:spPr>
          <a:xfrm rot="21269950">
            <a:off x="1781911" y="1752601"/>
            <a:ext cx="457200" cy="40386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ghtning Bolt 9"/>
          <p:cNvSpPr/>
          <p:nvPr/>
        </p:nvSpPr>
        <p:spPr>
          <a:xfrm rot="956265">
            <a:off x="1055081" y="1693987"/>
            <a:ext cx="457200" cy="40386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600209" y="1529865"/>
            <a:ext cx="228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>
            <a:off x="2403230" y="1693987"/>
            <a:ext cx="2743200" cy="25908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3" name="Chord 12"/>
          <p:cNvSpPr/>
          <p:nvPr/>
        </p:nvSpPr>
        <p:spPr>
          <a:xfrm rot="8800719">
            <a:off x="4101868" y="1582432"/>
            <a:ext cx="1667058" cy="2680811"/>
          </a:xfrm>
          <a:prstGeom prst="chord">
            <a:avLst>
              <a:gd name="adj1" fmla="val 3765010"/>
              <a:gd name="adj2" fmla="val 1620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Bevel 13"/>
          <p:cNvSpPr/>
          <p:nvPr/>
        </p:nvSpPr>
        <p:spPr>
          <a:xfrm>
            <a:off x="2555631" y="4976428"/>
            <a:ext cx="3962400" cy="762000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ightning Bolt 14"/>
          <p:cNvSpPr/>
          <p:nvPr/>
        </p:nvSpPr>
        <p:spPr>
          <a:xfrm rot="21269950">
            <a:off x="7515405" y="1682264"/>
            <a:ext cx="457200" cy="40386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ightning Bolt 15"/>
          <p:cNvSpPr/>
          <p:nvPr/>
        </p:nvSpPr>
        <p:spPr>
          <a:xfrm rot="956265">
            <a:off x="6788575" y="1623650"/>
            <a:ext cx="457200" cy="40386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7333703" y="1482974"/>
            <a:ext cx="228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Sequential Access Storage 17"/>
          <p:cNvSpPr/>
          <p:nvPr/>
        </p:nvSpPr>
        <p:spPr>
          <a:xfrm>
            <a:off x="6394938" y="4144109"/>
            <a:ext cx="457200" cy="304800"/>
          </a:xfrm>
          <a:prstGeom prst="flowChartMagnetic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4478217"/>
            <a:ext cx="304800" cy="12192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143000" y="4648200"/>
            <a:ext cx="114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কাটা  কম্পাস 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858000" y="4267200"/>
            <a:ext cx="137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পেন্সিল  কম্পাস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038600" y="5029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রুলার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67000" y="3352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কোণ</a:t>
            </a:r>
            <a:r>
              <a:rPr lang="bn-BD" sz="36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rot="2599200">
            <a:off x="4419600" y="2287487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চাঁদা</a:t>
            </a:r>
            <a:r>
              <a:rPr lang="bn-BD" sz="40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3276600" y="5791200"/>
            <a:ext cx="266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u="sng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জ্যামিতি </a:t>
            </a:r>
            <a:r>
              <a:rPr lang="bn-BD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u="sng" dirty="0" smtClean="0">
                <a:solidFill>
                  <a:srgbClr val="C00000"/>
                </a:solidFill>
              </a:rPr>
              <a:t>ছবিদেখে নাম বলঃ </a:t>
            </a:r>
            <a:endParaRPr lang="en-US" sz="2400" b="1" u="sng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927" y="486511"/>
            <a:ext cx="4038600" cy="2362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055081" y="967157"/>
            <a:ext cx="1371600" cy="1371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evel 4"/>
          <p:cNvSpPr/>
          <p:nvPr/>
        </p:nvSpPr>
        <p:spPr>
          <a:xfrm>
            <a:off x="5029200" y="4501656"/>
            <a:ext cx="3423137" cy="527544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vel 5"/>
          <p:cNvSpPr/>
          <p:nvPr/>
        </p:nvSpPr>
        <p:spPr>
          <a:xfrm>
            <a:off x="5334000" y="5035056"/>
            <a:ext cx="2819400" cy="527544"/>
          </a:xfrm>
          <a:prstGeom prst="bevel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Bevel 6"/>
          <p:cNvSpPr/>
          <p:nvPr/>
        </p:nvSpPr>
        <p:spPr>
          <a:xfrm>
            <a:off x="4495800" y="3429000"/>
            <a:ext cx="4495800" cy="1066800"/>
          </a:xfrm>
          <a:prstGeom prst="bevel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vel 7"/>
          <p:cNvSpPr/>
          <p:nvPr/>
        </p:nvSpPr>
        <p:spPr>
          <a:xfrm>
            <a:off x="5638799" y="5562600"/>
            <a:ext cx="2286001" cy="6096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ame 8"/>
          <p:cNvSpPr/>
          <p:nvPr/>
        </p:nvSpPr>
        <p:spPr>
          <a:xfrm>
            <a:off x="5029200" y="1371600"/>
            <a:ext cx="838200" cy="2209800"/>
          </a:xfrm>
          <a:prstGeom prst="fram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7620000" y="1371600"/>
            <a:ext cx="838200" cy="2209800"/>
          </a:xfrm>
          <a:prstGeom prst="fram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Parallelogram 11"/>
          <p:cNvSpPr/>
          <p:nvPr/>
        </p:nvSpPr>
        <p:spPr>
          <a:xfrm>
            <a:off x="6119446" y="381000"/>
            <a:ext cx="1447800" cy="838200"/>
          </a:xfrm>
          <a:prstGeom prst="parallelogram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ame 13"/>
          <p:cNvSpPr/>
          <p:nvPr/>
        </p:nvSpPr>
        <p:spPr>
          <a:xfrm>
            <a:off x="7848600" y="1447800"/>
            <a:ext cx="304800" cy="1981200"/>
          </a:xfrm>
          <a:prstGeom prst="fram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ame 15"/>
          <p:cNvSpPr/>
          <p:nvPr/>
        </p:nvSpPr>
        <p:spPr>
          <a:xfrm>
            <a:off x="5322277" y="1459525"/>
            <a:ext cx="304800" cy="1981200"/>
          </a:xfrm>
          <a:prstGeom prst="fram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Parallelogram 20"/>
          <p:cNvSpPr/>
          <p:nvPr/>
        </p:nvSpPr>
        <p:spPr>
          <a:xfrm>
            <a:off x="6406661" y="381000"/>
            <a:ext cx="890954" cy="838200"/>
          </a:xfrm>
          <a:prstGeom prst="parallelogram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/>
          <p:cNvSpPr/>
          <p:nvPr/>
        </p:nvSpPr>
        <p:spPr>
          <a:xfrm rot="758923">
            <a:off x="6745215" y="414130"/>
            <a:ext cx="228945" cy="838200"/>
          </a:xfrm>
          <a:prstGeom prst="parallelogram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943600" y="1676400"/>
            <a:ext cx="1600200" cy="1371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Frame 23"/>
          <p:cNvSpPr/>
          <p:nvPr/>
        </p:nvSpPr>
        <p:spPr>
          <a:xfrm>
            <a:off x="6096000" y="1219200"/>
            <a:ext cx="1295400" cy="2209800"/>
          </a:xfrm>
          <a:prstGeom prst="fram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ame 24"/>
          <p:cNvSpPr/>
          <p:nvPr/>
        </p:nvSpPr>
        <p:spPr>
          <a:xfrm>
            <a:off x="6435969" y="1295400"/>
            <a:ext cx="644769" cy="1981200"/>
          </a:xfrm>
          <a:prstGeom prst="fram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ame 25"/>
          <p:cNvSpPr/>
          <p:nvPr/>
        </p:nvSpPr>
        <p:spPr>
          <a:xfrm>
            <a:off x="6652846" y="1348154"/>
            <a:ext cx="175846" cy="1981200"/>
          </a:xfrm>
          <a:prstGeom prst="fram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-7848600"/>
            <a:ext cx="50292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62" y="3429000"/>
            <a:ext cx="4032738" cy="252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Flowchart: Extract 31"/>
          <p:cNvSpPr/>
          <p:nvPr/>
        </p:nvSpPr>
        <p:spPr>
          <a:xfrm>
            <a:off x="1447799" y="5867403"/>
            <a:ext cx="1371600" cy="533400"/>
          </a:xfrm>
          <a:prstGeom prst="flowChartExtra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85800" y="28956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solidFill>
                  <a:srgbClr val="00B0F0"/>
                </a:solidFill>
              </a:rPr>
              <a:t>জাতীয় পতাকা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24000" y="6488668"/>
            <a:ext cx="1763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 smtClean="0">
                <a:solidFill>
                  <a:srgbClr val="C00000"/>
                </a:solidFill>
              </a:rPr>
              <a:t>কম্পিউটার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10200" y="6248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solidFill>
                  <a:srgbClr val="7030A0"/>
                </a:solidFill>
              </a:rPr>
              <a:t>জাতীয় শহিদ মিনার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57446" y="1600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solidFill>
                  <a:srgbClr val="FF0000"/>
                </a:solidFill>
              </a:rPr>
              <a:t>আ 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105400" y="26771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00B0F0"/>
                </a:solidFill>
              </a:rPr>
              <a:t>উ</a:t>
            </a:r>
            <a:r>
              <a:rPr lang="bn-BD" sz="2800" b="1" dirty="0" smtClean="0">
                <a:solidFill>
                  <a:srgbClr val="7030A0"/>
                </a:solidFill>
              </a:rPr>
              <a:t> 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494585" y="267872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FFFF00"/>
                </a:solidFill>
              </a:rPr>
              <a:t>ঈ</a:t>
            </a:r>
            <a:r>
              <a:rPr lang="bn-BD" sz="2800" b="1" dirty="0" smtClean="0">
                <a:solidFill>
                  <a:srgbClr val="7030A0"/>
                </a:solidFill>
              </a:rPr>
              <a:t> 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500446" y="210429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00B050"/>
                </a:solidFill>
              </a:rPr>
              <a:t>ঙ</a:t>
            </a:r>
            <a:r>
              <a:rPr lang="bn-BD" sz="2800" b="1" dirty="0" smtClean="0">
                <a:solidFill>
                  <a:srgbClr val="7030A0"/>
                </a:solidFill>
              </a:rPr>
              <a:t> 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494585" y="16103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ক</a:t>
            </a:r>
            <a:r>
              <a:rPr lang="bn-BD" sz="2800" b="1" dirty="0" smtClean="0">
                <a:solidFill>
                  <a:srgbClr val="7030A0"/>
                </a:solidFill>
              </a:rPr>
              <a:t> 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848600" y="2690446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C00000"/>
                </a:solidFill>
              </a:rPr>
              <a:t>খ</a:t>
            </a:r>
            <a:r>
              <a:rPr lang="bn-BD" sz="2800" b="1" dirty="0" smtClean="0">
                <a:solidFill>
                  <a:srgbClr val="7030A0"/>
                </a:solidFill>
              </a:rPr>
              <a:t> 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620000" y="16002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FFC000"/>
                </a:solidFill>
              </a:rPr>
              <a:t>ই</a:t>
            </a:r>
            <a:r>
              <a:rPr lang="bn-BD" sz="2800" b="1" dirty="0" smtClean="0">
                <a:solidFill>
                  <a:srgbClr val="7030A0"/>
                </a:solidFill>
              </a:rPr>
              <a:t> 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547338" y="533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7030A0"/>
                </a:solidFill>
              </a:rPr>
              <a:t>অ</a:t>
            </a:r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385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385" decel="100000"/>
                                        <p:tgtEl>
                                          <p:spTgt spid="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385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385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385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385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7" dur="385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385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385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385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6" dur="385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385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385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385" decel="100000"/>
                                        <p:tgtEl>
                                          <p:spTgt spid="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5" dur="385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385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385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385" decel="100000"/>
                                        <p:tgtEl>
                                          <p:spTgt spid="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4" dur="385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6" dur="385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385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385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3" dur="385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5" dur="385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385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385" decel="100000"/>
                                        <p:tgtEl>
                                          <p:spTgt spid="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2" dur="385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4" dur="385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385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385" decel="100000"/>
                                        <p:tgtEl>
                                          <p:spTgt spid="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1" dur="385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3" dur="385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385" decel="100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6" dur="385" decel="100000"/>
                                        <p:tgtEl>
                                          <p:spTgt spid="10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8" dur="385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0" dur="385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385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5" dur="385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7" dur="385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9" dur="385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4" grpId="0" animBg="1"/>
      <p:bldP spid="1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2" grpId="0" animBg="1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u="sng" dirty="0" smtClean="0">
                <a:latin typeface="NikoshBAN" pitchFamily="2" charset="0"/>
                <a:cs typeface="NikoshBAN" pitchFamily="2" charset="0"/>
              </a:rPr>
              <a:t>বলতো দেখি</a:t>
            </a:r>
            <a:endParaRPr lang="bn-BD" sz="5400" b="1" u="sng" dirty="0" smtClean="0"/>
          </a:p>
          <a:p>
            <a:pPr algn="ctr"/>
            <a:r>
              <a:rPr lang="bn-BD" dirty="0" smtClean="0"/>
              <a:t> </a:t>
            </a:r>
          </a:p>
          <a:p>
            <a:pPr algn="ctr"/>
            <a:r>
              <a:rPr lang="bn-BD" sz="3200" b="1" dirty="0" smtClean="0">
                <a:solidFill>
                  <a:srgbClr val="00B0F0"/>
                </a:solidFill>
              </a:rPr>
              <a:t>জাতীয় পতাকা,</a:t>
            </a:r>
            <a:r>
              <a:rPr lang="bn-BD" sz="3200" b="1" dirty="0" smtClean="0">
                <a:solidFill>
                  <a:srgbClr val="C00000"/>
                </a:solidFill>
              </a:rPr>
              <a:t> কম্পিউটার ও  </a:t>
            </a:r>
            <a:r>
              <a:rPr lang="bn-BD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bn-BD" sz="3200" b="1" dirty="0" smtClean="0">
                <a:solidFill>
                  <a:srgbClr val="7030A0"/>
                </a:solidFill>
              </a:rPr>
              <a:t>জাতীয় শহিদ মিনার</a:t>
            </a:r>
            <a:r>
              <a:rPr lang="bn-BD" sz="2400" b="1" dirty="0" smtClean="0">
                <a:solidFill>
                  <a:srgbClr val="7030A0"/>
                </a:solidFill>
              </a:rPr>
              <a:t>।</a:t>
            </a:r>
          </a:p>
          <a:p>
            <a:pPr algn="ctr"/>
            <a:endParaRPr lang="bn-BD" b="1" dirty="0" smtClean="0">
              <a:solidFill>
                <a:srgbClr val="7030A0"/>
              </a:solidFill>
            </a:endParaRPr>
          </a:p>
          <a:p>
            <a:pPr algn="ctr"/>
            <a:r>
              <a:rPr lang="bn-BD" b="1" dirty="0" smtClean="0">
                <a:solidFill>
                  <a:srgbClr val="7030A0"/>
                </a:solidFill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এগুলো  কিসের আকৃতি ?</a:t>
            </a:r>
          </a:p>
          <a:p>
            <a:pPr algn="ctr"/>
            <a:endParaRPr lang="bn-BD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চতুর্ভুজ আকৃতি।</a:t>
            </a:r>
          </a:p>
          <a:p>
            <a:pPr algn="ctr"/>
            <a:endParaRPr lang="bn-BD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আমাদের আজকের পাঠঃ </a:t>
            </a:r>
            <a:r>
              <a:rPr lang="bn-BD" sz="72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চতুর্ভুজের ধারণা </a:t>
            </a:r>
            <a:endParaRPr lang="bn-BD" u="sng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362200" y="3276600"/>
            <a:ext cx="838200" cy="45720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5562600"/>
            <a:ext cx="68275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 পাঠ্য বই এর ১৩০ পৃষ্ঠা খোল 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228600"/>
            <a:ext cx="34804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200" b="1" u="sng" dirty="0" smtClean="0">
                <a:solidFill>
                  <a:srgbClr val="C00000"/>
                </a:solidFill>
              </a:rPr>
              <a:t>চিত্রটি দেখ </a:t>
            </a:r>
            <a:endParaRPr lang="en-US" sz="3200" b="1" u="sng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4600" y="3960812"/>
            <a:ext cx="41148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1331363" y="2779163"/>
            <a:ext cx="2361406" cy="506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502877" y="1600200"/>
            <a:ext cx="2526323" cy="175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4642337" y="1975339"/>
            <a:ext cx="2362202" cy="16119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02877" y="1623646"/>
            <a:ext cx="4050323" cy="233875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2514600" y="1600200"/>
            <a:ext cx="2514600" cy="2362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33800" y="2743200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/>
              <a:t>ম </a:t>
            </a:r>
            <a:r>
              <a:rPr lang="bn-BD" b="1" dirty="0" smtClean="0"/>
              <a:t> 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181600" y="990600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/>
              <a:t>ঘ</a:t>
            </a:r>
            <a:r>
              <a:rPr lang="bn-BD" b="1" dirty="0" smtClean="0"/>
              <a:t> 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447800" y="1143000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/>
              <a:t>গ</a:t>
            </a:r>
            <a:r>
              <a:rPr lang="bn-BD" b="1" dirty="0" smtClean="0"/>
              <a:t> 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447800" y="3657600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/>
              <a:t>ক</a:t>
            </a:r>
            <a:r>
              <a:rPr lang="bn-BD" b="1" dirty="0" smtClean="0"/>
              <a:t> 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705600" y="3505200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/>
              <a:t>খ</a:t>
            </a:r>
            <a:r>
              <a:rPr lang="bn-BD" b="1" dirty="0" smtClean="0"/>
              <a:t> </a:t>
            </a:r>
            <a:endParaRPr lang="en-US" b="1" dirty="0"/>
          </a:p>
        </p:txBody>
      </p:sp>
      <p:sp>
        <p:nvSpPr>
          <p:cNvPr id="29" name="Up Arrow Callout 28"/>
          <p:cNvSpPr/>
          <p:nvPr/>
        </p:nvSpPr>
        <p:spPr>
          <a:xfrm>
            <a:off x="1981200" y="4191000"/>
            <a:ext cx="4953000" cy="1905000"/>
          </a:xfrm>
          <a:prstGeom prst="upArrowCallou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চতুর্ভুজ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  <p:bldP spid="24" grpId="0"/>
      <p:bldP spid="24" grpId="1"/>
      <p:bldP spid="24" grpId="2"/>
      <p:bldP spid="25" grpId="0"/>
      <p:bldP spid="25" grpId="1"/>
      <p:bldP spid="25" grpId="2"/>
      <p:bldP spid="26" grpId="0"/>
      <p:bldP spid="26" grpId="1"/>
      <p:bldP spid="26" grpId="2"/>
      <p:bldP spid="27" grpId="0"/>
      <p:bldP spid="27" grpId="1"/>
      <p:bldP spid="27" grpId="2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Callout 1"/>
          <p:cNvSpPr/>
          <p:nvPr/>
        </p:nvSpPr>
        <p:spPr>
          <a:xfrm>
            <a:off x="76200" y="76200"/>
            <a:ext cx="3200400" cy="9906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চতুর্ভুজ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চারটি রেখাংশ দ্বারা আবদ্ধ চিত্র কে </a:t>
            </a:r>
            <a:r>
              <a:rPr lang="bn-BD" sz="48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চতুর্ভুজ </a:t>
            </a:r>
            <a:r>
              <a:rPr lang="bn-BD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বলে।</a:t>
            </a:r>
          </a:p>
          <a:p>
            <a:endParaRPr lang="bn-BD" sz="36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উপরের চিত্রে -কখ,কগ,খঘ,গঘ - </a:t>
            </a:r>
            <a:r>
              <a:rPr lang="bn-BD" sz="36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চতুর্ভুজটির </a:t>
            </a:r>
            <a:r>
              <a:rPr lang="bn-BD" sz="36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চারটি</a:t>
            </a:r>
            <a:r>
              <a:rPr lang="bn-BD" sz="36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রেখাংশ ।</a:t>
            </a:r>
          </a:p>
          <a:p>
            <a:endParaRPr lang="bn-BD" sz="36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ক,খ,গ,ঘ-</a:t>
            </a:r>
            <a:r>
              <a:rPr lang="bn-BD" sz="36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চতুর্ভুজটির </a:t>
            </a:r>
            <a:r>
              <a:rPr lang="bn-BD" sz="36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চারটি</a:t>
            </a:r>
            <a:r>
              <a:rPr lang="bn-BD" sz="36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কৌণিক  বিন্দু।</a:t>
            </a:r>
          </a:p>
          <a:p>
            <a:endParaRPr lang="bn-BD" sz="36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ক-ঘ ও খ-গ রেখাংশ দুটি </a:t>
            </a:r>
            <a:r>
              <a:rPr lang="bn-BD" sz="36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চতুর্ভুজটির </a:t>
            </a:r>
            <a:r>
              <a:rPr lang="bn-BD" sz="36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দুটি</a:t>
            </a:r>
            <a:r>
              <a:rPr lang="bn-BD" sz="36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কর্ণ ।</a:t>
            </a:r>
          </a:p>
          <a:p>
            <a:endParaRPr lang="bn-BD" sz="36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অতএব , ক খ গ ঘ – একটি </a:t>
            </a:r>
            <a:r>
              <a:rPr lang="bn-BD" sz="36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চতুর্ভুজ</a:t>
            </a:r>
            <a:r>
              <a:rPr lang="bn-BD" sz="36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251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feni</dc:creator>
  <cp:lastModifiedBy>INFiNIE</cp:lastModifiedBy>
  <cp:revision>146</cp:revision>
  <dcterms:created xsi:type="dcterms:W3CDTF">2006-08-16T00:00:00Z</dcterms:created>
  <dcterms:modified xsi:type="dcterms:W3CDTF">2020-07-04T09:52:11Z</dcterms:modified>
</cp:coreProperties>
</file>