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478A-67CC-413A-9553-72359AFBE972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A56A0-1CD5-40E6-AA39-4E4DB5C0A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pic>
        <p:nvPicPr>
          <p:cNvPr id="3" name="Picture 2" descr="C:\Users\M. Islam\Desktop\102PHOTO\SAM_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41716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দৈর্ঘ্যের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গুণিতক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ভগ্নাংশ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36825890"/>
              </p:ext>
            </p:extLst>
          </p:nvPr>
        </p:nvGraphicFramePr>
        <p:xfrm>
          <a:off x="457200" y="2174873"/>
          <a:ext cx="8305800" cy="399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1332442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১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কিলো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মিটার</a:t>
                      </a:r>
                      <a:r>
                        <a:rPr lang="en-US" sz="4000" baseline="0" dirty="0" smtClean="0"/>
                        <a:t>    </a:t>
                      </a:r>
                      <a:r>
                        <a:rPr lang="en-US" sz="4000" baseline="0" dirty="0" smtClean="0">
                          <a:latin typeface="Nikosh" pitchFamily="2" charset="0"/>
                          <a:cs typeface="Nikosh" pitchFamily="2" charset="0"/>
                        </a:rPr>
                        <a:t>= ১০০০ </a:t>
                      </a:r>
                      <a:r>
                        <a:rPr lang="en-US" sz="4000" baseline="0" dirty="0" err="1" smtClean="0"/>
                        <a:t>মিটার</a:t>
                      </a:r>
                      <a:endParaRPr lang="en-US" sz="4000" dirty="0"/>
                    </a:p>
                  </a:txBody>
                  <a:tcPr/>
                </a:tc>
              </a:tr>
              <a:tr h="1332442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4000" dirty="0" err="1" smtClean="0"/>
                        <a:t>মিটার</a:t>
                      </a:r>
                      <a:r>
                        <a:rPr lang="en-US" sz="4000" dirty="0" smtClean="0"/>
                        <a:t>              =  </a:t>
                      </a:r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১০০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সেন্টিমিটার</a:t>
                      </a:r>
                      <a:endParaRPr lang="en-US" sz="4000" dirty="0"/>
                    </a:p>
                  </a:txBody>
                  <a:tcPr/>
                </a:tc>
              </a:tr>
              <a:tr h="1332442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১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সেন্টিমিটার</a:t>
                      </a:r>
                      <a:r>
                        <a:rPr lang="en-US" sz="4000" baseline="0" dirty="0" smtClean="0"/>
                        <a:t>     = </a:t>
                      </a:r>
                      <a:r>
                        <a:rPr lang="en-US" sz="4000" baseline="0" dirty="0" smtClean="0"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মিলি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মিটার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ভরের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8820829"/>
              </p:ext>
            </p:extLst>
          </p:nvPr>
        </p:nvGraphicFramePr>
        <p:xfrm>
          <a:off x="381000" y="1371600"/>
          <a:ext cx="85344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4000" dirty="0" err="1" smtClean="0">
                          <a:latin typeface="Nikosh" pitchFamily="2" charset="0"/>
                          <a:cs typeface="Nikosh" pitchFamily="2" charset="0"/>
                        </a:rPr>
                        <a:t>মেট্রিক</a:t>
                      </a:r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" pitchFamily="2" charset="0"/>
                          <a:cs typeface="Nikosh" pitchFamily="2" charset="0"/>
                        </a:rPr>
                        <a:t>টন</a:t>
                      </a:r>
                      <a:r>
                        <a:rPr lang="en-US" sz="4000" dirty="0" smtClean="0">
                          <a:latin typeface="Nikosh" pitchFamily="2" charset="0"/>
                          <a:cs typeface="Nikosh" pitchFamily="2" charset="0"/>
                        </a:rPr>
                        <a:t> = ১০ </a:t>
                      </a:r>
                      <a:r>
                        <a:rPr lang="en-US" sz="4000" dirty="0" err="1" smtClean="0">
                          <a:latin typeface="Nikosh" pitchFamily="2" charset="0"/>
                          <a:cs typeface="Nikosh" pitchFamily="2" charset="0"/>
                        </a:rPr>
                        <a:t>কুইন্টাল</a:t>
                      </a:r>
                      <a:endParaRPr lang="en-US" sz="40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40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কুইন্টাল</a:t>
                      </a:r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 = ১০০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কিলোগ্রাম</a:t>
                      </a:r>
                      <a:endParaRPr lang="en-US" sz="1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কিলো</a:t>
                      </a:r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গ্রাম</a:t>
                      </a:r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= ১০০০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গ্রাম</a:t>
                      </a:r>
                      <a:endParaRPr lang="en-US" sz="1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1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গ্রাম</a:t>
                      </a:r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 = ১০০০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মিলি</a:t>
                      </a:r>
                      <a:r>
                        <a:rPr lang="en-US" sz="18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itchFamily="2" charset="0"/>
                          <a:cs typeface="Nikosh" pitchFamily="2" charset="0"/>
                        </a:rPr>
                        <a:t>গ্রাম</a:t>
                      </a:r>
                      <a:endParaRPr lang="en-US" sz="1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1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সময়ের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229600"/>
              </a:tblGrid>
              <a:tr h="1625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7200" dirty="0" err="1" smtClean="0">
                          <a:latin typeface="Nikosh" pitchFamily="2" charset="0"/>
                          <a:cs typeface="Nikosh" pitchFamily="2" charset="0"/>
                        </a:rPr>
                        <a:t>দিন</a:t>
                      </a:r>
                      <a:r>
                        <a:rPr lang="en-US" sz="7200" dirty="0" smtClean="0">
                          <a:latin typeface="Nikosh" pitchFamily="2" charset="0"/>
                          <a:cs typeface="Nikosh" pitchFamily="2" charset="0"/>
                        </a:rPr>
                        <a:t> = ২৪ </a:t>
                      </a:r>
                      <a:r>
                        <a:rPr lang="en-US" sz="7200" dirty="0" err="1" smtClean="0">
                          <a:latin typeface="Nikosh" pitchFamily="2" charset="0"/>
                          <a:cs typeface="Nikosh" pitchFamily="2" charset="0"/>
                        </a:rPr>
                        <a:t>ঘন্টা</a:t>
                      </a:r>
                      <a:endParaRPr lang="en-US" sz="7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7200" dirty="0" err="1" smtClean="0">
                          <a:latin typeface="Nikosh" pitchFamily="2" charset="0"/>
                          <a:cs typeface="Nikosh" pitchFamily="2" charset="0"/>
                        </a:rPr>
                        <a:t>ঘন্টা</a:t>
                      </a:r>
                      <a:r>
                        <a:rPr lang="en-US" sz="7200" dirty="0" smtClean="0">
                          <a:latin typeface="Nikosh" pitchFamily="2" charset="0"/>
                          <a:cs typeface="Nikosh" pitchFamily="2" charset="0"/>
                        </a:rPr>
                        <a:t> = ৬০ </a:t>
                      </a:r>
                      <a:r>
                        <a:rPr lang="en-US" sz="7200" dirty="0" err="1" smtClean="0">
                          <a:latin typeface="Nikosh" pitchFamily="2" charset="0"/>
                          <a:cs typeface="Nikosh" pitchFamily="2" charset="0"/>
                        </a:rPr>
                        <a:t>মিনিট</a:t>
                      </a:r>
                      <a:endParaRPr lang="en-US" sz="7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latin typeface="Nikosh" pitchFamily="2" charset="0"/>
                          <a:cs typeface="Nikosh" pitchFamily="2" charset="0"/>
                        </a:rPr>
                        <a:t>১ </a:t>
                      </a:r>
                      <a:r>
                        <a:rPr lang="en-US" sz="7200" dirty="0" err="1" smtClean="0">
                          <a:latin typeface="Nikosh" pitchFamily="2" charset="0"/>
                          <a:cs typeface="Nikosh" pitchFamily="2" charset="0"/>
                        </a:rPr>
                        <a:t>মিনিট</a:t>
                      </a:r>
                      <a:r>
                        <a:rPr lang="en-US" sz="7200" dirty="0" smtClean="0">
                          <a:latin typeface="Nikosh" pitchFamily="2" charset="0"/>
                          <a:cs typeface="Nikosh" pitchFamily="2" charset="0"/>
                        </a:rPr>
                        <a:t> = ৬০ </a:t>
                      </a:r>
                      <a:r>
                        <a:rPr lang="en-US" sz="7200" dirty="0" err="1" smtClean="0">
                          <a:latin typeface="Nikosh" pitchFamily="2" charset="0"/>
                          <a:cs typeface="Nikosh" pitchFamily="2" charset="0"/>
                        </a:rPr>
                        <a:t>সেকেন্ড</a:t>
                      </a:r>
                      <a:endParaRPr lang="en-US" sz="7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পরিমাপ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আয়তন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/>
              <a:t>X 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উচ্চতা</a:t>
            </a:r>
            <a:r>
              <a:rPr lang="en-US" sz="6000" dirty="0" smtClean="0"/>
              <a:t> </a:t>
            </a:r>
          </a:p>
          <a:p>
            <a:r>
              <a:rPr lang="en-US" sz="6000" dirty="0"/>
              <a:t> </a:t>
            </a:r>
            <a:r>
              <a:rPr lang="en-US" sz="6000" dirty="0" smtClean="0"/>
              <a:t>          =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/>
              <a:t>X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প্রস্থ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/>
              <a:t>X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উচ্চতা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ক্ষেত্রের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৫মিটার ও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প্রস্থ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৪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মিটার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533400" y="17526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457200" y="25908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57200" y="33528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আগামীতে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7696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" pitchFamily="2" charset="0"/>
                <a:cs typeface="Nikosh" pitchFamily="2" charset="0"/>
              </a:rPr>
              <a:t>আগামীতে</a:t>
            </a:r>
            <a:r>
              <a:rPr lang="en-US" sz="8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8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8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9600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মোহাম্মদ রফিকুল ইসলাম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 শিক্ষক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তাহের মাধ্যমিক বিদ্যালয়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ভেড়ামারা, কুষ্টিয়া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rafiqul990@gmail.com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867400"/>
            <a:ext cx="58674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Nikosh" pitchFamily="2" charset="0"/>
              </a:rPr>
              <a:t>rafiqul990@gmail.com</a:t>
            </a:r>
            <a:endParaRPr lang="en-US" sz="3200" dirty="0">
              <a:latin typeface="Times New Roman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073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bn-IN" dirty="0" smtClean="0"/>
              <a:t>বিভিন্ন চিত্র</a:t>
            </a:r>
            <a:endParaRPr lang="en-US" dirty="0"/>
          </a:p>
        </p:txBody>
      </p:sp>
      <p:pic>
        <p:nvPicPr>
          <p:cNvPr id="5" name="Picture 2" descr="C:\Users\M. Islam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3581400" cy="23622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 descr="C:\Users\M. Islam\Desktop\Photo\SAM_0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3400" y="685800"/>
            <a:ext cx="2805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চিত্র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9" name="Picture 5" descr="C:\Users\M. Islam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91000"/>
            <a:ext cx="2971800" cy="2590800"/>
          </a:xfrm>
          <a:prstGeom prst="rect">
            <a:avLst/>
          </a:prstGeom>
          <a:noFill/>
        </p:spPr>
      </p:pic>
      <p:pic>
        <p:nvPicPr>
          <p:cNvPr id="1030" name="Picture 6" descr="C:\Users\M. Islam\Desktop\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191000"/>
            <a:ext cx="3276600" cy="2590800"/>
          </a:xfrm>
          <a:prstGeom prst="rect">
            <a:avLst/>
          </a:prstGeom>
          <a:noFill/>
        </p:spPr>
      </p:pic>
      <p:pic>
        <p:nvPicPr>
          <p:cNvPr id="1031" name="Picture 7" descr="C:\Users\M. Islam\Desktop\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91000"/>
            <a:ext cx="3048000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4976217"/>
      </p:ext>
    </p:extLst>
  </p:cSld>
  <p:clrMapOvr>
    <a:masterClrMapping/>
  </p:clrMapOvr>
  <p:transition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6172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304800"/>
            <a:ext cx="3581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৬ষ্ঠ</a:t>
            </a:r>
            <a:r>
              <a:rPr lang="bn-IN" sz="5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শ্রেণী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066800"/>
            <a:ext cx="8077200" cy="1524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bn-IN" sz="4800" dirty="0" smtClean="0">
                <a:latin typeface="Nikosh" pitchFamily="2" charset="0"/>
                <a:cs typeface="Nikosh" pitchFamily="2" charset="0"/>
              </a:rPr>
              <a:t> অধ্যায়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) </a:t>
            </a:r>
            <a:endParaRPr lang="en-US" sz="4800" dirty="0"/>
          </a:p>
        </p:txBody>
      </p:sp>
      <p:sp>
        <p:nvSpPr>
          <p:cNvPr id="9" name="Right Arrow 8"/>
          <p:cNvSpPr/>
          <p:nvPr/>
        </p:nvSpPr>
        <p:spPr>
          <a:xfrm>
            <a:off x="533400" y="1981200"/>
            <a:ext cx="8001000" cy="3048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বৈ</a:t>
            </a:r>
            <a:r>
              <a:rPr lang="bn-IN" sz="5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জ্ঞানিক প্রক্রিয়া ও পরিমাপ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3400" y="4724400"/>
            <a:ext cx="8077200" cy="1828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বিশেষ পাঠঃবৈজ্ঞানিক প্রক্রিয়ার ধাপ, মৌলিক ও যৌগিক একক, , আয়তন, পরিমাপ।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871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শিক্ষণ ফল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১. বৈজ্ঞানিক প্রক্রিয়া এবং পরীক্ষণ ব্যাখ্যা করতে পারবে।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bn-IN" dirty="0">
                <a:latin typeface="Nikosh" pitchFamily="2" charset="0"/>
                <a:cs typeface="Nikosh" pitchFamily="2" charset="0"/>
              </a:rPr>
              <a:t>বৈজ্ঞানিক প্রক্রিয়া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ধাপসমুহ ব্যাখ্যা করতে পারবে।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৩. পরিমাপের প্রয়োজণীয়তা এবং এককের গুরুত্ব ব্যাখ্যা করতে পারবে।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৪. মৌলিক ও যৌগিক একক ব্যাখ্যা করতে পারবে।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৫ দৈর্ঘ্য, ভর  ও সময় পরিমাপ করতে পাবে।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৬ বিভিন্ন আকারের কঠিন বস্তুর আয়তন পরিমাপ করতে পারবে।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746140"/>
      </p:ext>
    </p:extLst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বিজ্ঞান কি?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1261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কিভাবে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বৃষ্টি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–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চিত্র</a:t>
            </a:r>
            <a:r>
              <a:rPr lang="bn-IN" sz="2000" dirty="0" smtClean="0"/>
              <a:t>।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638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বিজ্ঞান এক ধরনের জ্ঞান। জ্ঞান হল কোন কিছু সর্ম্পকে তথ্য। তাহলে বিজ্ঞান কি সর্ম্পকে তথ্য? তোমরা প্রাথমিক বিজ্ঞানে জীব, জড়, পানি,বায়ু, মাটি,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সর্ম্পকে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জেনেছ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আরও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জেনেছ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বৃষ্টি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সুতারং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সর্ম্পকে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M. Islam\Desktop\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3400"/>
            <a:ext cx="2300288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M. Islam\Desktop\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90800"/>
            <a:ext cx="25908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M. Islam\Desktop\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533400"/>
            <a:ext cx="259080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M. Islam\Desktop\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2667000"/>
            <a:ext cx="2447925" cy="232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C:\Users\M. Islam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181601"/>
            <a:ext cx="32004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99552083"/>
      </p:ext>
    </p:extLst>
  </p:cSld>
  <p:clrMapOvr>
    <a:masterClrMapping/>
  </p:clrMapOvr>
  <p:transition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প্রক্রিয়ার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ধাপ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2192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প্রশ্ন</a:t>
            </a:r>
            <a:r>
              <a:rPr lang="en-US" dirty="0" smtClean="0">
                <a:solidFill>
                  <a:srgbClr val="FFFF00"/>
                </a:solidFill>
              </a:rPr>
              <a:t>/ </a:t>
            </a:r>
            <a:r>
              <a:rPr lang="en-US" dirty="0" err="1" smtClean="0">
                <a:solidFill>
                  <a:srgbClr val="FFFF00"/>
                </a:solidFill>
              </a:rPr>
              <a:t>সমস্যা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নির্বাচন</a:t>
            </a:r>
            <a:endParaRPr lang="en-US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38600" y="1447800"/>
            <a:ext cx="5334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143000"/>
            <a:ext cx="3429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বিদ্যমান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সংগ্রহ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781800" y="1752600"/>
            <a:ext cx="2286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2438400"/>
            <a:ext cx="29718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পরীক্ষণ</a:t>
            </a:r>
            <a:r>
              <a:rPr lang="en-US" dirty="0" smtClean="0"/>
              <a:t> ও </a:t>
            </a:r>
            <a:r>
              <a:rPr lang="en-US" dirty="0" err="1" smtClean="0"/>
              <a:t>পর্যবেক্ষণের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উপাত্ত</a:t>
            </a:r>
            <a:r>
              <a:rPr lang="en-US" dirty="0" smtClean="0"/>
              <a:t> </a:t>
            </a:r>
            <a:r>
              <a:rPr lang="en-US" dirty="0" err="1" smtClean="0"/>
              <a:t>সংগ্রহের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r>
              <a:rPr lang="en-US" dirty="0" smtClean="0"/>
              <a:t> </a:t>
            </a:r>
            <a:r>
              <a:rPr lang="en-US" dirty="0" err="1" smtClean="0"/>
              <a:t>যেমন</a:t>
            </a:r>
            <a:r>
              <a:rPr lang="en-US" dirty="0" smtClean="0"/>
              <a:t> </a:t>
            </a:r>
            <a:r>
              <a:rPr lang="en-US" dirty="0" err="1" smtClean="0"/>
              <a:t>চেক</a:t>
            </a:r>
            <a:r>
              <a:rPr lang="en-US" dirty="0" smtClean="0"/>
              <a:t> </a:t>
            </a:r>
            <a:r>
              <a:rPr lang="en-US" dirty="0" err="1" smtClean="0"/>
              <a:t>লিস্ট</a:t>
            </a:r>
            <a:r>
              <a:rPr lang="en-US" dirty="0" smtClean="0"/>
              <a:t> </a:t>
            </a:r>
            <a:r>
              <a:rPr lang="en-US" dirty="0" err="1" smtClean="0"/>
              <a:t>তৈরী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4038600" y="2895600"/>
            <a:ext cx="1143000" cy="152400"/>
          </a:xfrm>
          <a:prstGeom prst="leftArrow">
            <a:avLst>
              <a:gd name="adj1" fmla="val 7285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2438400"/>
            <a:ext cx="3505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সম্ভব্য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ফলাফল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057400" y="3429000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4191000"/>
            <a:ext cx="35052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পর্যবেক্ষণ</a:t>
            </a:r>
            <a:r>
              <a:rPr lang="en-US" dirty="0" smtClean="0"/>
              <a:t> ও </a:t>
            </a:r>
            <a:r>
              <a:rPr lang="en-US" dirty="0" err="1" smtClean="0"/>
              <a:t>উপাত্ত</a:t>
            </a:r>
            <a:r>
              <a:rPr lang="en-US" dirty="0" smtClean="0"/>
              <a:t> </a:t>
            </a:r>
            <a:r>
              <a:rPr lang="en-US" dirty="0" err="1" smtClean="0"/>
              <a:t>সংগ্রহ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962400" y="4572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4191000"/>
            <a:ext cx="29718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উপাত্ত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6781800" y="5257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10200" y="5791200"/>
            <a:ext cx="29718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বর্জন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>
            <a:off x="3810000" y="60960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1000" y="5867400"/>
            <a:ext cx="3352800" cy="76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ফলাফল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724277"/>
      </p:ext>
    </p:extLst>
  </p:cSld>
  <p:clrMapOvr>
    <a:masterClrMapping/>
  </p:clrMapOvr>
  <p:transition>
    <p:wipe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চিত্র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M. Islam\Desktop\inde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1190625" cy="2143125"/>
          </a:xfrm>
          <a:prstGeom prst="rect">
            <a:avLst/>
          </a:prstGeom>
          <a:noFill/>
        </p:spPr>
      </p:pic>
      <p:pic>
        <p:nvPicPr>
          <p:cNvPr id="2053" name="Picture 5" descr="C:\Users\M. Islam\Desktop\ind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3401" y="1828800"/>
            <a:ext cx="4495800" cy="4800600"/>
          </a:xfrm>
          <a:prstGeom prst="rect">
            <a:avLst/>
          </a:prstGeom>
          <a:noFill/>
        </p:spPr>
      </p:pic>
      <p:pic>
        <p:nvPicPr>
          <p:cNvPr id="2051" name="Picture 3" descr="C:\Users\M. Islam\Desktop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00200"/>
            <a:ext cx="4419600" cy="2362200"/>
          </a:xfrm>
          <a:prstGeom prst="rect">
            <a:avLst/>
          </a:prstGeom>
          <a:noFill/>
        </p:spPr>
      </p:pic>
      <p:pic>
        <p:nvPicPr>
          <p:cNvPr id="2052" name="Picture 4" descr="C:\Users\M. Islam\Desktop\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38601"/>
            <a:ext cx="4191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37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যৌগিক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9144000" cy="297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যাকে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থাকি।টেবিলের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পরিমা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। 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উচ্চতা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উচ্চতাও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দৈর্ঘ্যের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এক্ককের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দৈর্ঘ্যর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এককটি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নিজেই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স্বয়ংসম্পুর্ণ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মেৌলিক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b="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3886200"/>
            <a:ext cx="9144000" cy="4038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অন্যদিকে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রাশিকে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কেবল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পরিমাপকে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শ্রেণীকক্ষের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পমিাপের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গুণফলের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নির্ভর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গুণফল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ততোধিক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সমন্বয়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সমন্বিত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যৌগিক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ক্ষেত্রফরলর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প্রস্থের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গুনফল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অনুরুপ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আয়তনের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প্রস্থ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উচ্চতার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গুণফল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475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শিক্ষক পরিচিতি</vt:lpstr>
      <vt:lpstr>বিভিন্ন চিত্র</vt:lpstr>
      <vt:lpstr>      </vt:lpstr>
      <vt:lpstr>শিক্ষণ ফল</vt:lpstr>
      <vt:lpstr>বিজ্ঞান কি?</vt:lpstr>
      <vt:lpstr>বৈজ্ঞানিক প্রক্রিয়ার ধাপ</vt:lpstr>
      <vt:lpstr>বৈজ্ঞানিক পরিমাপের বিভিন্ন চিত্র</vt:lpstr>
      <vt:lpstr>মৌলিক ও যৌগিক একক</vt:lpstr>
      <vt:lpstr>দৈর্ঘ্যের এককের গুণিতক ও ভগ্নাংশ</vt:lpstr>
      <vt:lpstr>ভরের একক</vt:lpstr>
      <vt:lpstr>সময়ের একক </vt:lpstr>
      <vt:lpstr> আয়তন ও পরিমাপ</vt:lpstr>
      <vt:lpstr>বাড়ির কাজ</vt:lpstr>
      <vt:lpstr>আগামীতে দেখা হবে।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HPPRO2000MT</dc:creator>
  <cp:lastModifiedBy>CSL-KB(BI)</cp:lastModifiedBy>
  <cp:revision>63</cp:revision>
  <dcterms:created xsi:type="dcterms:W3CDTF">2013-06-16T05:45:48Z</dcterms:created>
  <dcterms:modified xsi:type="dcterms:W3CDTF">2020-07-04T11:25:44Z</dcterms:modified>
</cp:coreProperties>
</file>