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98" r:id="rId3"/>
    <p:sldId id="279" r:id="rId4"/>
    <p:sldId id="280" r:id="rId5"/>
    <p:sldId id="285" r:id="rId6"/>
    <p:sldId id="290" r:id="rId7"/>
    <p:sldId id="286" r:id="rId8"/>
    <p:sldId id="291" r:id="rId9"/>
    <p:sldId id="293" r:id="rId10"/>
    <p:sldId id="294" r:id="rId11"/>
    <p:sldId id="296" r:id="rId12"/>
    <p:sldId id="295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0000"/>
    <a:srgbClr val="0A0A0A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0" autoAdjust="0"/>
  </p:normalViewPr>
  <p:slideViewPr>
    <p:cSldViewPr snapToGrid="0">
      <p:cViewPr varScale="1">
        <p:scale>
          <a:sx n="38" d="100"/>
          <a:sy n="38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72A94-72A5-46DE-A036-4914FA2ADCF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C5C31-1535-4712-8933-87D04C65D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E2301-9309-45AA-B7F8-F9D62AE7E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95778F-50C8-45F5-830F-3F3CAF956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E7D949-7423-4861-8F4E-AA581CD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A44E1F-F3C7-42A4-94F9-3F377022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28192E-73A7-4299-B206-A4A2F826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39983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37F32-902C-4B7B-B7C8-A8D0985E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BDF5F0-65FE-4EB4-AF69-7C9A57DA9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253A0-D281-41C0-A591-CA0A6FA3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CE7035-599F-45D3-9885-77BA839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8B7E07-E398-4809-8085-2E1D1ECC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93182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077A01-9894-4360-B4B4-6F121D773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509806-33B8-4F08-AC6B-8589E7DB1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F5BA6-54EE-497E-A212-3EF2481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89635-4D22-40D4-91C7-B493BDF2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75BDF-A11F-4CC2-8216-D8D390F4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143413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93AA51-17CC-4D0A-BEE0-48C0E4DD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9CB9A-2747-41B8-9F4E-2B5DC49F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06AFE-2FA2-44F3-A8F4-FE070237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D98224-6709-445C-ADFF-F29C9CD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E5627E-939D-475B-A91C-D188837A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73144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435F0-200C-4E8C-BB2D-3828187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B8453A-FCBA-4331-8363-6ABB687A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8C8295-AC34-48AD-8AED-A877FCAF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45EED4-903E-4726-B06A-4839BF3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08CBF6-75D3-487C-B168-4B4B78F2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7927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8C6C2-F1AE-4977-BD53-4F6AF30E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17920-9C7C-4B21-97DD-52B93AB73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575C0B-8B64-4F35-BDEF-73E08E7A4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EE0A34-F0BC-4577-BBD8-E4D69D97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33842B-B6C1-46C6-926B-BCD0F1AD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3B8360-D476-43DE-8C77-15CDE7AF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70214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7234E2-2A16-4A3E-8101-99C72126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69D643-0975-4980-9383-928252CF7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D7C596-24D3-40C6-BE33-6ABBA2D7D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7A75E3-E7D6-4441-9431-D33B8EFB0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A01100-E9F7-4AFB-99F6-7E6623274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D12D48F-E245-4036-A0A5-664CF94A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A76A66-ED98-4B43-8ED0-28A0FAAA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43B60E4-8581-48EA-B197-1841A153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62540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4D9F7-B63B-4DA9-A853-6E32D1C3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0A0E49-DC7F-481B-8550-5D4689BC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7DEED1-A365-4BFB-AD9F-DEF08ECE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71609A-848C-4D88-BE6D-39D73F3D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3233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9F40CC-E3C4-48EF-91D7-A0F1BC8A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5D2780-2280-4050-875C-02E124CF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5A1616-3E22-4AA3-AA98-2FCCD322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54263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42E16-0123-4555-8235-6DFF21A8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15F584-4419-4235-89F4-2259C658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799B5-696F-49C6-87AD-403EE6EB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68A832-3F70-4D1C-835D-0935163B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94D65B-14A8-418B-8112-662CF20C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9F61B7-F62A-48EF-AAD8-CD1593E0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01294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41D26-C5DD-4C5A-A38C-19B5322A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99406D-0F1B-42B3-9802-7E97D2D37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6E132F-BF62-4D4F-A7FC-0EA2001E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6215AC-721B-48E9-A9F5-439BFB1C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BE26F2-F056-4E02-BE7E-6770481C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C4461F-B167-47B2-860D-1108F689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42748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765D96-9686-4F68-8721-1973BC9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4A25C8-B628-4023-99F2-FF761780A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58B73-8C09-402E-828F-FA30A83AD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16D9-6252-46C1-AC0C-6BBA31A11846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81F660-602F-4706-B9E4-9BAC92782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023D6C-7902-4640-8692-4BA2AD65B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2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9.wav"/><Relationship Id="rId7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25.jpeg"/><Relationship Id="rId5" Type="http://schemas.openxmlformats.org/officeDocument/2006/relationships/audio" Target="../media/audio10.wav"/><Relationship Id="rId10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10" Type="http://schemas.openxmlformats.org/officeDocument/2006/relationships/image" Target="../media/image18.jpeg"/><Relationship Id="rId4" Type="http://schemas.openxmlformats.org/officeDocument/2006/relationships/audio" Target="../media/audio5.wav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7.wav"/><Relationship Id="rId7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.jpeg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323556" y="1524957"/>
            <a:ext cx="11572875" cy="371475"/>
          </a:xfrm>
          <a:prstGeom prst="roundRect">
            <a:avLst>
              <a:gd name="adj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37386" y="1142763"/>
            <a:ext cx="1421063" cy="5485322"/>
            <a:chOff x="1349927" y="256499"/>
            <a:chExt cx="1421063" cy="5485322"/>
          </a:xfrm>
        </p:grpSpPr>
        <p:grpSp>
          <p:nvGrpSpPr>
            <p:cNvPr id="14" name="Group 36">
              <a:extLst>
                <a:ext uri="{FF2B5EF4-FFF2-40B4-BE49-F238E27FC236}">
                  <a16:creationId xmlns="" xmlns:a16="http://schemas.microsoft.com/office/drawing/2014/main" id="{7ABA458F-9718-4406-A851-6B337DFF0801}"/>
                </a:ext>
              </a:extLst>
            </p:cNvPr>
            <p:cNvGrpSpPr/>
            <p:nvPr/>
          </p:nvGrpSpPr>
          <p:grpSpPr>
            <a:xfrm>
              <a:off x="1349927" y="256499"/>
              <a:ext cx="1421063" cy="5485322"/>
              <a:chOff x="249110" y="278604"/>
              <a:chExt cx="1421063" cy="5485322"/>
            </a:xfrm>
            <a:solidFill>
              <a:srgbClr val="66FF99"/>
            </a:solidFill>
          </p:grpSpPr>
          <p:sp>
            <p:nvSpPr>
              <p:cNvPr id="16" name="Freeform: Shape 12">
                <a:extLst>
                  <a:ext uri="{FF2B5EF4-FFF2-40B4-BE49-F238E27FC236}">
                    <a16:creationId xmlns="" xmlns:a16="http://schemas.microsoft.com/office/drawing/2014/main" id="{B14B46A0-15BD-432E-9BAE-DB2599C79BD9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3AE25806-55CD-4786-ADE9-BB938BC4677D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EF5AC33D-A514-4643-8C66-627D9FC3D041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0866AF-0698-4BFF-B5B0-78ADE2E452DA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9">
                <a:extLst>
                  <a:ext uri="{FF2B5EF4-FFF2-40B4-BE49-F238E27FC236}">
                    <a16:creationId xmlns="" xmlns:a16="http://schemas.microsoft.com/office/drawing/2014/main" id="{60CBE705-6A83-4E7B-A4E6-0F8807F72FA6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5127CBEF-9D45-4F0A-AE66-08E1DEAFF2DB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434076" y="4155120"/>
              <a:ext cx="112402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29025" y="1150447"/>
            <a:ext cx="1421063" cy="5529675"/>
            <a:chOff x="3838514" y="264182"/>
            <a:chExt cx="1421063" cy="5529675"/>
          </a:xfrm>
        </p:grpSpPr>
        <p:grpSp>
          <p:nvGrpSpPr>
            <p:cNvPr id="26" name="Group 43">
              <a:extLst>
                <a:ext uri="{FF2B5EF4-FFF2-40B4-BE49-F238E27FC236}">
                  <a16:creationId xmlns="" xmlns:a16="http://schemas.microsoft.com/office/drawing/2014/main" id="{06227BCE-F4EE-40C6-B038-9236FE0A49FE}"/>
                </a:ext>
              </a:extLst>
            </p:cNvPr>
            <p:cNvGrpSpPr/>
            <p:nvPr/>
          </p:nvGrpSpPr>
          <p:grpSpPr>
            <a:xfrm>
              <a:off x="3838514" y="264182"/>
              <a:ext cx="1421063" cy="5485322"/>
              <a:chOff x="249110" y="278604"/>
              <a:chExt cx="1421063" cy="5485322"/>
            </a:xfrm>
            <a:solidFill>
              <a:srgbClr val="00B0F0"/>
            </a:solidFill>
          </p:grpSpPr>
          <p:sp>
            <p:nvSpPr>
              <p:cNvPr id="28" name="Freeform: Shape 23">
                <a:extLst>
                  <a:ext uri="{FF2B5EF4-FFF2-40B4-BE49-F238E27FC236}">
                    <a16:creationId xmlns="" xmlns:a16="http://schemas.microsoft.com/office/drawing/2014/main" id="{32671F83-AB7D-472D-8630-671AFD19263B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F57BF64C-3C95-49C6-99C4-0AFF2A72F602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65069B3D-D6B8-48EA-B57C-5532993F1E58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FAD35A0C-3D21-4CB2-8332-A20FB3183A3A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27">
                <a:extLst>
                  <a:ext uri="{FF2B5EF4-FFF2-40B4-BE49-F238E27FC236}">
                    <a16:creationId xmlns="" xmlns:a16="http://schemas.microsoft.com/office/drawing/2014/main" id="{2CC98C97-1064-47EC-B969-46BCBB400840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C9D9C89A-E152-407B-970B-0FBDAE4F1B2E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088339" y="4224197"/>
              <a:ext cx="75052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60096" y="1151829"/>
            <a:ext cx="1421063" cy="5537358"/>
            <a:chOff x="6327381" y="256499"/>
            <a:chExt cx="1421063" cy="5537358"/>
          </a:xfrm>
        </p:grpSpPr>
        <p:grpSp>
          <p:nvGrpSpPr>
            <p:cNvPr id="35" name="Group 50">
              <a:extLst>
                <a:ext uri="{FF2B5EF4-FFF2-40B4-BE49-F238E27FC236}">
                  <a16:creationId xmlns="" xmlns:a16="http://schemas.microsoft.com/office/drawing/2014/main" id="{70A437FE-EB4D-4016-96FB-7434E06240F3}"/>
                </a:ext>
              </a:extLst>
            </p:cNvPr>
            <p:cNvGrpSpPr/>
            <p:nvPr/>
          </p:nvGrpSpPr>
          <p:grpSpPr>
            <a:xfrm>
              <a:off x="6327381" y="256499"/>
              <a:ext cx="1421063" cy="5485322"/>
              <a:chOff x="249110" y="278604"/>
              <a:chExt cx="1421063" cy="5485322"/>
            </a:xfrm>
            <a:solidFill>
              <a:srgbClr val="FFC000"/>
            </a:solidFill>
          </p:grpSpPr>
          <p:sp>
            <p:nvSpPr>
              <p:cNvPr id="37" name="Freeform: Shape 30">
                <a:extLst>
                  <a:ext uri="{FF2B5EF4-FFF2-40B4-BE49-F238E27FC236}">
                    <a16:creationId xmlns="" xmlns:a16="http://schemas.microsoft.com/office/drawing/2014/main" id="{AF89BCA8-E715-404B-A346-84684D8B6657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F31B6A1-7029-47CC-A5C7-CC98854F6C75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247AE53-8C7D-4B68-85BD-C14B5CC7065E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CFFE0432-3188-4FC7-AAE9-3D42C5D2602E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34">
                <a:extLst>
                  <a:ext uri="{FF2B5EF4-FFF2-40B4-BE49-F238E27FC236}">
                    <a16:creationId xmlns="" xmlns:a16="http://schemas.microsoft.com/office/drawing/2014/main" id="{B5C70991-FA0D-430F-A41B-000D5656B975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3A2A85BF-D23E-4CC2-ADDC-4F7A4DD99C97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534961" y="4224197"/>
              <a:ext cx="8771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68158" y="1142763"/>
            <a:ext cx="1421063" cy="5537358"/>
            <a:chOff x="8768159" y="256499"/>
            <a:chExt cx="1421063" cy="5537358"/>
          </a:xfrm>
        </p:grpSpPr>
        <p:grpSp>
          <p:nvGrpSpPr>
            <p:cNvPr id="44" name="Group 57">
              <a:extLst>
                <a:ext uri="{FF2B5EF4-FFF2-40B4-BE49-F238E27FC236}">
                  <a16:creationId xmlns="" xmlns:a16="http://schemas.microsoft.com/office/drawing/2014/main" id="{70A437FE-EB4D-4016-96FB-7434E06240F3}"/>
                </a:ext>
              </a:extLst>
            </p:cNvPr>
            <p:cNvGrpSpPr/>
            <p:nvPr/>
          </p:nvGrpSpPr>
          <p:grpSpPr>
            <a:xfrm>
              <a:off x="8768159" y="256499"/>
              <a:ext cx="1421063" cy="5485322"/>
              <a:chOff x="249110" y="278604"/>
              <a:chExt cx="1421063" cy="5485322"/>
            </a:xfrm>
            <a:solidFill>
              <a:srgbClr val="FF0000"/>
            </a:solidFill>
          </p:grpSpPr>
          <p:sp>
            <p:nvSpPr>
              <p:cNvPr id="46" name="Freeform: Shape 30">
                <a:extLst>
                  <a:ext uri="{FF2B5EF4-FFF2-40B4-BE49-F238E27FC236}">
                    <a16:creationId xmlns="" xmlns:a16="http://schemas.microsoft.com/office/drawing/2014/main" id="{AF89BCA8-E715-404B-A346-84684D8B6657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CF31B6A1-7029-47CC-A5C7-CC98854F6C75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1247AE53-8C7D-4B68-85BD-C14B5CC7065E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CFFE0432-3188-4FC7-AAE9-3D42C5D2602E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34">
                <a:extLst>
                  <a:ext uri="{FF2B5EF4-FFF2-40B4-BE49-F238E27FC236}">
                    <a16:creationId xmlns="" xmlns:a16="http://schemas.microsoft.com/office/drawing/2014/main" id="{B5C70991-FA0D-430F-A41B-000D5656B975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3A2A85BF-D23E-4CC2-ADDC-4F7A4DD99C97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964706" y="4224197"/>
              <a:ext cx="816249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4" descr="D:\kaharol\kk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7083" y="1120878"/>
            <a:ext cx="3603523" cy="2286001"/>
          </a:xfrm>
          <a:prstGeom prst="rect">
            <a:avLst/>
          </a:prstGeom>
          <a:noFill/>
          <a:ln w="123825" cap="rnd">
            <a:solidFill>
              <a:srgbClr val="FF0000"/>
            </a:solidFill>
            <a:prstDash val="sysDot"/>
          </a:ln>
        </p:spPr>
      </p:pic>
      <p:pic>
        <p:nvPicPr>
          <p:cNvPr id="15" name="Picture 5" descr="D:\kaharol\kk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60411" y="1143000"/>
            <a:ext cx="3064556" cy="2352367"/>
          </a:xfrm>
          <a:prstGeom prst="rect">
            <a:avLst/>
          </a:prstGeom>
          <a:noFill/>
          <a:ln w="111125">
            <a:solidFill>
              <a:srgbClr val="7030A0"/>
            </a:solidFill>
          </a:ln>
        </p:spPr>
      </p:pic>
      <p:pic>
        <p:nvPicPr>
          <p:cNvPr id="16" name="Picture 6" descr="D:\kaharol\kk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831" y="3782961"/>
            <a:ext cx="3959943" cy="2308123"/>
          </a:xfrm>
          <a:prstGeom prst="rect">
            <a:avLst/>
          </a:prstGeom>
          <a:noFill/>
          <a:ln w="1301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940711" y="4232787"/>
            <a:ext cx="563388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D:\kaharol\kk2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4070" y="1209366"/>
            <a:ext cx="3576485" cy="2079524"/>
          </a:xfrm>
          <a:prstGeom prst="rect">
            <a:avLst/>
          </a:prstGeom>
          <a:noFill/>
          <a:ln w="155575">
            <a:solidFill>
              <a:srgbClr val="00B050"/>
            </a:solidFill>
            <a:prstDash val="sysDot"/>
          </a:ln>
        </p:spPr>
      </p:pic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Flowchart: Terminator 11"/>
          <p:cNvSpPr/>
          <p:nvPr/>
        </p:nvSpPr>
        <p:spPr>
          <a:xfrm>
            <a:off x="3156155" y="1253614"/>
            <a:ext cx="4495800" cy="678426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0723" y="2411361"/>
            <a:ext cx="3266767" cy="914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68420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শঙ্খচিল</a:t>
            </a:r>
            <a:endParaRPr lang="en-US" sz="28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5" name="Picture 2" descr="D:\lut\tt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7489" y="1944329"/>
            <a:ext cx="3505200" cy="1905000"/>
          </a:xfrm>
          <a:prstGeom prst="rect">
            <a:avLst/>
          </a:prstGeom>
          <a:noFill/>
        </p:spPr>
      </p:pic>
      <p:sp>
        <p:nvSpPr>
          <p:cNvPr id="16" name="Left Arrow 15"/>
          <p:cNvSpPr/>
          <p:nvPr/>
        </p:nvSpPr>
        <p:spPr>
          <a:xfrm>
            <a:off x="7093973" y="2418735"/>
            <a:ext cx="3657601" cy="9881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 ধরনের সাদা চিল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06477" y="4038599"/>
            <a:ext cx="3156155" cy="119707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4097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নীড়</a:t>
            </a:r>
            <a:endParaRPr lang="en-US" sz="2400" b="1" dirty="0"/>
          </a:p>
        </p:txBody>
      </p:sp>
      <p:pic>
        <p:nvPicPr>
          <p:cNvPr id="21" name="Picture 3" descr="D:\kaharol\kk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2743" y="3930445"/>
            <a:ext cx="3581400" cy="2086897"/>
          </a:xfrm>
          <a:prstGeom prst="rect">
            <a:avLst/>
          </a:prstGeom>
          <a:noFill/>
        </p:spPr>
      </p:pic>
      <p:sp>
        <p:nvSpPr>
          <p:cNvPr id="24" name="Left Arrow 23"/>
          <p:cNvSpPr/>
          <p:nvPr/>
        </p:nvSpPr>
        <p:spPr>
          <a:xfrm>
            <a:off x="7049729" y="4205749"/>
            <a:ext cx="3701845" cy="990600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44696" y="4419600"/>
            <a:ext cx="340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পাখির বাসা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8" grpId="0" animBg="1"/>
      <p:bldP spid="19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698165" y="1340137"/>
            <a:ext cx="6006662" cy="80772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1871003" y="2686928"/>
            <a:ext cx="8539089" cy="3291841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 কবিতার প্রাকৃতিক সৌন্দর্যের বর্ণনা দাও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454460" y="1454646"/>
            <a:ext cx="5699760" cy="54864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5" name="Vertical Scroll 14"/>
          <p:cNvSpPr/>
          <p:nvPr/>
        </p:nvSpPr>
        <p:spPr>
          <a:xfrm>
            <a:off x="457200" y="2182761"/>
            <a:ext cx="10383786" cy="2834616"/>
          </a:xfrm>
          <a:prstGeom prst="verticalScroll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ধানসিঁড়ি</a:t>
            </a:r>
            <a:r>
              <a:rPr lang="bn-BD" sz="44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 নাম</a:t>
            </a:r>
            <a:r>
              <a:rPr lang="en-US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bn-BD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 কোন কাব্যগন্থ থেকে নেয়া হয়েছে?</a:t>
            </a:r>
          </a:p>
          <a:p>
            <a:pPr>
              <a:buFont typeface="Wingdings" pitchFamily="2" charset="2"/>
              <a:buChar char="q"/>
            </a:pPr>
            <a:r>
              <a:rPr lang="bn-BD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জীবনানন্দ দাশ কোন জেলাই জন্মগ্রহণ করেছেন । </a:t>
            </a:r>
            <a:endParaRPr lang="en-US" sz="3200" b="1" spc="5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140828" y="1281144"/>
            <a:ext cx="6585782" cy="85812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</a:p>
        </p:txBody>
      </p:sp>
      <p:sp>
        <p:nvSpPr>
          <p:cNvPr id="12" name="Vertical Scroll 11"/>
          <p:cNvSpPr/>
          <p:nvPr/>
        </p:nvSpPr>
        <p:spPr>
          <a:xfrm>
            <a:off x="1342331" y="2560774"/>
            <a:ext cx="9509760" cy="2152357"/>
          </a:xfrm>
          <a:prstGeom prst="verticalScroll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 হাওয়া বাংলার জল হৃদয় আমায় করে সুশীতল---কথাটির সঙ্গে কবি জীবনানন্দ দাশের বাংলায় ফিরে আসার আকাঙ্খা কীভাবে সম্পর্কিত----আলোচনা কর।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6632" y="1312606"/>
            <a:ext cx="9070258" cy="3849329"/>
            <a:chOff x="3933825" y="1558478"/>
            <a:chExt cx="2897616" cy="30135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825" y="1558478"/>
              <a:ext cx="2897616" cy="30135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4320341" y="2414486"/>
              <a:ext cx="2321871" cy="117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r>
                <a:rPr lang="bn-IN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সকল কে ধন্যবাদ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0243C41A-1164-4F64-84EA-BA88A925D0CC}"/>
              </a:ext>
            </a:extLst>
          </p:cNvPr>
          <p:cNvSpPr/>
          <p:nvPr/>
        </p:nvSpPr>
        <p:spPr>
          <a:xfrm>
            <a:off x="2280121" y="1076633"/>
            <a:ext cx="7277979" cy="67842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29901" y="2005781"/>
            <a:ext cx="6062099" cy="4414782"/>
            <a:chOff x="6228355" y="1609699"/>
            <a:chExt cx="5324476" cy="4865005"/>
          </a:xfrm>
        </p:grpSpPr>
        <p:sp>
          <p:nvSpPr>
            <p:cNvPr id="14" name="Vertical Scroll 13"/>
            <p:cNvSpPr/>
            <p:nvPr/>
          </p:nvSpPr>
          <p:spPr>
            <a:xfrm>
              <a:off x="6228355" y="1609699"/>
              <a:ext cx="5324476" cy="4863225"/>
            </a:xfrm>
            <a:prstGeom prst="verticalScroll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endParaRPr lang="bn-IN" dirty="0">
                <a:solidFill>
                  <a:schemeClr val="tx1"/>
                </a:solidFill>
              </a:endParaRPr>
            </a:p>
            <a:p>
              <a:endParaRPr lang="bn-IN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bn-IN" dirty="0">
                <a:solidFill>
                  <a:schemeClr val="tx1"/>
                </a:solidFill>
              </a:endParaRPr>
            </a:p>
            <a:p>
              <a:endParaRPr lang="bn-IN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00278" y="1715577"/>
              <a:ext cx="2868380" cy="439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67860" y="3998808"/>
              <a:ext cx="3795473" cy="2475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বিষয়- বাংলা প্রথম পত্র </a:t>
              </a:r>
            </a:p>
            <a:p>
              <a:r>
                <a:rPr lang="bn-BD" sz="2800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শ্রেণি – ৮ম 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০৯/০৩/২০২০ 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1226" y="1991032"/>
            <a:ext cx="5868140" cy="4477101"/>
            <a:chOff x="84006" y="2005781"/>
            <a:chExt cx="5868140" cy="4477101"/>
          </a:xfrm>
        </p:grpSpPr>
        <p:grpSp>
          <p:nvGrpSpPr>
            <p:cNvPr id="21" name="Group 20"/>
            <p:cNvGrpSpPr/>
            <p:nvPr/>
          </p:nvGrpSpPr>
          <p:grpSpPr>
            <a:xfrm>
              <a:off x="84006" y="2005781"/>
              <a:ext cx="5868140" cy="4477101"/>
              <a:chOff x="53679" y="1766656"/>
              <a:chExt cx="5868140" cy="464985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024109" y="1766656"/>
                <a:ext cx="2831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Vertical Scroll 25"/>
              <p:cNvSpPr/>
              <p:nvPr/>
            </p:nvSpPr>
            <p:spPr>
              <a:xfrm>
                <a:off x="53679" y="1791249"/>
                <a:ext cx="5868140" cy="4625266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 smtClean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মোকাররম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হোসাইন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আইসিটি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মুন্সিরহাট ফাজিল(ডিগ্রী)মাদ্রাসা ধোবাউড়া,ময়মনসিংহ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মোবাইলঃ ০১৭৩৩১৬৩১১১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mukarramict@gmail.com</a:t>
                </a:r>
                <a:endPara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0" name="Picture 29" descr="IMG_20200704_19595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9395" y="2593742"/>
              <a:ext cx="2079522" cy="25681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622323" y="940526"/>
            <a:ext cx="7610168" cy="57476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  <p:pic>
        <p:nvPicPr>
          <p:cNvPr id="27" name="Picture 2" descr="D:\lut\pp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460" y="1623060"/>
            <a:ext cx="3085013" cy="25708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8" name="Picture 27" descr="{°RAFSUN'SUNNY°}Brads00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396" y="4414158"/>
            <a:ext cx="3503087" cy="21931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9" name="Picture 28" descr="AIA006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773" y="1696662"/>
            <a:ext cx="3200400" cy="246996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0" name="Picture 29" descr="Shaheed Min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8877" y="1714500"/>
            <a:ext cx="3594886" cy="241504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1" name="Picture 30" descr="national_fla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74" y="4442952"/>
            <a:ext cx="3111278" cy="219382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2" name="Picture 31" descr="wapand.com_7cce99bd48401e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794" y="4481051"/>
            <a:ext cx="3222876" cy="218521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Vertical Scroll 13"/>
          <p:cNvSpPr/>
          <p:nvPr/>
        </p:nvSpPr>
        <p:spPr>
          <a:xfrm>
            <a:off x="1044431" y="1790946"/>
            <a:ext cx="9658350" cy="3808828"/>
          </a:xfrm>
          <a:prstGeom prst="verticalScroll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Folded Corner 11"/>
          <p:cNvSpPr/>
          <p:nvPr/>
        </p:nvSpPr>
        <p:spPr>
          <a:xfrm>
            <a:off x="1097280" y="2897944"/>
            <a:ext cx="10424159" cy="352898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সম্পর্কে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 আবৃতি করতে পারবে।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রূপসী বাংলা সম্পর্কে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নতুন শব্দের অর্থ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360920" y="1591738"/>
            <a:ext cx="6006662" cy="7315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409768" y="973393"/>
            <a:ext cx="3111909" cy="104713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7" descr="D:\lut\pp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814" y="2115572"/>
            <a:ext cx="2866697" cy="2681749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4748980" y="5080819"/>
            <a:ext cx="2728452" cy="1047135"/>
            <a:chOff x="7772400" y="3554361"/>
            <a:chExt cx="3229897" cy="855407"/>
          </a:xfrm>
        </p:grpSpPr>
        <p:sp>
          <p:nvSpPr>
            <p:cNvPr id="18" name="Rectangle 17"/>
            <p:cNvSpPr/>
            <p:nvPr/>
          </p:nvSpPr>
          <p:spPr>
            <a:xfrm>
              <a:off x="7890388" y="3686786"/>
              <a:ext cx="27432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জীবনানন্দ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দাশ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7772400" y="3554361"/>
              <a:ext cx="3229897" cy="855407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09368" y="1592826"/>
            <a:ext cx="175505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8864" y="2462981"/>
            <a:ext cx="278744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১৮৯৯ খ্রিষ্টাব্দের ১৭ই ফেব্রুয়ারী বরিশাল শহরে জন্মগ্রহণ করেন</a:t>
            </a:r>
            <a:r>
              <a:rPr lang="en-US" sz="24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4618" y="4159045"/>
            <a:ext cx="287593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জীবন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9871" y="4881716"/>
            <a:ext cx="334788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ইংরেজি সাহিত্যের অধ্যাপক হিসেবে তার কর্মজীবনের শুরু হয় এবং বিভিন্ন সময়ে কলকাতার বিভিন্ন কলেজে অধ্যাপনা করেন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55857" y="1887794"/>
            <a:ext cx="15043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50800"/>
                <a:latin typeface="NikoshBAN" pitchFamily="2" charset="0"/>
                <a:cs typeface="NikoshBAN" pitchFamily="2" charset="0"/>
              </a:rPr>
              <a:t>রচনাবলী</a:t>
            </a:r>
            <a:endParaRPr lang="en-US" sz="2800" b="1" dirty="0" smtClean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2117" y="2551160"/>
            <a:ext cx="356910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ছাড়াও তিনি গল্প উপন্যাস ও প্রবন্ধ রচনা করেছেন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77297" y="4055495"/>
            <a:ext cx="1453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11612" y="4704424"/>
            <a:ext cx="352486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১৯৫৪ সালের ২২ শে অক্টোবর কলকাতায় এক ট্রাম দুর্ঘটনায় নিহত হন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610465" y="1047135"/>
            <a:ext cx="6828503" cy="38345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(এই পর্যায়ে সরব পাঠ)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5" descr="D:\lut\pp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414" y="1666567"/>
            <a:ext cx="4262284" cy="18582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6" name="Picture 3" descr="D:\lut\t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916" y="3775054"/>
            <a:ext cx="4350775" cy="240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7" name="Picture 4" descr="D:\lut\tt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4667" y="1633611"/>
            <a:ext cx="4232791" cy="193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368413" y="4085304"/>
            <a:ext cx="632705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আবার আসিব ফিরে ধানসিড়িটির তীরে---এই বাংলায়</a:t>
            </a:r>
          </a:p>
          <a:p>
            <a:r>
              <a:rPr lang="bn-BD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হয়তো মানুষ নয় –হয়তো বা শঙ্খচিল শালিকের বেশে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439400" y="2482850"/>
          <a:ext cx="914400" cy="771525"/>
        </p:xfrm>
        <a:graphic>
          <a:graphicData uri="http://schemas.openxmlformats.org/presentationml/2006/ole">
            <p:oleObj spid="_x0000_s1030" name="Packager Shell Object" showAsIcon="1" r:id="rId8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373329" y="24635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4" descr="D:\lut\tt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440" y="1238863"/>
            <a:ext cx="3229897" cy="2466467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Picture 5" descr="D:\kaharol\kk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7033" y="1237895"/>
            <a:ext cx="3156153" cy="24639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6" name="Picture 6" descr="D:\lut\tt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80436" y="1238866"/>
            <a:ext cx="3426544" cy="252197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978878" y="4247534"/>
            <a:ext cx="356911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r>
              <a:rPr lang="bn-BD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কাঁঠাল—ছায়ায়,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Water lili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37" y="4144298"/>
            <a:ext cx="3314931" cy="24777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9" name="Picture 18" descr="DSC028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8038" y="4117257"/>
            <a:ext cx="3244646" cy="2431153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3" name="Group 11"/>
          <p:cNvGrpSpPr/>
          <p:nvPr/>
        </p:nvGrpSpPr>
        <p:grpSpPr>
          <a:xfrm>
            <a:off x="451102" y="158496"/>
            <a:ext cx="8912354" cy="877824"/>
            <a:chOff x="256808" y="237056"/>
            <a:chExt cx="9101979" cy="1122086"/>
          </a:xfrm>
        </p:grpSpPr>
        <p:grpSp>
          <p:nvGrpSpPr>
            <p:cNvPr id="4" name="Group 9"/>
            <p:cNvGrpSpPr/>
            <p:nvPr/>
          </p:nvGrpSpPr>
          <p:grpSpPr>
            <a:xfrm>
              <a:off x="256808" y="237056"/>
              <a:ext cx="7844388" cy="1122086"/>
              <a:chOff x="38341" y="-28523"/>
              <a:chExt cx="8052363" cy="1026847"/>
            </a:xfrm>
          </p:grpSpPr>
          <p:pic>
            <p:nvPicPr>
              <p:cNvPr id="2" name="Picture 3">
                <a:extLst>
                  <a:ext uri="{FF2B5EF4-FFF2-40B4-BE49-F238E27FC236}">
                    <a16:creationId xmlns="" xmlns:a16="http://schemas.microsoft.com/office/drawing/2014/main" id="{A9E03168-23B5-6F42-91F4-88D0F691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341" y="-28523"/>
                <a:ext cx="1265164" cy="102684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5D7FFB4-48FB-1441-9F59-F778EA49335F}"/>
                  </a:ext>
                </a:extLst>
              </p:cNvPr>
              <p:cNvSpPr txBox="1"/>
              <p:nvPr/>
            </p:nvSpPr>
            <p:spPr>
              <a:xfrm>
                <a:off x="1401707" y="-1"/>
                <a:ext cx="6688997" cy="97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মুন্সিরহাট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ফাজিল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GB" sz="4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GB" sz="48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endParaRPr lang="en-GB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907938" y="618399"/>
              <a:ext cx="1450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অন-লাইন</a:t>
              </a:r>
              <a:r>
                <a:rPr lang="en-GB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dirty="0" err="1" smtClean="0">
                  <a:latin typeface="NikoshBAN" pitchFamily="2" charset="0"/>
                  <a:cs typeface="NikoshBAN" pitchFamily="2" charset="0"/>
                </a:rPr>
                <a:t>ক্লাস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2" descr="D:\lut\pp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317" y="1319981"/>
            <a:ext cx="3601781" cy="2691580"/>
          </a:xfrm>
          <a:prstGeom prst="rect">
            <a:avLst/>
          </a:prstGeom>
          <a:noFill/>
          <a:ln w="241300">
            <a:solidFill>
              <a:srgbClr val="92D050"/>
            </a:solidFill>
          </a:ln>
        </p:spPr>
      </p:pic>
      <p:pic>
        <p:nvPicPr>
          <p:cNvPr id="15" name="Picture 3" descr="D:\kaharol\kk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2138" y="1302773"/>
            <a:ext cx="3706762" cy="2635045"/>
          </a:xfrm>
          <a:prstGeom prst="rect">
            <a:avLst/>
          </a:prstGeom>
          <a:noFill/>
          <a:ln w="219075">
            <a:solidFill>
              <a:srgbClr val="FF0000"/>
            </a:solidFill>
            <a:prstDash val="sysDash"/>
          </a:ln>
        </p:spPr>
      </p:pic>
      <p:pic>
        <p:nvPicPr>
          <p:cNvPr id="16" name="Picture 4" descr="D:\lut\pp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78529" y="1150374"/>
            <a:ext cx="3052916" cy="2979173"/>
          </a:xfrm>
          <a:prstGeom prst="rect">
            <a:avLst/>
          </a:prstGeom>
          <a:noFill/>
          <a:ln w="168275">
            <a:solidFill>
              <a:srgbClr val="00B050"/>
            </a:solidFill>
            <a:prstDash val="sysDot"/>
          </a:ln>
        </p:spPr>
      </p:pic>
      <p:sp>
        <p:nvSpPr>
          <p:cNvPr id="17" name="TextBox 16"/>
          <p:cNvSpPr txBox="1"/>
          <p:nvPr/>
        </p:nvSpPr>
        <p:spPr>
          <a:xfrm>
            <a:off x="1843548" y="4837471"/>
            <a:ext cx="800837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হয়তো হাঁস হবো---কিশোরীর ঘুঙুর রহিবে লাল পায়,</a:t>
            </a:r>
          </a:p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404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hp1</dc:creator>
  <cp:lastModifiedBy>mmc</cp:lastModifiedBy>
  <cp:revision>102</cp:revision>
  <dcterms:created xsi:type="dcterms:W3CDTF">2019-11-14T05:06:25Z</dcterms:created>
  <dcterms:modified xsi:type="dcterms:W3CDTF">2020-07-04T15:11:54Z</dcterms:modified>
</cp:coreProperties>
</file>