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84" r:id="rId6"/>
    <p:sldId id="261" r:id="rId7"/>
    <p:sldId id="263" r:id="rId8"/>
    <p:sldId id="264" r:id="rId9"/>
    <p:sldId id="276" r:id="rId10"/>
    <p:sldId id="266" r:id="rId11"/>
    <p:sldId id="277" r:id="rId12"/>
    <p:sldId id="278" r:id="rId13"/>
    <p:sldId id="279" r:id="rId14"/>
    <p:sldId id="270" r:id="rId15"/>
    <p:sldId id="280" r:id="rId16"/>
    <p:sldId id="281" r:id="rId17"/>
    <p:sldId id="282" r:id="rId18"/>
    <p:sldId id="283" r:id="rId19"/>
    <p:sldId id="275" r:id="rId20"/>
    <p:sldId id="2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9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4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5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3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5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7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3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5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6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0D70-3BD0-4FE0-A987-53A7584A90A2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BA8E-4F9E-43A9-929F-86881476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0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3667"/>
            <a:ext cx="9144000" cy="1266296"/>
          </a:xfrm>
        </p:spPr>
        <p:txBody>
          <a:bodyPr>
            <a:noAutofit/>
          </a:bodyPr>
          <a:lstStyle/>
          <a:p>
            <a:pPr rtl="1"/>
            <a:r>
              <a:rPr lang="ar-SA" sz="8800" dirty="0" smtClean="0"/>
              <a:t>اهلا سهلا يا طالبى </a:t>
            </a:r>
            <a:endParaRPr lang="en-US" sz="8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SA" sz="13800" dirty="0" smtClean="0"/>
              <a:t>كيف حالك </a:t>
            </a:r>
            <a:endParaRPr lang="en-US" sz="13800" dirty="0"/>
          </a:p>
        </p:txBody>
      </p:sp>
      <p:sp>
        <p:nvSpPr>
          <p:cNvPr id="3" name="Rectangle 2"/>
          <p:cNvSpPr/>
          <p:nvPr/>
        </p:nvSpPr>
        <p:spPr>
          <a:xfrm>
            <a:off x="736722" y="486601"/>
            <a:ext cx="1115882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dirty="0">
                <a:solidFill>
                  <a:srgbClr val="FF0000"/>
                </a:solidFill>
              </a:rPr>
              <a:t>السلام عليكم ورحمة الله</a:t>
            </a:r>
            <a:endParaRPr lang="en-US" sz="115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26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584315"/>
          </a:xfrm>
        </p:spPr>
        <p:txBody>
          <a:bodyPr>
            <a:noAutofit/>
          </a:bodyPr>
          <a:lstStyle/>
          <a:p>
            <a:pPr algn="r" rtl="1"/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/>
              <a:t/>
            </a:r>
            <a:br>
              <a:rPr lang="ar-SA" sz="3200" dirty="0"/>
            </a:br>
            <a:r>
              <a:rPr lang="ar-SA" sz="3200" dirty="0" smtClean="0"/>
              <a:t>حقق الالفاظ التالية </a:t>
            </a:r>
            <a:br>
              <a:rPr lang="ar-SA" sz="3200" dirty="0" smtClean="0"/>
            </a:br>
            <a:r>
              <a:rPr lang="ar-SA" sz="3200" dirty="0" smtClean="0"/>
              <a:t>يتحدثون : الصيغة، الجمع المذكر للغائب، البحث الفعل المضارع المثبت للمعروف، الباب تفعل، المصدر التحدث، المادة ح د ث، الجنس الصحيح، المعنى </a:t>
            </a:r>
            <a:r>
              <a:rPr lang="bn-BD" sz="3200" dirty="0" smtClean="0"/>
              <a:t>তাহারা আলোচনা করত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يجعلون : الصيغة، الجمع المذكر للغائب، البحث الفعل المضارع المثبت للمعروف، الباب فتح يفتح، المصدر الجعل، المادة ج ع ل، الجنس الصحيح، المعنى </a:t>
            </a:r>
            <a:r>
              <a:rPr lang="bn-BD" sz="3200" dirty="0" smtClean="0"/>
              <a:t>তাহারা করে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قد بحث : الصيغة، المغرد المذكر للغائب، البحث الفعل الماضى القريب المثبت للمعروف، الباب فتخ يفتح، المصدر البحث، المادة ب ح ث، الجنس الصحيح، المعنى </a:t>
            </a:r>
            <a:r>
              <a:rPr lang="bn-BD" sz="3200" dirty="0" smtClean="0"/>
              <a:t>সে খোঁজ করেছে।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تقطع : الصيغة، المفرد المؤنث للغائب، البحث الفعل المضارع المثبت للمعروف، الباب فتح يفتح، المصدر القطع، المادة ق ط ع، الجنس الصحيح، المعنى </a:t>
            </a:r>
            <a:r>
              <a:rPr lang="bn-BD" sz="3200" dirty="0" smtClean="0"/>
              <a:t>সে কাটে/সে অতিকম।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4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8314"/>
              </p:ext>
            </p:extLst>
          </p:nvPr>
        </p:nvGraphicFramePr>
        <p:xfrm>
          <a:off x="2032000" y="1508760"/>
          <a:ext cx="81280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373945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الكلمة المرادفة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الكلمة المذكورة</a:t>
                      </a:r>
                      <a:endParaRPr lang="en-US" sz="3600" dirty="0"/>
                    </a:p>
                  </a:txBody>
                  <a:tcPr/>
                </a:tc>
              </a:tr>
              <a:tr h="373945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البشر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الناس</a:t>
                      </a:r>
                      <a:endParaRPr lang="en-US" sz="3600" dirty="0"/>
                    </a:p>
                  </a:txBody>
                  <a:tcPr/>
                </a:tc>
              </a:tr>
              <a:tr h="373945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يتكلمون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يتحدثون</a:t>
                      </a:r>
                      <a:endParaRPr lang="en-US" sz="3600" dirty="0"/>
                    </a:p>
                  </a:txBody>
                  <a:tcPr/>
                </a:tc>
              </a:tr>
              <a:tr h="373945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تسير، تمشى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تقطع	</a:t>
                      </a:r>
                      <a:endParaRPr lang="en-US" sz="3600" dirty="0"/>
                    </a:p>
                  </a:txBody>
                  <a:tcPr/>
                </a:tc>
              </a:tr>
              <a:tr h="373945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السفر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السير </a:t>
                      </a:r>
                      <a:endParaRPr lang="en-US" sz="3600" dirty="0"/>
                    </a:p>
                  </a:txBody>
                  <a:tcPr/>
                </a:tc>
              </a:tr>
              <a:tr h="373945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مثل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/>
                        <a:t>نحو 	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36371" y="421638"/>
            <a:ext cx="7119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/>
              <a:t>هات مرادف الكلمات من النص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5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19180"/>
              </p:ext>
            </p:extLst>
          </p:nvPr>
        </p:nvGraphicFramePr>
        <p:xfrm>
          <a:off x="2032000" y="1854199"/>
          <a:ext cx="81280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9667"/>
                <a:gridCol w="2328333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600" dirty="0" smtClean="0"/>
                        <a:t>الفعل المضارع المثبت للمعروف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يتحدثون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600" dirty="0" smtClean="0"/>
                        <a:t>الفعل المضارع المثبت للمعروف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يجعلون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600" dirty="0" smtClean="0"/>
                        <a:t>الفعل المضارع المثبت للمعروف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يجعلون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600" dirty="0" smtClean="0"/>
                        <a:t>الفعل الماضى القريب المثبت للمعروف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قد بحث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600" dirty="0" smtClean="0"/>
                        <a:t>الفعل الماضى المثبت للمعروف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تابعت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3600" dirty="0" smtClean="0"/>
                        <a:t>الفعل المضارع المنفى للمجهول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لايعد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11013" y="863600"/>
            <a:ext cx="8569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/>
              <a:t>استخرج الافعال من النص ثم عين نوعها من حيث البحث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3078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76391"/>
              </p:ext>
            </p:extLst>
          </p:nvPr>
        </p:nvGraphicFramePr>
        <p:xfrm>
          <a:off x="2032000" y="1989665"/>
          <a:ext cx="8128000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انوعها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الاسماء المشتقة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اسم الفاعل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العلماء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اسم المفعول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المخلوقات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اسم التفضيل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اشد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اسم التفضيل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اسرع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صيغة المبالغة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عظيمة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اسم الفاعل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الجارحة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5195" y="1210733"/>
            <a:ext cx="7521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b="1" dirty="0"/>
              <a:t>استخرج الاسماءالمشتقة من النص ثم عين نوعها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2110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18075"/>
          </a:xfrm>
        </p:spPr>
        <p:txBody>
          <a:bodyPr/>
          <a:lstStyle/>
          <a:p>
            <a:pPr algn="r" rtl="1"/>
            <a:r>
              <a:rPr lang="ar-SA" dirty="0" smtClean="0"/>
              <a:t>صرف الفعل </a:t>
            </a:r>
            <a:r>
              <a:rPr lang="bn-BD" dirty="0" smtClean="0"/>
              <a:t>”</a:t>
            </a:r>
            <a:r>
              <a:rPr lang="ar-SA" dirty="0" smtClean="0"/>
              <a:t> يَتَحَدَّثُوْنَ، تَبَيَّنَ</a:t>
            </a:r>
            <a:r>
              <a:rPr lang="bn-BD" dirty="0" smtClean="0"/>
              <a:t>“</a:t>
            </a:r>
            <a:r>
              <a:rPr lang="ar-SA" dirty="0" smtClean="0"/>
              <a:t> حسب الضمائر المرفوعة </a:t>
            </a:r>
            <a:br>
              <a:rPr lang="ar-SA" dirty="0" smtClean="0"/>
            </a:br>
            <a:r>
              <a:rPr lang="ar-SA" dirty="0" smtClean="0"/>
              <a:t>يَتَحَدَّثُوْنَ : يَتَحَدَّثُ،يَتَحَدَّثَانِ، يَتَحَدَّثُوْنَ، تَتَحَدَّثُ، تَتَحَدَّثَانِ، يَتَحَدَّثْنَ، تَتَحَدَّثُ، تَتَحَدَّثَانِ، تَتَحَدَّثُوْنَ، تَتَحَدَّثِيْنَ، تَتَحَدَّثَانِ، تَتَحَدَّثْنَ، اَتَحَدَّثُ، نَتَحَدَّثُ- </a:t>
            </a:r>
            <a:br>
              <a:rPr lang="ar-SA" dirty="0" smtClean="0"/>
            </a:br>
            <a:r>
              <a:rPr lang="ar-SA" dirty="0" smtClean="0"/>
              <a:t>تَبَيَّنَ : تَبَيَّنَ، تَبَيَّنَا، تَبَيَّنُوْا، تَبَيَّنَتْ، تَبَيَّنَتَا، تَبَيَّنَّ، تَبَيَّنْتَ، تَبَيَّنْتُمَا، تَبَيَّنْتُمْ، تَبَيَّنْتِ، تَبَيَّنْتُمَا، تَبَيَّنْتُنَّ، تَبَيَّنْتُ، تَبَيَّنَّا-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2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330285"/>
              </p:ext>
            </p:extLst>
          </p:nvPr>
        </p:nvGraphicFramePr>
        <p:xfrm>
          <a:off x="2032000" y="2024683"/>
          <a:ext cx="8128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اسم كان مرفوع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الناس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فاعل مرفوع بفعل بَحَثَ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بعض العلماء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خبر</a:t>
                      </a:r>
                      <a:r>
                        <a:rPr lang="bn-BD" sz="3600" dirty="0" smtClean="0"/>
                        <a:t>”</a:t>
                      </a:r>
                      <a:r>
                        <a:rPr lang="ar-SA" sz="3600" dirty="0" smtClean="0"/>
                        <a:t>ان</a:t>
                      </a:r>
                      <a:r>
                        <a:rPr lang="bn-BD" sz="3600" dirty="0" smtClean="0"/>
                        <a:t>“</a:t>
                      </a:r>
                      <a:r>
                        <a:rPr lang="ar-SA" sz="3600" dirty="0" smtClean="0"/>
                        <a:t> مرفوع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اشد بطأ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فاعل مرفوع بفعل تقطع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السلحفاة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مبتدأ مرفوع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القوقعة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07568" y="855133"/>
            <a:ext cx="7976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200" dirty="0"/>
              <a:t>استخرج الاسماء المرفوعة والمنصوبة والمجرورة من النص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415112" y="1439908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200" dirty="0"/>
              <a:t>الاسماء المرفوعة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935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90108"/>
              </p:ext>
            </p:extLst>
          </p:nvPr>
        </p:nvGraphicFramePr>
        <p:xfrm>
          <a:off x="2032000" y="1828800"/>
          <a:ext cx="8128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0867"/>
                <a:gridCol w="28871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مفعول به منصوب بفعل يجعلون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السلحفاة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اسم ان منصوب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القواقع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تمييز منصوب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مترا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مفعول به منصوب بفعل تابعت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المسير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اسم ان منصوب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الحمار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47875" y="1120914"/>
            <a:ext cx="3312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000" dirty="0"/>
              <a:t>الاسماء المنصوبة 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924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84733"/>
              </p:ext>
            </p:extLst>
          </p:nvPr>
        </p:nvGraphicFramePr>
        <p:xfrm>
          <a:off x="2032000" y="2148840"/>
          <a:ext cx="81280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9133"/>
                <a:gridCol w="32088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مجرور بحرف الجر عن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السرعةِ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مجرور بحرف الجار لِ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البطءِ 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مجرور بحرف الجار فى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المخلوقاتِ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مجرور بحرف الجار فى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الساعةِ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07800" y="1440954"/>
            <a:ext cx="3352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000" dirty="0"/>
              <a:t>الاسماء المجرورة 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565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34190"/>
              </p:ext>
            </p:extLst>
          </p:nvPr>
        </p:nvGraphicFramePr>
        <p:xfrm>
          <a:off x="2032000" y="1508760"/>
          <a:ext cx="81280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الكلمة المتضادة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الكلمة المذكورة	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البطء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السرعة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الجهلاء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العلماء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خالق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مخلوق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لاينقص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لايزيد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ابطأ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/>
                        <a:t>اسرع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21065" y="800874"/>
            <a:ext cx="5238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4000" dirty="0"/>
              <a:t>هات متضادة الكلمات من النص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980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6663"/>
            <a:ext cx="10515600" cy="4384675"/>
          </a:xfrm>
        </p:spPr>
        <p:txBody>
          <a:bodyPr/>
          <a:lstStyle/>
          <a:p>
            <a:pPr algn="r" rtl="1"/>
            <a:r>
              <a:rPr lang="ar-SA" dirty="0" smtClean="0"/>
              <a:t>الواجب المنزلى  </a:t>
            </a:r>
            <a:br>
              <a:rPr lang="ar-SA" dirty="0" smtClean="0"/>
            </a:br>
            <a:r>
              <a:rPr lang="ar-SA" dirty="0" smtClean="0"/>
              <a:t>استخرج من النص خمسة افعال للماضى وخمسة افعال للمضارع ثم حولها الى المضارع والماضى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69066" y="1637469"/>
            <a:ext cx="10557933" cy="3583063"/>
            <a:chOff x="2269066" y="1637469"/>
            <a:chExt cx="10557933" cy="3583063"/>
          </a:xfrm>
        </p:grpSpPr>
        <p:sp>
          <p:nvSpPr>
            <p:cNvPr id="3" name="Rounded Rectangle 2"/>
            <p:cNvSpPr/>
            <p:nvPr/>
          </p:nvSpPr>
          <p:spPr>
            <a:xfrm>
              <a:off x="3081867" y="1637469"/>
              <a:ext cx="8737600" cy="358306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269066" y="1905506"/>
              <a:ext cx="10557933" cy="304698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4800" b="0" cap="none" spc="0" dirty="0" smtClean="0">
                  <a:ln w="0"/>
                  <a:solidFill>
                    <a:schemeClr val="tx1"/>
                  </a:solidFill>
                </a:rPr>
                <a:t>تعرف المعلم</a:t>
              </a:r>
            </a:p>
            <a:p>
              <a:pPr algn="ctr"/>
              <a:r>
                <a:rPr lang="ar-SA" sz="4800" dirty="0" smtClean="0">
                  <a:ln w="0"/>
                </a:rPr>
                <a:t>محمد عبد الحميد مندول</a:t>
              </a:r>
              <a:endParaRPr lang="en-US" sz="4800" dirty="0" smtClean="0">
                <a:ln w="0"/>
              </a:endParaRPr>
            </a:p>
            <a:p>
              <a:pPr algn="ctr" rtl="1"/>
              <a:r>
                <a:rPr lang="ar-SA" sz="4800" dirty="0" smtClean="0">
                  <a:ln w="0"/>
                </a:rPr>
                <a:t>مولانا المساعد</a:t>
              </a:r>
            </a:p>
            <a:p>
              <a:pPr algn="ctr"/>
              <a:r>
                <a:rPr lang="ar-SA" sz="4400" b="0" cap="none" spc="0" dirty="0" smtClean="0">
                  <a:ln w="0"/>
                  <a:solidFill>
                    <a:schemeClr val="tx1"/>
                  </a:solidFill>
                </a:rPr>
                <a:t>المدرسة الكامل الغوث الاعظم نمازغربنوغان</a:t>
              </a:r>
              <a:endParaRPr lang="en-US" sz="4400" b="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31" y="1837843"/>
            <a:ext cx="2497836" cy="318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3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Winter flowers background with empty badge |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1754"/>
            <a:ext cx="12192000" cy="812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74930" y="2644170"/>
            <a:ext cx="52421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9600" b="0" cap="none" spc="0" dirty="0" smtClean="0">
                <a:ln w="0"/>
                <a:solidFill>
                  <a:schemeClr val="tx1"/>
                </a:solidFill>
              </a:rPr>
              <a:t>مرحبا بالخير</a:t>
            </a:r>
            <a:endParaRPr lang="en-US" sz="96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062" y="3565525"/>
            <a:ext cx="10188005" cy="1870076"/>
          </a:xfrm>
        </p:spPr>
        <p:txBody>
          <a:bodyPr numCol="2">
            <a:norm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*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cÖvYxRM‡Zi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MwZwelqK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*`ª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æZ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axiMwZi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*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æZMvgx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cÖvYx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*`ª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æZZvi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Ae¯’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*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axiMwZm¤úbœ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cÖvYx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0729" y="821266"/>
            <a:ext cx="6270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/>
              <a:t>الدرس السادس </a:t>
            </a:r>
            <a:br>
              <a:rPr lang="ar-SA" sz="3600" b="1" dirty="0"/>
            </a:br>
            <a:r>
              <a:rPr lang="ar-SA" sz="3600" b="1" dirty="0"/>
              <a:t>الانسان فى عصر السرعة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3460" y="2673594"/>
            <a:ext cx="5532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#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988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6791" y="144055"/>
            <a:ext cx="3218419" cy="922535"/>
          </a:xfrm>
        </p:spPr>
        <p:txBody>
          <a:bodyPr/>
          <a:lstStyle/>
          <a:p>
            <a:pPr algn="r" rtl="1"/>
            <a:r>
              <a:rPr lang="ar-SA" dirty="0" smtClean="0"/>
              <a:t>انظر الى الصور 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8002581" y="687638"/>
            <a:ext cx="3710890" cy="2481233"/>
            <a:chOff x="8002581" y="687638"/>
            <a:chExt cx="3710890" cy="24812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2581" y="687638"/>
              <a:ext cx="3710890" cy="218884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9355814" y="2584096"/>
              <a:ext cx="905313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cap="none" spc="0" dirty="0" err="1" smtClean="0">
                  <a:ln w="0"/>
                  <a:solidFill>
                    <a:schemeClr val="tx1"/>
                  </a:solidFill>
                </a:rPr>
                <a:t>শামুক</a:t>
              </a:r>
              <a:endParaRPr lang="en-US" sz="320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39384" y="979189"/>
            <a:ext cx="3113231" cy="2632369"/>
            <a:chOff x="4539384" y="979189"/>
            <a:chExt cx="3113231" cy="263236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9384" y="979189"/>
              <a:ext cx="3113231" cy="2041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548316" y="3026783"/>
              <a:ext cx="90281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err="1" smtClean="0">
                  <a:ln w="0"/>
                </a:rPr>
                <a:t>কচ্ছপ</a:t>
              </a:r>
              <a:endParaRPr lang="en-US" sz="3200" b="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808470" y="3824262"/>
            <a:ext cx="1647825" cy="3033738"/>
            <a:chOff x="9808470" y="3824262"/>
            <a:chExt cx="1647825" cy="3033738"/>
          </a:xfrm>
        </p:grpSpPr>
        <p:pic>
          <p:nvPicPr>
            <p:cNvPr id="1028" name="Picture 4" descr="Walking Man Images, Stock Photos &amp; Vectors | Shutterstock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76"/>
            <a:stretch/>
          </p:blipFill>
          <p:spPr bwMode="auto">
            <a:xfrm>
              <a:off x="9808470" y="3824262"/>
              <a:ext cx="1647825" cy="24489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0222108" y="6273225"/>
              <a:ext cx="80021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err="1" smtClean="0">
                  <a:ln w="0"/>
                </a:rPr>
                <a:t>মানুষ</a:t>
              </a:r>
              <a:endParaRPr lang="en-US" sz="3200" b="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sp>
        <p:nvSpPr>
          <p:cNvPr id="3" name="AutoShape 2" descr="ফাঁদ পেতে নানা কৌশলে হরিণ শিকা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ফাঁদ পেতে নানা কৌশলে হরিণ শিকা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6" descr="ফাঁদ পেতে নানা কৌশলে হরিণ শিকা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8" descr="ফাঁদ পেতে নানা কৌশলে হরিণ শিকা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ফাঁদ পেতে নানা কৌশলে হরিণ শিকা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2" descr="ফাঁদ পেতে নানা কৌশলে হরিণ শিকার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ফাঁদ পেতে নানা কৌশলে হরিণ শিকার"/>
          <p:cNvSpPr>
            <a:spLocks noChangeAspect="1" noChangeArrowheads="1"/>
          </p:cNvSpPr>
          <p:nvPr/>
        </p:nvSpPr>
        <p:spPr bwMode="auto">
          <a:xfrm flipV="1">
            <a:off x="446341" y="3020714"/>
            <a:ext cx="1729592" cy="193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97508" y="873132"/>
            <a:ext cx="3810000" cy="2826145"/>
            <a:chOff x="397508" y="873132"/>
            <a:chExt cx="3810000" cy="2826145"/>
          </a:xfrm>
        </p:grpSpPr>
        <p:pic>
          <p:nvPicPr>
            <p:cNvPr id="1026" name="Picture 2" descr="৮০ কিলোমিটার বেগে ঝড়ো হাওয়ার শঙ্কা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508" y="873132"/>
              <a:ext cx="3810000" cy="228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1746911" y="3114502"/>
              <a:ext cx="95571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err="1" smtClean="0">
                  <a:ln w="0"/>
                  <a:latin typeface="SutonnyMJ" pitchFamily="2" charset="0"/>
                  <a:cs typeface="SutonnyMJ" pitchFamily="2" charset="0"/>
                </a:rPr>
                <a:t>evZvm</a:t>
              </a:r>
              <a:endParaRPr lang="en-US" sz="3200" b="0" cap="none" spc="0" dirty="0">
                <a:ln w="0"/>
                <a:solidFill>
                  <a:schemeClr val="tx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173006" y="4384111"/>
            <a:ext cx="2532204" cy="2456381"/>
            <a:chOff x="5173006" y="4384111"/>
            <a:chExt cx="2532204" cy="2456381"/>
          </a:xfrm>
        </p:grpSpPr>
        <p:pic>
          <p:nvPicPr>
            <p:cNvPr id="34" name="Picture 18" descr="Running Deer Png &amp; Free Running Deer.png Transparent Images #4038 ..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3006" y="4384111"/>
              <a:ext cx="2532204" cy="1775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Rectangle 34"/>
            <p:cNvSpPr/>
            <p:nvPr/>
          </p:nvSpPr>
          <p:spPr>
            <a:xfrm>
              <a:off x="5720736" y="6255717"/>
              <a:ext cx="75052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err="1" smtClean="0">
                  <a:ln w="0"/>
                </a:rPr>
                <a:t>হরিণ</a:t>
              </a:r>
              <a:endParaRPr lang="en-US" sz="3200" b="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81398" y="3793065"/>
            <a:ext cx="3315758" cy="2921785"/>
            <a:chOff x="781398" y="3793065"/>
            <a:chExt cx="3315758" cy="2921785"/>
          </a:xfrm>
        </p:grpSpPr>
        <p:pic>
          <p:nvPicPr>
            <p:cNvPr id="17" name="Picture 4" descr="চীনকে গাধা উপহার দিচ্ছে পাকিস্তান ...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398" y="3793065"/>
              <a:ext cx="3315758" cy="2210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2102486" y="6130075"/>
              <a:ext cx="673582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dirty="0" err="1" smtClean="0">
                  <a:ln w="0"/>
                </a:rPr>
                <a:t>গাধা</a:t>
              </a:r>
              <a:endParaRPr lang="en-US" sz="3200" b="0" cap="none" spc="0" dirty="0">
                <a:ln w="0"/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475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486791" y="144055"/>
            <a:ext cx="3218419" cy="9225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mtClean="0"/>
              <a:t>انظر الى الصور 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920812" y="2109860"/>
            <a:ext cx="4266727" cy="2558290"/>
            <a:chOff x="3920812" y="1146530"/>
            <a:chExt cx="4266727" cy="2558290"/>
          </a:xfrm>
        </p:grpSpPr>
        <p:pic>
          <p:nvPicPr>
            <p:cNvPr id="10" name="Picture 22" descr="Running Tiger Png , Transparent Cartoon, Free Cliparts ..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812" y="1146530"/>
              <a:ext cx="4266727" cy="1893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5617237" y="3120045"/>
              <a:ext cx="957526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dirty="0" err="1" smtClean="0">
                  <a:ln w="0"/>
                </a:rPr>
                <a:t>বাঘ</a:t>
              </a:r>
              <a:endParaRPr lang="en-US" sz="3200" b="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669868" y="2069891"/>
            <a:ext cx="2768599" cy="2638229"/>
            <a:chOff x="8669868" y="1066590"/>
            <a:chExt cx="2768599" cy="2638229"/>
          </a:xfrm>
        </p:grpSpPr>
        <p:pic>
          <p:nvPicPr>
            <p:cNvPr id="2050" name="Picture 2" descr="উট-camel | ATN TIMES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40" t="15885" r="16352" b="11754"/>
            <a:stretch/>
          </p:blipFill>
          <p:spPr bwMode="auto">
            <a:xfrm>
              <a:off x="8669868" y="1066590"/>
              <a:ext cx="2768599" cy="1973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9791304" y="3120044"/>
              <a:ext cx="957526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dirty="0" err="1" smtClean="0">
                  <a:ln w="0"/>
                </a:rPr>
                <a:t>উট</a:t>
              </a:r>
              <a:endParaRPr lang="en-US" sz="3200" b="0" cap="none" spc="0" dirty="0">
                <a:ln w="0"/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04271" y="1072669"/>
            <a:ext cx="2494071" cy="4632672"/>
            <a:chOff x="704271" y="1078748"/>
            <a:chExt cx="2494071" cy="4632672"/>
          </a:xfrm>
        </p:grpSpPr>
        <p:pic>
          <p:nvPicPr>
            <p:cNvPr id="2052" name="Picture 4" descr="পৃথিবীর ভয়ংকরতম শিকারি পাখি ঈগল ...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29" r="51207"/>
            <a:stretch/>
          </p:blipFill>
          <p:spPr bwMode="auto">
            <a:xfrm>
              <a:off x="704271" y="1078748"/>
              <a:ext cx="2494071" cy="392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935168" y="5126645"/>
              <a:ext cx="1839839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dirty="0" err="1" smtClean="0">
                  <a:ln w="0"/>
                </a:rPr>
                <a:t>শিকারি</a:t>
              </a:r>
              <a:r>
                <a:rPr lang="en-US" sz="3200" dirty="0" smtClean="0">
                  <a:ln w="0"/>
                </a:rPr>
                <a:t> </a:t>
              </a:r>
              <a:r>
                <a:rPr lang="en-US" sz="3200" dirty="0" err="1" smtClean="0">
                  <a:ln w="0"/>
                </a:rPr>
                <a:t>পাখি</a:t>
              </a:r>
              <a:endParaRPr lang="en-US" sz="3200" b="0" cap="none" spc="0" dirty="0">
                <a:ln w="0"/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228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1" y="365126"/>
            <a:ext cx="11353799" cy="5019674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SA" sz="3200" dirty="0" smtClean="0"/>
              <a:t>كان الناس و ما يزالون يتحدثون عن السرعة والبطء، وكانوا يجعلون السلحفاة مثلا للبطء، والريح مثلا للسرعة- وقد بحث بعض العلماء عن هذا الامر فى المخلوقات- فتبين لهم ان القواقع اشد بطأ من السلحفاة، ففى الساعة الواحدة تقطع السلحفاة سبعين مترا إذا تابعت السير، أما القوقعة فلا يزيد ما تقطعه فى الساعة على خمسة أمتار-   </a:t>
            </a:r>
            <a:br>
              <a:rPr lang="ar-SA" sz="3200" dirty="0" smtClean="0"/>
            </a:br>
            <a:r>
              <a:rPr lang="ar-SA" sz="3200" dirty="0" smtClean="0"/>
              <a:t>وتبين له أن الحمار والإبل ونحوها ليست أسرع الحيوانات، لأن الحيوانات البرية كالغزال ونحوها لها سرعة عظيمة، و أسرع منها النمر وهكذا الطير الجارحة، والإنسان لايعد من المخلوقات السريعة، فسرعته فى الساعة </a:t>
            </a:r>
            <a:r>
              <a:rPr lang="ar-SA" sz="3200" dirty="0" smtClean="0"/>
              <a:t>نحو </a:t>
            </a:r>
            <a:r>
              <a:rPr lang="ar-SA" sz="3200" dirty="0" smtClean="0"/>
              <a:t>خمسة كيلومتر، على حين تقطع الدبابة ثمانية عشر كيلومترا-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932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9800" y="335846"/>
            <a:ext cx="10312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SA" sz="3600" dirty="0"/>
          </a:p>
          <a:p>
            <a:pPr algn="r" rtl="1"/>
            <a:r>
              <a:rPr lang="ar-SA" sz="3600" dirty="0" smtClean="0"/>
              <a:t>اجب </a:t>
            </a:r>
            <a:r>
              <a:rPr lang="ar-SA" sz="3600" dirty="0"/>
              <a:t>عن الأسئلة </a:t>
            </a:r>
            <a:r>
              <a:rPr lang="ar-SA" sz="3600" dirty="0" smtClean="0"/>
              <a:t>الاتية 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>بم كان </a:t>
            </a:r>
            <a:r>
              <a:rPr lang="ar-SA" sz="3200" dirty="0"/>
              <a:t>يضرب</a:t>
            </a:r>
            <a:r>
              <a:rPr lang="ar-SA" sz="3600" dirty="0"/>
              <a:t> المثل للبطء</a:t>
            </a:r>
            <a:r>
              <a:rPr lang="ar-SA" sz="3600" dirty="0" smtClean="0"/>
              <a:t>؟  يضرب المثل بالسلفاة فى البطء وكذلك بالقوقعة ايضا </a:t>
            </a:r>
          </a:p>
          <a:p>
            <a:pPr algn="r" rtl="1"/>
            <a:r>
              <a:rPr lang="ar-SA" sz="3600" dirty="0" smtClean="0"/>
              <a:t>بم كان يضرب المثل للسرعة؟  يضرب المثل بالريح فى السرعة </a:t>
            </a:r>
          </a:p>
          <a:p>
            <a:pPr algn="r" rtl="1"/>
            <a:r>
              <a:rPr lang="ar-SA" sz="3600" dirty="0" smtClean="0"/>
              <a:t>كم مترا تقطع القوقعة فى الساعة؟  تقطع القوقعة فى الساعة خمسة امتار </a:t>
            </a:r>
          </a:p>
          <a:p>
            <a:pPr algn="r" rtl="1"/>
            <a:r>
              <a:rPr lang="ar-SA" sz="3600" dirty="0" smtClean="0"/>
              <a:t>ايهما ابطأ السلحفاة ام القوقعة؟  ان القوقعة ابطأ من السلحفاة </a:t>
            </a:r>
          </a:p>
          <a:p>
            <a:pPr algn="r" rtl="1"/>
            <a:r>
              <a:rPr lang="ar-SA" sz="3600" dirty="0" smtClean="0"/>
              <a:t>كم كيلومترا يقطعها الانسان فى الساعة؟  ان الانسان يقطع نحو خمسة كيلومتر فى الساعة  </a:t>
            </a:r>
          </a:p>
          <a:p>
            <a:pPr algn="r" rtl="1"/>
            <a:r>
              <a:rPr lang="ar-SA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272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34542"/>
          </a:xfrm>
        </p:spPr>
        <p:txBody>
          <a:bodyPr>
            <a:normAutofit/>
          </a:bodyPr>
          <a:lstStyle/>
          <a:p>
            <a:pPr algn="r" rtl="1"/>
            <a:r>
              <a:rPr lang="ar-SA" sz="3200" smtClean="0"/>
              <a:t>اجب عن الأسئلة </a:t>
            </a:r>
            <a:r>
              <a:rPr lang="ar-SA" sz="3200" dirty="0" smtClean="0"/>
              <a:t>المتعلقة بالنص </a:t>
            </a:r>
            <a:br>
              <a:rPr lang="ar-SA" sz="3200" dirty="0" smtClean="0"/>
            </a:br>
            <a:r>
              <a:rPr lang="ar-SA" sz="3200" dirty="0" smtClean="0"/>
              <a:t>اكتب (صحيح) إذا كانت العبارة صحيحا اؤ (خطأ) إذا كانت العبارة خاطئة مع تصحيح الخطأ </a:t>
            </a:r>
            <a:br>
              <a:rPr lang="ar-SA" sz="3200" dirty="0" smtClean="0"/>
            </a:br>
            <a:r>
              <a:rPr lang="ar-SA" sz="3200" dirty="0" smtClean="0"/>
              <a:t>السلحفاة مثال للسرعة- الخطأ، تصحيح الخطأ للبطأ ان القوقعة اشد بطأ من السلحفاة- صحيح </a:t>
            </a:r>
            <a:br>
              <a:rPr lang="ar-SA" sz="3200" dirty="0" smtClean="0"/>
            </a:br>
            <a:r>
              <a:rPr lang="ar-SA" sz="3200" dirty="0" smtClean="0"/>
              <a:t>ان القوقعة تقطع فى الساعة ثلاثة امتار- الخطأ، تصحيح الخطأ ان القوقعة تقطع فى الساعة خمسة امتار </a:t>
            </a:r>
            <a:br>
              <a:rPr lang="ar-SA" sz="3200" dirty="0" smtClean="0"/>
            </a:br>
            <a:r>
              <a:rPr lang="ar-SA" sz="3200" dirty="0" smtClean="0"/>
              <a:t>الانسان يعد من المخلوقات السريعة- خطأ، تصحيح الخطأ الانسان لايعد من المخلوقات السريعة </a:t>
            </a:r>
            <a:br>
              <a:rPr lang="ar-SA" sz="3200" dirty="0" smtClean="0"/>
            </a:br>
            <a:r>
              <a:rPr lang="ar-SA" sz="3200" dirty="0" smtClean="0"/>
              <a:t>ان الذبابة فى الساعة تقطع ثمانية عشر كيلومترا- صحيح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73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407126"/>
              </p:ext>
            </p:extLst>
          </p:nvPr>
        </p:nvGraphicFramePr>
        <p:xfrm>
          <a:off x="982133" y="2082800"/>
          <a:ext cx="10016067" cy="3268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5086"/>
                <a:gridCol w="2277221"/>
                <a:gridCol w="2258707"/>
                <a:gridCol w="2055053"/>
              </a:tblGrid>
              <a:tr h="66779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الجملة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الجمع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المفرد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الالفاظ</a:t>
                      </a:r>
                      <a:endParaRPr lang="en-US" sz="2400" dirty="0"/>
                    </a:p>
                  </a:txBody>
                  <a:tcPr/>
                </a:tc>
              </a:tr>
              <a:tr h="637603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نوم العالم خير من عبادة الجاهل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العلماء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العالم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العلماء</a:t>
                      </a:r>
                      <a:endParaRPr lang="en-US" sz="2400" dirty="0"/>
                    </a:p>
                  </a:txBody>
                  <a:tcPr/>
                </a:tc>
              </a:tr>
              <a:tr h="647556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الطيور مخلوقة الله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المخلوقات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المخلوقة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المخلوقات</a:t>
                      </a:r>
                      <a:endParaRPr lang="en-US" sz="2400" dirty="0"/>
                    </a:p>
                  </a:txBody>
                  <a:tcPr/>
                </a:tc>
              </a:tr>
              <a:tr h="679182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سبحان الذى تجرى الرياح بامره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الرياح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الريح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الريح</a:t>
                      </a:r>
                      <a:endParaRPr lang="en-US" sz="2400" dirty="0"/>
                    </a:p>
                  </a:txBody>
                  <a:tcPr/>
                </a:tc>
              </a:tr>
              <a:tr h="636000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شاهدت سباق الغزلان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 </a:t>
                      </a:r>
                      <a:r>
                        <a:rPr lang="ar-SA" sz="2400" dirty="0" smtClean="0"/>
                        <a:t>الغزلان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الغزال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الغزال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110" y="1024466"/>
            <a:ext cx="50497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4400" b="1" dirty="0"/>
              <a:t>استبدل العدد و كون الجملة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2173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495</TotalTime>
  <Words>310</Words>
  <Application>Microsoft Office PowerPoint</Application>
  <PresentationFormat>Widescreen</PresentationFormat>
  <Paragraphs>141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SutonnyMJ</vt:lpstr>
      <vt:lpstr>Times New Roman</vt:lpstr>
      <vt:lpstr>Vrinda</vt:lpstr>
      <vt:lpstr>Office Theme</vt:lpstr>
      <vt:lpstr>اهلا سهلا يا طالبى </vt:lpstr>
      <vt:lpstr>PowerPoint Presentation</vt:lpstr>
      <vt:lpstr>*cÖvYxRM‡Zi MwZwelqK aviYv *`ªæZ I axiMwZi Dcgv *me‡P‡q `ªæZMvgx cÖvYx  *`ªæZZvi †ÿ‡Î gvby‡li Ae¯’vb  *me‡P‡q axiMwZm¤úbœ cÖvYx   </vt:lpstr>
      <vt:lpstr>انظر الى الصور </vt:lpstr>
      <vt:lpstr>PowerPoint Presentation</vt:lpstr>
      <vt:lpstr> كان الناس و ما يزالون يتحدثون عن السرعة والبطء، وكانوا يجعلون السلحفاة مثلا للبطء، والريح مثلا للسرعة- وقد بحث بعض العلماء عن هذا الامر فى المخلوقات- فتبين لهم ان القواقع اشد بطأ من السلحفاة، ففى الساعة الواحدة تقطع السلحفاة سبعين مترا إذا تابعت السير، أما القوقعة فلا يزيد ما تقطعه فى الساعة على خمسة أمتار-    وتبين له أن الحمار والإبل ونحوها ليست أسرع الحيوانات، لأن الحيوانات البرية كالغزال ونحوها لها سرعة عظيمة، و أسرع منها النمر وهكذا الطير الجارحة، والإنسان لايعد من المخلوقات السريعة، فسرعته فى الساعة نحو خمسة كيلومتر، على حين تقطع الدبابة ثمانية عشر كيلومترا- </vt:lpstr>
      <vt:lpstr>PowerPoint Presentation</vt:lpstr>
      <vt:lpstr>اجب عن الأسئلة المتعلقة بالنص  اكتب (صحيح) إذا كانت العبارة صحيحا اؤ (خطأ) إذا كانت العبارة خاطئة مع تصحيح الخطأ  السلحفاة مثال للسرعة- الخطأ، تصحيح الخطأ للبطأ ان القوقعة اشد بطأ من السلحفاة- صحيح  ان القوقعة تقطع فى الساعة ثلاثة امتار- الخطأ، تصحيح الخطأ ان القوقعة تقطع فى الساعة خمسة امتار  الانسان يعد من المخلوقات السريعة- خطأ، تصحيح الخطأ الانسان لايعد من المخلوقات السريعة  ان الذبابة فى الساعة تقطع ثمانية عشر كيلومترا- صحيح  </vt:lpstr>
      <vt:lpstr>PowerPoint Presentation</vt:lpstr>
      <vt:lpstr>  حقق الالفاظ التالية  يتحدثون : الصيغة، الجمع المذكر للغائب، البحث الفعل المضارع المثبت للمعروف، الباب تفعل، المصدر التحدث، المادة ح د ث، الجنس الصحيح، المعنى তাহারা আলোচনা করত يجعلون : الصيغة، الجمع المذكر للغائب، البحث الفعل المضارع المثبت للمعروف، الباب فتح يفتح، المصدر الجعل، المادة ج ع ل، الجنس الصحيح، المعنى তাহারা করে قد بحث : الصيغة، المغرد المذكر للغائب، البحث الفعل الماضى القريب المثبت للمعروف، الباب فتخ يفتح، المصدر البحث، المادة ب ح ث، الجنس الصحيح، المعنى সে খোঁজ করেছে। تقطع : الصيغة، المفرد المؤنث للغائب، البحث الفعل المضارع المثبت للمعروف، الباب فتح يفتح، المصدر القطع، المادة ق ط ع، الجنس الصحيح، المعنى সে কাটে/সে অতিকম।   </vt:lpstr>
      <vt:lpstr>PowerPoint Presentation</vt:lpstr>
      <vt:lpstr>PowerPoint Presentation</vt:lpstr>
      <vt:lpstr>PowerPoint Presentation</vt:lpstr>
      <vt:lpstr>صرف الفعل ” يَتَحَدَّثُوْنَ، تَبَيَّنَ“ حسب الضمائر المرفوعة  يَتَحَدَّثُوْنَ : يَتَحَدَّثُ،يَتَحَدَّثَانِ، يَتَحَدَّثُوْنَ، تَتَحَدَّثُ، تَتَحَدَّثَانِ، يَتَحَدَّثْنَ، تَتَحَدَّثُ، تَتَحَدَّثَانِ، تَتَحَدَّثُوْنَ، تَتَحَدَّثِيْنَ، تَتَحَدَّثَانِ، تَتَحَدَّثْنَ، اَتَحَدَّثُ، نَتَحَدَّثُ-  تَبَيَّنَ : تَبَيَّنَ، تَبَيَّنَا، تَبَيَّنُوْا، تَبَيَّنَتْ، تَبَيَّنَتَا، تَبَيَّنَّ، تَبَيَّنْتَ، تَبَيَّنْتُمَا، تَبَيَّنْتُمْ، تَبَيَّنْتِ، تَبَيَّنْتُمَا، تَبَيَّنْتُنَّ، تَبَيَّنْتُ، تَبَيَّنَّا-</vt:lpstr>
      <vt:lpstr>PowerPoint Presentation</vt:lpstr>
      <vt:lpstr>PowerPoint Presentation</vt:lpstr>
      <vt:lpstr>PowerPoint Presentation</vt:lpstr>
      <vt:lpstr>PowerPoint Presentation</vt:lpstr>
      <vt:lpstr>الواجب المنزلى   استخرج من النص خمسة افعال للماضى وخمسة افعال للمضارع ثم حولها الى المضارع والماضى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اهلا سهلا يا طالبى السلام عليكم ورحمة الله  </dc:title>
  <dc:creator>MD. Abu Talha Ansari</dc:creator>
  <cp:lastModifiedBy>MD. Abu Talha Ansari</cp:lastModifiedBy>
  <cp:revision>82</cp:revision>
  <dcterms:created xsi:type="dcterms:W3CDTF">2020-06-30T07:33:04Z</dcterms:created>
  <dcterms:modified xsi:type="dcterms:W3CDTF">2020-07-04T17:22:38Z</dcterms:modified>
</cp:coreProperties>
</file>