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324" r:id="rId2"/>
    <p:sldId id="284" r:id="rId3"/>
    <p:sldId id="261" r:id="rId4"/>
    <p:sldId id="258" r:id="rId5"/>
    <p:sldId id="269" r:id="rId6"/>
    <p:sldId id="286" r:id="rId7"/>
    <p:sldId id="321" r:id="rId8"/>
    <p:sldId id="303" r:id="rId9"/>
    <p:sldId id="316" r:id="rId10"/>
    <p:sldId id="317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2" r:id="rId19"/>
    <p:sldId id="315" r:id="rId20"/>
    <p:sldId id="314" r:id="rId21"/>
    <p:sldId id="322" r:id="rId22"/>
    <p:sldId id="32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D1EFD-69E3-48D8-B564-B9F0115604CF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BE125-BF8C-4510-AF6E-324BC9A13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6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4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27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2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87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3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CA57-9BA1-4445-A539-9B07D418CF1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FE9B76-2E8A-40AC-B5CA-1B74211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gif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nglarkobita.com/poet/famous/32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nglarkobita.com/poet/famous/32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51FED-8D62-43AA-BEFF-67E2C0A0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0"/>
          <a:stretch/>
        </p:blipFill>
        <p:spPr>
          <a:xfrm>
            <a:off x="554182" y="415636"/>
            <a:ext cx="10806545" cy="6123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7790D-4D00-4A20-B8A6-5BFC6C53A5C1}"/>
              </a:ext>
            </a:extLst>
          </p:cNvPr>
          <p:cNvSpPr txBox="1"/>
          <p:nvPr/>
        </p:nvSpPr>
        <p:spPr>
          <a:xfrm>
            <a:off x="3731217" y="526942"/>
            <a:ext cx="58777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BD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C78D0E-A38E-45C8-88C3-1B080CA8E5CD}"/>
              </a:ext>
            </a:extLst>
          </p:cNvPr>
          <p:cNvSpPr txBox="1"/>
          <p:nvPr/>
        </p:nvSpPr>
        <p:spPr>
          <a:xfrm>
            <a:off x="471055" y="903469"/>
            <a:ext cx="37130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আচ্ছা মা বলো, এমন হয় না রহিম চাচার ঝাড়া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এখনি আমারে এত রোগ হোতে করিতে পারি ত খাড়া ?”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মা কেবল বসি রুগ্ন ছেলের মুখ পানে আঁখি মেলে,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ভাসা ভাসা তার যত কথা যেন সারা প্রাণ দিয়ে গেলে।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“শোন মা! আমার লাটাই কিন্তু রাখিও যতন করে,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রাখিও ঢ্যাঁপের মোয়া বেঁধে তুমি সাত-নরি শিকা পরে।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খেজুরে-গুড়ের নয়া পাটালিতে হুড়ুমের কোলা ভরে,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ফুলঝুরি সিকা সাজাইয়া রেখো আমার সমুখ পরে।”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ছেলে চুপ করে, মাও ধীরে ধীরে মাথায় বুলায় হাত,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বাহিরেতে নাচে জোনাকী আলোয় থম থম কাল রাত।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রুগ্ন ছেলের শিয়রে বসিয়া কত কথা পড়ে মনে,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কোন দিন সে যে মায়েরে না বলে গিয়াছিল দুর বনে</a:t>
            </a:r>
            <a:r>
              <a:rPr lang="as-IN" dirty="0"/>
              <a:t>।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61965-20AB-46AC-9DF0-2DDA850460CE}"/>
              </a:ext>
            </a:extLst>
          </p:cNvPr>
          <p:cNvSpPr txBox="1"/>
          <p:nvPr/>
        </p:nvSpPr>
        <p:spPr>
          <a:xfrm>
            <a:off x="7780149" y="370023"/>
            <a:ext cx="394079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সাঁঝ হোয়ে গেল আসেনাকো আই-ঢাই মার প্রাণ,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হঠাৎ শুনিল আসিতেছে ছেলে হর্ষে করিয়া গান।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এক কোঁচ ভরা বেথুল তাহার ঝামুর ঝুমুর বাজে,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ওরে মুখপোড়া কোথা গিয়াছিলি এমনি এ কালি-সাঁঝে?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কত কথা আজ মনে পড়ে মার, গরীবের ঘর তার,</a:t>
            </a:r>
          </a:p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ছোট খাট কত বায়না ছেলের পারে নাই মিটাবার।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আড়ঙের দিনে পুতুল কিনিতে পয়সা জোটেনি তাই,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বলেছে আমরা মুসলমানের আড়ঙ দেখিতে নাই।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করিম যে গেল? রহিম চলিল? এমনি প্রশ্ন-মালা;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উত্তর দিতে দুখিনী মায়ের দ্বিগুণ বাড়িত জ্বালা।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আজও রোগে তার পথ্য জোটেনি, ওষুধ হয়নি আনা,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ঝড়ে কাঁপে যেন নীড়ের পাখিটি জড়ায়ে মায়ের ডানা।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ঘরের চালেতে ভুতুম ডাকিছে, অকল্যাণ এ সুর,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মরণের দুত এল বুঝি হায়। হাঁকে মায়, দুর-দুর।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পচা ডোবা হতে বিরহিনী ডা’ক ডাকিতেছে ঝুরি ঝুরি,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কৃষাণ ছেলেরা কালকে তাহার বাচ্চা করেছে চুরি।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ফেরে ভন্ ভন্ মশা দলে দলে বুড়ো পাতা ঝরে বনে,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ফোঁটায় ফোঁটায় পাতা-চোঁয়া জল গড়াইছে তার সনে।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রুগ্ন ছেলের শিয়রে বসিয়া একেলা জাগিছে মাতা।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সম্মুখে তার ঘোর কুজঝটি মহা-কাল-রাত পাতা।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পার্শ্বে জ্বলিয়া মাটির প্রদীপ বাতাসে জমায় খেল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আ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ধারের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ুঝিয়া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ফুরায়ে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as-IN" dirty="0">
              <a:latin typeface="NikoshBAN" pitchFamily="2" charset="0"/>
              <a:cs typeface="NikoshBAN" pitchFamily="2" charset="0"/>
            </a:endParaRPr>
          </a:p>
          <a:p>
            <a:endParaRPr lang="as-IN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77CE8-828A-4600-A29E-0C38F4702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280" y="370023"/>
            <a:ext cx="2231329" cy="1066892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75358-733E-48FD-B23E-04DFFD0ED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8923" y="3161654"/>
            <a:ext cx="2002806" cy="20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BB1DBA-6D71-44A1-8BDC-87F23A2EEAD8}"/>
              </a:ext>
            </a:extLst>
          </p:cNvPr>
          <p:cNvSpPr txBox="1"/>
          <p:nvPr/>
        </p:nvSpPr>
        <p:spPr>
          <a:xfrm>
            <a:off x="3221180" y="352531"/>
            <a:ext cx="4364181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/>
              <a:t>নতুন শব্দের অর্থ   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CD4B3-9D0B-463B-B433-A14518BAE96A}"/>
              </a:ext>
            </a:extLst>
          </p:cNvPr>
          <p:cNvSpPr txBox="1"/>
          <p:nvPr/>
        </p:nvSpPr>
        <p:spPr>
          <a:xfrm>
            <a:off x="1399308" y="1246901"/>
            <a:ext cx="110836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‘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সিকা</a:t>
            </a: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73CDE-746B-4B29-A107-E0B3B7077ED4}"/>
              </a:ext>
            </a:extLst>
          </p:cNvPr>
          <p:cNvSpPr txBox="1"/>
          <p:nvPr/>
        </p:nvSpPr>
        <p:spPr>
          <a:xfrm>
            <a:off x="8167254" y="945844"/>
            <a:ext cx="369916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১পাটের তৈরি এক ধরনের উপকরণ যার মধ্যে বিভিন্ন জিনিস রাখা যায়।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1A39A-C69A-4D3D-B2C4-020FFDA39E3E}"/>
              </a:ext>
            </a:extLst>
          </p:cNvPr>
          <p:cNvSpPr txBox="1"/>
          <p:nvPr/>
        </p:nvSpPr>
        <p:spPr>
          <a:xfrm>
            <a:off x="858729" y="2660293"/>
            <a:ext cx="220312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‘বেথুল’ 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CB675-79E3-4C85-96CF-A896237AB315}"/>
              </a:ext>
            </a:extLst>
          </p:cNvPr>
          <p:cNvSpPr txBox="1"/>
          <p:nvPr/>
        </p:nvSpPr>
        <p:spPr>
          <a:xfrm>
            <a:off x="858729" y="3892796"/>
            <a:ext cx="218951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‘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ঢ্যাঁপের মোয়া’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D76C2D-8B94-493E-944D-9DD4D20017C5}"/>
              </a:ext>
            </a:extLst>
          </p:cNvPr>
          <p:cNvSpPr txBox="1"/>
          <p:nvPr/>
        </p:nvSpPr>
        <p:spPr>
          <a:xfrm>
            <a:off x="8492836" y="3676608"/>
            <a:ext cx="30480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,শাপলার ফল। ফুল শুকিয়ে গেলে ফুলের গোড়ার অংশটিই ফল হয়ে যায়।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332A1D-161E-4EE8-BB16-4B552F8DF443}"/>
              </a:ext>
            </a:extLst>
          </p:cNvPr>
          <p:cNvSpPr txBox="1"/>
          <p:nvPr/>
        </p:nvSpPr>
        <p:spPr>
          <a:xfrm>
            <a:off x="678620" y="5340262"/>
            <a:ext cx="220312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’হুড়ুম’ 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10358-DBE5-41DD-9B88-DC63B50BD179}"/>
              </a:ext>
            </a:extLst>
          </p:cNvPr>
          <p:cNvSpPr txBox="1"/>
          <p:nvPr/>
        </p:nvSpPr>
        <p:spPr>
          <a:xfrm>
            <a:off x="8492836" y="5063264"/>
            <a:ext cx="285503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পূর্ববঙ্গের বিস্তীর্ণ অঞ্চলের মানুষ মুড়ি কে হুড়ুম বলে থাকে।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996F4-2A8F-4A7C-A636-A9468A84F110}"/>
              </a:ext>
            </a:extLst>
          </p:cNvPr>
          <p:cNvSpPr txBox="1"/>
          <p:nvPr/>
        </p:nvSpPr>
        <p:spPr>
          <a:xfrm>
            <a:off x="8492836" y="2521794"/>
            <a:ext cx="247996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বেতফল ।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1026" name="Picture 2" descr="Image result for muri">
            <a:extLst>
              <a:ext uri="{FF2B5EF4-FFF2-40B4-BE49-F238E27FC236}">
                <a16:creationId xmlns:a16="http://schemas.microsoft.com/office/drawing/2014/main" id="{3BBAB35E-70E8-4D84-BFC9-1A012D6B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95" y="4985862"/>
            <a:ext cx="2855036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8BAF0-95C9-4045-9E08-7324FD81B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12" y="1400495"/>
            <a:ext cx="2705100" cy="83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Image result for ঢ্যাপের ">
            <a:extLst>
              <a:ext uri="{FF2B5EF4-FFF2-40B4-BE49-F238E27FC236}">
                <a16:creationId xmlns:a16="http://schemas.microsoft.com/office/drawing/2014/main" id="{12C9A20C-8B1F-4ECB-AEBC-2A6E15FC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52" y="3937557"/>
            <a:ext cx="285503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েতগাছ ও ফল ইং‌রে‌জি নাম -Calamus ...">
            <a:extLst>
              <a:ext uri="{FF2B5EF4-FFF2-40B4-BE49-F238E27FC236}">
                <a16:creationId xmlns:a16="http://schemas.microsoft.com/office/drawing/2014/main" id="{75DBB91E-E0C4-41EA-A268-65015F4D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95" y="2429516"/>
            <a:ext cx="2661070" cy="13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4" grpId="0" animBg="1"/>
      <p:bldP spid="16" grpId="0" animBg="1"/>
      <p:bldP spid="20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7F4183-CFA9-4E62-BBAD-AC5357F1DF9E}"/>
              </a:ext>
            </a:extLst>
          </p:cNvPr>
          <p:cNvSpPr txBox="1"/>
          <p:nvPr/>
        </p:nvSpPr>
        <p:spPr>
          <a:xfrm>
            <a:off x="455555" y="500597"/>
            <a:ext cx="7204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আচ্ছা মা বলো, এমন হয় না রহিম চাচার ঝাড়া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এখনি আমারে এত রোগ হোতে করিতে পারি ত খাড়া?”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01472-1646-422B-89D7-8BBE994360EC}"/>
              </a:ext>
            </a:extLst>
          </p:cNvPr>
          <p:cNvSpPr txBox="1"/>
          <p:nvPr/>
        </p:nvSpPr>
        <p:spPr>
          <a:xfrm>
            <a:off x="5999018" y="359685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 কেবল বসি রুগ্ন ছেলের মুখ পানে আঁখি মেলে,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ভাসা ভাসা তার যত কথা যেন সারা প্রাণ দিয়ে গেলে।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FCAD91-711B-4615-B127-A9765F8F152B}"/>
              </a:ext>
            </a:extLst>
          </p:cNvPr>
          <p:cNvGrpSpPr/>
          <p:nvPr/>
        </p:nvGrpSpPr>
        <p:grpSpPr>
          <a:xfrm>
            <a:off x="610538" y="4833274"/>
            <a:ext cx="5089815" cy="1493046"/>
            <a:chOff x="471053" y="4231148"/>
            <a:chExt cx="5089815" cy="23143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9D3223-85BA-45A9-BA5D-B45E3EC3E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" y="4231148"/>
              <a:ext cx="2459181" cy="23143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0" descr="Image result for village mother sick son bd">
              <a:extLst>
                <a:ext uri="{FF2B5EF4-FFF2-40B4-BE49-F238E27FC236}">
                  <a16:creationId xmlns:a16="http://schemas.microsoft.com/office/drawing/2014/main" id="{96FBEAB0-4ABA-49E8-A4E7-4568AAA18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818" y="4317302"/>
              <a:ext cx="2305050" cy="2039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634D12-F996-49D0-8EF7-80238BD47B7C}"/>
              </a:ext>
            </a:extLst>
          </p:cNvPr>
          <p:cNvGrpSpPr/>
          <p:nvPr/>
        </p:nvGrpSpPr>
        <p:grpSpPr>
          <a:xfrm>
            <a:off x="2728142" y="2024726"/>
            <a:ext cx="8685067" cy="1273873"/>
            <a:chOff x="2821132" y="1577815"/>
            <a:chExt cx="8685067" cy="16625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BBD750-C642-42DD-ACFD-F2CEB8BA522D}"/>
                </a:ext>
              </a:extLst>
            </p:cNvPr>
            <p:cNvGrpSpPr/>
            <p:nvPr/>
          </p:nvGrpSpPr>
          <p:grpSpPr>
            <a:xfrm>
              <a:off x="6262253" y="1577815"/>
              <a:ext cx="5243946" cy="1662546"/>
              <a:chOff x="471053" y="1389176"/>
              <a:chExt cx="5243946" cy="1662546"/>
            </a:xfrm>
          </p:grpSpPr>
          <p:pic>
            <p:nvPicPr>
              <p:cNvPr id="6" name="Picture 5" descr="fokirer jhara.jpg">
                <a:extLst>
                  <a:ext uri="{FF2B5EF4-FFF2-40B4-BE49-F238E27FC236}">
                    <a16:creationId xmlns:a16="http://schemas.microsoft.com/office/drawing/2014/main" id="{E982E15D-8046-4AF7-99F5-42E21A8C2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053" y="1389176"/>
                <a:ext cx="2459181" cy="1662546"/>
              </a:xfrm>
              <a:prstGeom prst="rect">
                <a:avLst/>
              </a:prstGeom>
            </p:spPr>
          </p:pic>
          <p:pic>
            <p:nvPicPr>
              <p:cNvPr id="2050" name="Picture 2" descr="Image result for গ্রামের ফকির">
                <a:extLst>
                  <a:ext uri="{FF2B5EF4-FFF2-40B4-BE49-F238E27FC236}">
                    <a16:creationId xmlns:a16="http://schemas.microsoft.com/office/drawing/2014/main" id="{5D5DF87E-B16A-4889-87B4-129C46620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91"/>
              <a:stretch/>
            </p:blipFill>
            <p:spPr bwMode="auto">
              <a:xfrm>
                <a:off x="3255818" y="1389176"/>
                <a:ext cx="2459181" cy="1662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218" name="Picture 2" descr="No description available.">
              <a:extLst>
                <a:ext uri="{FF2B5EF4-FFF2-40B4-BE49-F238E27FC236}">
                  <a16:creationId xmlns:a16="http://schemas.microsoft.com/office/drawing/2014/main" id="{93B5B430-9588-432F-98B6-B6AB5D895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132" y="1577815"/>
              <a:ext cx="3108616" cy="1662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69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50D806-B389-45FD-B09B-AA3EC5734293}"/>
              </a:ext>
            </a:extLst>
          </p:cNvPr>
          <p:cNvSpPr txBox="1"/>
          <p:nvPr/>
        </p:nvSpPr>
        <p:spPr>
          <a:xfrm>
            <a:off x="274059" y="31207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“শোন মা! আমার লাটাই কিন্তু রাখিও যতন করে,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রাখিও ঢ্যাঁপের মোয়া বেঁধে তুমি সাত-নরি শিকা পরে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8C9C0-CA00-498A-B618-D064D78CBE2E}"/>
              </a:ext>
            </a:extLst>
          </p:cNvPr>
          <p:cNvSpPr txBox="1"/>
          <p:nvPr/>
        </p:nvSpPr>
        <p:spPr>
          <a:xfrm>
            <a:off x="5574290" y="306688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খেজুরে-গুড়ের নয়া পাটালিতে হুড়ুমের কোলা ভরে,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ফুলঝুরি সিকা সাজাইয়া রেখো আমার সমুখ পরে।”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2BB7D5-1B21-431B-96BD-1096C382943C}"/>
              </a:ext>
            </a:extLst>
          </p:cNvPr>
          <p:cNvGrpSpPr/>
          <p:nvPr/>
        </p:nvGrpSpPr>
        <p:grpSpPr>
          <a:xfrm>
            <a:off x="553712" y="5035788"/>
            <a:ext cx="10911321" cy="1218435"/>
            <a:chOff x="301769" y="4197925"/>
            <a:chExt cx="10911321" cy="2368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E54210-784B-4777-8797-5E6F431B7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4" b="7286"/>
            <a:stretch/>
          </p:blipFill>
          <p:spPr>
            <a:xfrm>
              <a:off x="301769" y="4197925"/>
              <a:ext cx="3563649" cy="23682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98" name="Picture 2" descr="Image result for খেজুর গুড়">
              <a:extLst>
                <a:ext uri="{FF2B5EF4-FFF2-40B4-BE49-F238E27FC236}">
                  <a16:creationId xmlns:a16="http://schemas.microsoft.com/office/drawing/2014/main" id="{29200CD7-C982-4B17-BC28-ACF83106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922" y="4197927"/>
              <a:ext cx="3670155" cy="23543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F2A751-0EAA-4941-A4CC-CAC314D2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581" y="4197926"/>
              <a:ext cx="2886509" cy="2354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D6419-EF38-4CA8-9BC3-B28CA64DEF9D}"/>
              </a:ext>
            </a:extLst>
          </p:cNvPr>
          <p:cNvGrpSpPr/>
          <p:nvPr/>
        </p:nvGrpSpPr>
        <p:grpSpPr>
          <a:xfrm>
            <a:off x="471054" y="1614922"/>
            <a:ext cx="10390482" cy="1218435"/>
            <a:chOff x="274059" y="1385039"/>
            <a:chExt cx="11108315" cy="17464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1D74C2-16F6-4748-AA10-743092A81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16" b="13298"/>
            <a:stretch/>
          </p:blipFill>
          <p:spPr>
            <a:xfrm>
              <a:off x="3434843" y="1416971"/>
              <a:ext cx="2327564" cy="1714500"/>
            </a:xfrm>
            <a:prstGeom prst="rect">
              <a:avLst/>
            </a:prstGeom>
          </p:spPr>
        </p:pic>
        <p:pic>
          <p:nvPicPr>
            <p:cNvPr id="4100" name="Picture 4" descr="See the source image">
              <a:extLst>
                <a:ext uri="{FF2B5EF4-FFF2-40B4-BE49-F238E27FC236}">
                  <a16:creationId xmlns:a16="http://schemas.microsoft.com/office/drawing/2014/main" id="{9A043A42-48CF-4C44-AFCB-DD2DA8CDD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055" y="1449621"/>
              <a:ext cx="2771775" cy="161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লাটাই">
              <a:extLst>
                <a:ext uri="{FF2B5EF4-FFF2-40B4-BE49-F238E27FC236}">
                  <a16:creationId xmlns:a16="http://schemas.microsoft.com/office/drawing/2014/main" id="{CBA2B6AD-76E6-4186-A89E-1516FBB2E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59" y="1385039"/>
              <a:ext cx="2790392" cy="1746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0750AA-C601-47BD-9792-274037B77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477" y="1464148"/>
              <a:ext cx="2310897" cy="1602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0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C5B306-B845-406B-BB55-2B1DA27D619B}"/>
              </a:ext>
            </a:extLst>
          </p:cNvPr>
          <p:cNvSpPr txBox="1"/>
          <p:nvPr/>
        </p:nvSpPr>
        <p:spPr>
          <a:xfrm>
            <a:off x="551827" y="54273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ছেলে চুপ করে, মাও ধীরে ধীরে মাথায় বুলায় হাত,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বাহিরেতে নাচে জোনাকী আলোয় থম থম কাল রাত।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E44C5-0939-46FE-8EB5-2B818DC3DD71}"/>
              </a:ext>
            </a:extLst>
          </p:cNvPr>
          <p:cNvSpPr/>
          <p:nvPr/>
        </p:nvSpPr>
        <p:spPr>
          <a:xfrm>
            <a:off x="6096000" y="3692789"/>
            <a:ext cx="5805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রুগ্ন ছেলের শিয়রে বসিয়া কত কথা পড়ে মনে,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কোন দিন সে যে মায়েরে না বলে গিয়াছিল দুর বনে</a:t>
            </a:r>
            <a:r>
              <a:rPr lang="as-IN" sz="2400" dirty="0"/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78B7AB-C1CC-4654-BEF8-E7126F965D46}"/>
              </a:ext>
            </a:extLst>
          </p:cNvPr>
          <p:cNvGrpSpPr/>
          <p:nvPr/>
        </p:nvGrpSpPr>
        <p:grpSpPr>
          <a:xfrm>
            <a:off x="551827" y="1914560"/>
            <a:ext cx="6657111" cy="1679372"/>
            <a:chOff x="465231" y="1481087"/>
            <a:chExt cx="6657111" cy="1739054"/>
          </a:xfrm>
        </p:grpSpPr>
        <p:pic>
          <p:nvPicPr>
            <p:cNvPr id="6" name="Picture 5" descr="downloads.jpg">
              <a:extLst>
                <a:ext uri="{FF2B5EF4-FFF2-40B4-BE49-F238E27FC236}">
                  <a16:creationId xmlns:a16="http://schemas.microsoft.com/office/drawing/2014/main" id="{EC9CFDC4-1D71-4983-A677-E789A0B66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231" y="1481087"/>
              <a:ext cx="3309028" cy="16793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46" name="Picture 2" descr="Image result for জোনাকি">
              <a:extLst>
                <a:ext uri="{FF2B5EF4-FFF2-40B4-BE49-F238E27FC236}">
                  <a16:creationId xmlns:a16="http://schemas.microsoft.com/office/drawing/2014/main" id="{B46DADFA-56B8-4022-BA93-1B4BB5920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667" y="1543741"/>
              <a:ext cx="3114675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B909A4-1DEA-4DAE-853F-89E5EB018D7A}"/>
              </a:ext>
            </a:extLst>
          </p:cNvPr>
          <p:cNvGrpSpPr/>
          <p:nvPr/>
        </p:nvGrpSpPr>
        <p:grpSpPr>
          <a:xfrm>
            <a:off x="465231" y="4800824"/>
            <a:ext cx="9213664" cy="1679371"/>
            <a:chOff x="465231" y="4592688"/>
            <a:chExt cx="9213664" cy="18875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5FAB05-EE36-4074-9D08-1DF6A14D1433}"/>
                </a:ext>
              </a:extLst>
            </p:cNvPr>
            <p:cNvGrpSpPr/>
            <p:nvPr/>
          </p:nvGrpSpPr>
          <p:grpSpPr>
            <a:xfrm>
              <a:off x="465231" y="4592688"/>
              <a:ext cx="6339949" cy="1887507"/>
              <a:chOff x="465231" y="4498030"/>
              <a:chExt cx="6339949" cy="1953108"/>
            </a:xfrm>
          </p:grpSpPr>
          <p:pic>
            <p:nvPicPr>
              <p:cNvPr id="8" name="Picture 10" descr="Image result for village mother sick son bd">
                <a:extLst>
                  <a:ext uri="{FF2B5EF4-FFF2-40B4-BE49-F238E27FC236}">
                    <a16:creationId xmlns:a16="http://schemas.microsoft.com/office/drawing/2014/main" id="{573A9336-0133-490F-AF3B-CFE2B1D200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231" y="4519663"/>
                <a:ext cx="3053824" cy="171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0E9E1B5-6F36-476D-8030-DCF07664500E}"/>
                  </a:ext>
                </a:extLst>
              </p:cNvPr>
              <p:cNvGrpSpPr/>
              <p:nvPr/>
            </p:nvGrpSpPr>
            <p:grpSpPr>
              <a:xfrm>
                <a:off x="3519055" y="4498030"/>
                <a:ext cx="3286125" cy="1953108"/>
                <a:chOff x="3774259" y="4367792"/>
                <a:chExt cx="3286125" cy="1714500"/>
              </a:xfrm>
            </p:grpSpPr>
            <p:pic>
              <p:nvPicPr>
                <p:cNvPr id="6148" name="Picture 4" descr="Image result for বন">
                  <a:extLst>
                    <a:ext uri="{FF2B5EF4-FFF2-40B4-BE49-F238E27FC236}">
                      <a16:creationId xmlns:a16="http://schemas.microsoft.com/office/drawing/2014/main" id="{9807515E-C89B-4F9C-A20E-1EBF6BB981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4259" y="4367792"/>
                  <a:ext cx="3286125" cy="1714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8" descr="Image result for village mother sick son bd">
                  <a:extLst>
                    <a:ext uri="{FF2B5EF4-FFF2-40B4-BE49-F238E27FC236}">
                      <a16:creationId xmlns:a16="http://schemas.microsoft.com/office/drawing/2014/main" id="{54262035-8B4E-4C13-ACDA-64F404A062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894" t="17716" r="42825"/>
                <a:stretch/>
              </p:blipFill>
              <p:spPr bwMode="auto">
                <a:xfrm>
                  <a:off x="4559444" y="4519663"/>
                  <a:ext cx="1260765" cy="141075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3" name="Picture 6" descr="Image result for  পল্লী জননী ">
              <a:extLst>
                <a:ext uri="{FF2B5EF4-FFF2-40B4-BE49-F238E27FC236}">
                  <a16:creationId xmlns:a16="http://schemas.microsoft.com/office/drawing/2014/main" id="{E9DF14EB-4166-4758-A4CC-7F4FA9F6F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180" y="4592689"/>
              <a:ext cx="287371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04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1A2B73-0499-4D32-B476-49A78B98BDE2}"/>
              </a:ext>
            </a:extLst>
          </p:cNvPr>
          <p:cNvSpPr txBox="1"/>
          <p:nvPr/>
        </p:nvSpPr>
        <p:spPr>
          <a:xfrm>
            <a:off x="1142796" y="606152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সাঁঝ হোয়ে গেল আসেনাকো আই-ঢাই মার প্রাণ,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হঠাৎ শুনিল আসিতেছে ছেলে হর্ষে করিয়া গান।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 কোঁচ ভরা বেথুল তাহার ঝামুর ঝুমুর বাজে</a:t>
            </a:r>
            <a:r>
              <a:rPr kumimoji="0" lang="as-I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8E7B7-6EB4-46A5-BAE0-0FD7A9275A9E}"/>
              </a:ext>
            </a:extLst>
          </p:cNvPr>
          <p:cNvSpPr txBox="1"/>
          <p:nvPr/>
        </p:nvSpPr>
        <p:spPr>
          <a:xfrm>
            <a:off x="6473002" y="4137693"/>
            <a:ext cx="5555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ওরে মুখপোড়া কোথা গিয়াছিলি এমনি এ কালি-সাঁঝে?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কত কথা আজ মনে পড়ে মার, গরীবের ঘর তার,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খাট কত বায়না ছেলের পারে নাই মিটাবার।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4CDB5-E40E-4B32-9D28-170EBADC46DE}"/>
              </a:ext>
            </a:extLst>
          </p:cNvPr>
          <p:cNvGrpSpPr/>
          <p:nvPr/>
        </p:nvGrpSpPr>
        <p:grpSpPr>
          <a:xfrm>
            <a:off x="387728" y="4737858"/>
            <a:ext cx="5662511" cy="1586420"/>
            <a:chOff x="387728" y="4609778"/>
            <a:chExt cx="5662511" cy="1714500"/>
          </a:xfrm>
        </p:grpSpPr>
        <p:pic>
          <p:nvPicPr>
            <p:cNvPr id="10" name="Picture 4" descr="Image result for village mother">
              <a:extLst>
                <a:ext uri="{FF2B5EF4-FFF2-40B4-BE49-F238E27FC236}">
                  <a16:creationId xmlns:a16="http://schemas.microsoft.com/office/drawing/2014/main" id="{A3AA1FB5-9121-4EFC-A59A-57AB7DFE4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28" y="4609778"/>
              <a:ext cx="25146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C1E455-2A84-4E71-9537-5C9EC2B3D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5091" y="4611154"/>
              <a:ext cx="2725148" cy="1713124"/>
            </a:xfrm>
            <a:prstGeom prst="rect">
              <a:avLst/>
            </a:prstGeom>
          </p:spPr>
        </p:pic>
      </p:grpSp>
      <p:pic>
        <p:nvPicPr>
          <p:cNvPr id="8194" name="Picture 2" descr="Image result for বেথুল">
            <a:extLst>
              <a:ext uri="{FF2B5EF4-FFF2-40B4-BE49-F238E27FC236}">
                <a16:creationId xmlns:a16="http://schemas.microsoft.com/office/drawing/2014/main" id="{6BCA6A0D-94E5-4126-B767-76196C88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725" y="979658"/>
            <a:ext cx="46604" cy="15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626685-0A1A-4A86-A925-85CC3CA2CB1D}"/>
              </a:ext>
            </a:extLst>
          </p:cNvPr>
          <p:cNvGrpSpPr/>
          <p:nvPr/>
        </p:nvGrpSpPr>
        <p:grpSpPr>
          <a:xfrm>
            <a:off x="1354051" y="2162752"/>
            <a:ext cx="9392375" cy="1794538"/>
            <a:chOff x="1267337" y="2142031"/>
            <a:chExt cx="9392375" cy="2091760"/>
          </a:xfrm>
        </p:grpSpPr>
        <p:pic>
          <p:nvPicPr>
            <p:cNvPr id="11" name="Picture 8" descr="Image result for village mother sick son bd">
              <a:extLst>
                <a:ext uri="{FF2B5EF4-FFF2-40B4-BE49-F238E27FC236}">
                  <a16:creationId xmlns:a16="http://schemas.microsoft.com/office/drawing/2014/main" id="{F4B2BAE6-15CD-41FC-9A29-81DD4B7C5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14"/>
            <a:stretch/>
          </p:blipFill>
          <p:spPr bwMode="auto">
            <a:xfrm>
              <a:off x="1267337" y="2142031"/>
              <a:ext cx="2181225" cy="158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No description available.">
              <a:extLst>
                <a:ext uri="{FF2B5EF4-FFF2-40B4-BE49-F238E27FC236}">
                  <a16:creationId xmlns:a16="http://schemas.microsoft.com/office/drawing/2014/main" id="{7882DC04-D63E-4C0D-BA9B-497BD0244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860" y="2334679"/>
              <a:ext cx="2890852" cy="16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বেতফল | বেত ফল | বাংলার ঐতিহ্যবাহী ...">
              <a:extLst>
                <a:ext uri="{FF2B5EF4-FFF2-40B4-BE49-F238E27FC236}">
                  <a16:creationId xmlns:a16="http://schemas.microsoft.com/office/drawing/2014/main" id="{CE849BBB-B568-4B73-9B26-034102718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864" y="2254955"/>
              <a:ext cx="1901601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বেতফল বা বেত্তুইন ৫০% লোক চিনে কি না ...">
              <a:extLst>
                <a:ext uri="{FF2B5EF4-FFF2-40B4-BE49-F238E27FC236}">
                  <a16:creationId xmlns:a16="http://schemas.microsoft.com/office/drawing/2014/main" id="{697A6110-CE11-4160-A50A-CC5C54C40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378" y="2327769"/>
              <a:ext cx="1600200" cy="1906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9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-1.85185E-6 L 5.55112E-1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7.40741E-7 L -3.958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6F6535-177D-4154-A653-8630188EB841}"/>
              </a:ext>
            </a:extLst>
          </p:cNvPr>
          <p:cNvSpPr txBox="1"/>
          <p:nvPr/>
        </p:nvSpPr>
        <p:spPr>
          <a:xfrm>
            <a:off x="2006804" y="511720"/>
            <a:ext cx="4918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আড়ঙের দিনে পুতুল কিনিতে পয়সা জোটেনি তাই,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বলেছে আমরা মুসলমানের আড়ঙ দেখিতে নাই।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করিম যে গেল? রহিম চলিল? এমনি প্রশ্ন-মালা;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EA3D5-3305-4DF8-9B6A-9E02F924F360}"/>
              </a:ext>
            </a:extLst>
          </p:cNvPr>
          <p:cNvSpPr txBox="1"/>
          <p:nvPr/>
        </p:nvSpPr>
        <p:spPr>
          <a:xfrm>
            <a:off x="6925168" y="3769991"/>
            <a:ext cx="4915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উত্তর দিতে দুখিনী মায়ের দ্বিগুণ বাড়িত জ্বালা।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আজও রোগে তার পথ্য জোটেনি, ওষুধ হয়নি আনা,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ঝড়ে কাঁপে যেন নীড়ের পাখিটি জড়ায়ে মায়ের ডানা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043D1A-7ED5-46C3-B863-09A461B95BF4}"/>
              </a:ext>
            </a:extLst>
          </p:cNvPr>
          <p:cNvGrpSpPr/>
          <p:nvPr/>
        </p:nvGrpSpPr>
        <p:grpSpPr>
          <a:xfrm>
            <a:off x="599690" y="5162459"/>
            <a:ext cx="6727817" cy="1200329"/>
            <a:chOff x="518680" y="4546023"/>
            <a:chExt cx="6727817" cy="1762991"/>
          </a:xfrm>
        </p:grpSpPr>
        <p:pic>
          <p:nvPicPr>
            <p:cNvPr id="1030" name="Picture 6" descr="Image result for medichin">
              <a:extLst>
                <a:ext uri="{FF2B5EF4-FFF2-40B4-BE49-F238E27FC236}">
                  <a16:creationId xmlns:a16="http://schemas.microsoft.com/office/drawing/2014/main" id="{1AEB9882-7C1B-43D3-98B5-06A1D0BA7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80" y="4546023"/>
              <a:ext cx="1684194" cy="17629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9B93DBC2-6A95-439F-88BF-8E9FF09FA2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38800" y="503266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AA1A4FE2-35E0-40BE-817E-CF4C795EB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225" y="4570268"/>
              <a:ext cx="2411404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medichin">
              <a:extLst>
                <a:ext uri="{FF2B5EF4-FFF2-40B4-BE49-F238E27FC236}">
                  <a16:creationId xmlns:a16="http://schemas.microsoft.com/office/drawing/2014/main" id="{7F63CF40-F60B-4350-AE48-FDC57F4BD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313" y="4970319"/>
              <a:ext cx="2079184" cy="13386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E4DE85-15E2-460D-A942-5D0749B02C0C}"/>
              </a:ext>
            </a:extLst>
          </p:cNvPr>
          <p:cNvGrpSpPr/>
          <p:nvPr/>
        </p:nvGrpSpPr>
        <p:grpSpPr>
          <a:xfrm>
            <a:off x="349544" y="2133720"/>
            <a:ext cx="11350132" cy="1447974"/>
            <a:chOff x="409390" y="1638994"/>
            <a:chExt cx="11350132" cy="1447974"/>
          </a:xfrm>
        </p:grpSpPr>
        <p:pic>
          <p:nvPicPr>
            <p:cNvPr id="6" name="Picture 2" descr="Image result for জোনাকি">
              <a:extLst>
                <a:ext uri="{FF2B5EF4-FFF2-40B4-BE49-F238E27FC236}">
                  <a16:creationId xmlns:a16="http://schemas.microsoft.com/office/drawing/2014/main" id="{75CBEDA8-1EB2-43FB-9581-8BA37C182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90" y="1748275"/>
              <a:ext cx="2209415" cy="12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No description available.">
              <a:extLst>
                <a:ext uri="{FF2B5EF4-FFF2-40B4-BE49-F238E27FC236}">
                  <a16:creationId xmlns:a16="http://schemas.microsoft.com/office/drawing/2014/main" id="{FF3C6D58-3980-44F6-80D4-3620324F8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682" y="1748275"/>
              <a:ext cx="2209414" cy="12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o description available.">
              <a:extLst>
                <a:ext uri="{FF2B5EF4-FFF2-40B4-BE49-F238E27FC236}">
                  <a16:creationId xmlns:a16="http://schemas.microsoft.com/office/drawing/2014/main" id="{B17A8589-6467-4F9F-9960-D0FEC7F81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4022" y="1638994"/>
              <a:ext cx="2095500" cy="12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utoShape 8">
              <a:extLst>
                <a:ext uri="{FF2B5EF4-FFF2-40B4-BE49-F238E27FC236}">
                  <a16:creationId xmlns:a16="http://schemas.microsoft.com/office/drawing/2014/main" id="{7320E58F-D19E-40B0-84EC-F11B06F933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38133" y="2868406"/>
              <a:ext cx="304800" cy="21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8EFE440-EFD5-454D-8248-E9FD0CFED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644" y="1728988"/>
              <a:ext cx="2095500" cy="120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No description available.">
              <a:extLst>
                <a:ext uri="{FF2B5EF4-FFF2-40B4-BE49-F238E27FC236}">
                  <a16:creationId xmlns:a16="http://schemas.microsoft.com/office/drawing/2014/main" id="{2539BAD3-A541-4848-8CA3-ABD10F13E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140" y="1748276"/>
              <a:ext cx="1733550" cy="12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26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48E216-9ABF-49D6-AE3C-78D526100653}"/>
              </a:ext>
            </a:extLst>
          </p:cNvPr>
          <p:cNvSpPr txBox="1"/>
          <p:nvPr/>
        </p:nvSpPr>
        <p:spPr>
          <a:xfrm>
            <a:off x="486202" y="297477"/>
            <a:ext cx="49530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ঘরের চালেতে ভুতুম ডাকিছে, অকল্যাণ এ সুর,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মরণের দুত এল বুঝি হায়। হাঁকে মায়, দুর-দুর।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পচা ডোবা হতে বিরহিনী ডা’ক ডাকিতেছে ঝুরি ঝুরি,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C2691-0609-40BB-B9C0-8B62A7AA472B}"/>
              </a:ext>
            </a:extLst>
          </p:cNvPr>
          <p:cNvSpPr txBox="1"/>
          <p:nvPr/>
        </p:nvSpPr>
        <p:spPr>
          <a:xfrm>
            <a:off x="6851730" y="3513399"/>
            <a:ext cx="5195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কৃষাণ ছেলেরা কালকে তাহার বাচ্চা করেছে চুরি।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ফেরে ভন্ ভন্ মশা দলে দলে বুড়ো পাতা ঝরে বনে,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ফোঁটায় ফোঁটায় পাতা-চোঁয়া জল গড়াইছে তার সনে।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427505-631D-431F-9011-1FF9658C288D}"/>
              </a:ext>
            </a:extLst>
          </p:cNvPr>
          <p:cNvGrpSpPr/>
          <p:nvPr/>
        </p:nvGrpSpPr>
        <p:grpSpPr>
          <a:xfrm>
            <a:off x="486202" y="1648685"/>
            <a:ext cx="9095520" cy="1683400"/>
            <a:chOff x="471047" y="1712857"/>
            <a:chExt cx="9095520" cy="2292219"/>
          </a:xfrm>
        </p:grpSpPr>
        <p:pic>
          <p:nvPicPr>
            <p:cNvPr id="2052" name="Picture 4" descr="Image result for পেচা">
              <a:extLst>
                <a:ext uri="{FF2B5EF4-FFF2-40B4-BE49-F238E27FC236}">
                  <a16:creationId xmlns:a16="http://schemas.microsoft.com/office/drawing/2014/main" id="{083A3EBA-72A4-4912-9AEA-6BF815883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967" y="1764969"/>
              <a:ext cx="1752600" cy="224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00341D-A909-4217-899A-A5AE3449FE63}"/>
                </a:ext>
              </a:extLst>
            </p:cNvPr>
            <p:cNvGrpSpPr/>
            <p:nvPr/>
          </p:nvGrpSpPr>
          <p:grpSpPr>
            <a:xfrm>
              <a:off x="471047" y="1712857"/>
              <a:ext cx="3143685" cy="2229656"/>
              <a:chOff x="5046084" y="1682311"/>
              <a:chExt cx="2581275" cy="2729064"/>
            </a:xfrm>
          </p:grpSpPr>
          <p:pic>
            <p:nvPicPr>
              <p:cNvPr id="2054" name="Picture 6" descr="Image result for পেচা">
                <a:extLst>
                  <a:ext uri="{FF2B5EF4-FFF2-40B4-BE49-F238E27FC236}">
                    <a16:creationId xmlns:a16="http://schemas.microsoft.com/office/drawing/2014/main" id="{8BB42BC4-33D9-4BD1-9955-2FB083DC9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803" y="1682311"/>
                <a:ext cx="1866900" cy="125639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Image result for villagehouse">
                <a:extLst>
                  <a:ext uri="{FF2B5EF4-FFF2-40B4-BE49-F238E27FC236}">
                    <a16:creationId xmlns:a16="http://schemas.microsoft.com/office/drawing/2014/main" id="{B55F2558-1416-4C01-BF6C-80D628E8FE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51"/>
              <a:stretch/>
            </p:blipFill>
            <p:spPr bwMode="auto">
              <a:xfrm>
                <a:off x="5046084" y="2722418"/>
                <a:ext cx="2581275" cy="16889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1" name="Picture 10" descr="index.jpg">
              <a:extLst>
                <a:ext uri="{FF2B5EF4-FFF2-40B4-BE49-F238E27FC236}">
                  <a16:creationId xmlns:a16="http://schemas.microsoft.com/office/drawing/2014/main" id="{28A23CCA-9727-4F28-BCBE-96F4FEAAE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3441" b="24233"/>
            <a:stretch/>
          </p:blipFill>
          <p:spPr>
            <a:xfrm>
              <a:off x="4090988" y="1890096"/>
              <a:ext cx="3143686" cy="211498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D53EC59-B444-4822-8918-74904B23B80D}"/>
              </a:ext>
            </a:extLst>
          </p:cNvPr>
          <p:cNvGrpSpPr/>
          <p:nvPr/>
        </p:nvGrpSpPr>
        <p:grpSpPr>
          <a:xfrm>
            <a:off x="506457" y="5051552"/>
            <a:ext cx="9414854" cy="1200329"/>
            <a:chOff x="752033" y="4939876"/>
            <a:chExt cx="9414854" cy="1623301"/>
          </a:xfrm>
        </p:grpSpPr>
        <p:pic>
          <p:nvPicPr>
            <p:cNvPr id="2050" name="Picture 2" descr="No description available.">
              <a:extLst>
                <a:ext uri="{FF2B5EF4-FFF2-40B4-BE49-F238E27FC236}">
                  <a16:creationId xmlns:a16="http://schemas.microsoft.com/office/drawing/2014/main" id="{FC8EE7BE-C1E8-419E-B034-2554E0CA2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4"/>
            <a:stretch/>
          </p:blipFill>
          <p:spPr bwMode="auto">
            <a:xfrm>
              <a:off x="752033" y="4939877"/>
              <a:ext cx="3137406" cy="15324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ঢাকায় বেড়েছে মশা, ডেঙ্গুর প্রকোপ ...">
              <a:extLst>
                <a:ext uri="{FF2B5EF4-FFF2-40B4-BE49-F238E27FC236}">
                  <a16:creationId xmlns:a16="http://schemas.microsoft.com/office/drawing/2014/main" id="{5C2BDA31-62AF-4C15-B927-87B12E493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402" y="4939876"/>
              <a:ext cx="2876550" cy="15324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62CE68-F22F-4643-B75B-617BD023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462" y="4939876"/>
              <a:ext cx="2664425" cy="16233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6397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4F105F-76E3-4C68-A158-007156015682}"/>
              </a:ext>
            </a:extLst>
          </p:cNvPr>
          <p:cNvSpPr txBox="1"/>
          <p:nvPr/>
        </p:nvSpPr>
        <p:spPr>
          <a:xfrm>
            <a:off x="3548083" y="2726666"/>
            <a:ext cx="56110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রুগ্ন ছেলের শিয়রে বসিয়া একেলা জাগিছে মাতা।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সম্মুখে তার ঘোর কুজঝটি মহা-কাল-রাত পাতা।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পার্শ্বে জ্বলিয়া মাটির প্রদীপ বাতাসে জমায় খেল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kumimoji="0" lang="as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আঁধারের সাথে যুঝিয়া তাহার ফুরায়ে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ACF39A-2AB6-4145-9480-E6016EE4C929}"/>
              </a:ext>
            </a:extLst>
          </p:cNvPr>
          <p:cNvGrpSpPr/>
          <p:nvPr/>
        </p:nvGrpSpPr>
        <p:grpSpPr>
          <a:xfrm>
            <a:off x="428171" y="685099"/>
            <a:ext cx="8392433" cy="1328981"/>
            <a:chOff x="428171" y="685099"/>
            <a:chExt cx="8392433" cy="1856942"/>
          </a:xfrm>
        </p:grpSpPr>
        <p:pic>
          <p:nvPicPr>
            <p:cNvPr id="7170" name="Picture 2" descr="No description available.">
              <a:extLst>
                <a:ext uri="{FF2B5EF4-FFF2-40B4-BE49-F238E27FC236}">
                  <a16:creationId xmlns:a16="http://schemas.microsoft.com/office/drawing/2014/main" id="{21F7E07B-6076-48E2-922D-1CE5B9077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71" y="685099"/>
              <a:ext cx="2857500" cy="185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মোমবাতি মিছিল হয়, প্রদীপ নিয়ে ...">
              <a:extLst>
                <a:ext uri="{FF2B5EF4-FFF2-40B4-BE49-F238E27FC236}">
                  <a16:creationId xmlns:a16="http://schemas.microsoft.com/office/drawing/2014/main" id="{4145182F-1239-4215-A266-B0C933FE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685099"/>
              <a:ext cx="2552700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r»নিস্প্রভ প্রদীপ«s» - Posts | Facebook">
              <a:extLst>
                <a:ext uri="{FF2B5EF4-FFF2-40B4-BE49-F238E27FC236}">
                  <a16:creationId xmlns:a16="http://schemas.microsoft.com/office/drawing/2014/main" id="{32054A12-8AD9-426F-8F16-F159D2EE0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629" y="685099"/>
              <a:ext cx="2466975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384BBF-F984-4CE7-A569-381A1A0F89B8}"/>
              </a:ext>
            </a:extLst>
          </p:cNvPr>
          <p:cNvGrpSpPr/>
          <p:nvPr/>
        </p:nvGrpSpPr>
        <p:grpSpPr>
          <a:xfrm>
            <a:off x="598573" y="5056321"/>
            <a:ext cx="5374196" cy="1328981"/>
            <a:chOff x="474154" y="2753322"/>
            <a:chExt cx="5374196" cy="3125276"/>
          </a:xfrm>
        </p:grpSpPr>
        <p:pic>
          <p:nvPicPr>
            <p:cNvPr id="9" name="Picture 4" descr="Image result for  candle">
              <a:extLst>
                <a:ext uri="{FF2B5EF4-FFF2-40B4-BE49-F238E27FC236}">
                  <a16:creationId xmlns:a16="http://schemas.microsoft.com/office/drawing/2014/main" id="{78577ACE-E1FC-46A4-ABF2-D1085E234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54" y="2753322"/>
              <a:ext cx="2811517" cy="312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Image result for village mother sick son bd">
              <a:extLst>
                <a:ext uri="{FF2B5EF4-FFF2-40B4-BE49-F238E27FC236}">
                  <a16:creationId xmlns:a16="http://schemas.microsoft.com/office/drawing/2014/main" id="{7E752A28-AF8A-4F8F-9995-53A14D55C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2753322"/>
              <a:ext cx="2305050" cy="301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54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C73F6-DB17-479F-AD4D-5BF9926E90B8}"/>
              </a:ext>
            </a:extLst>
          </p:cNvPr>
          <p:cNvSpPr txBox="1"/>
          <p:nvPr/>
        </p:nvSpPr>
        <p:spPr>
          <a:xfrm>
            <a:off x="1853692" y="2706083"/>
            <a:ext cx="6788727" cy="285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আড়ঙ অর্থ কি 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algn="just" defTabSz="9144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কবর কবিতাটি কখন প্রকাশিত হয়েছিল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3।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“শিয়রের কাছে নিবু নিবু দীপ ঘুরিয়া ঘুরিয়া জ্বলে”---চরণটি দ্বারা কী বুঝানো হয়েছে?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।’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কালি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সাঁঝ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বলতে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বোঝায়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3E78C-72D8-498D-8208-ECA21FD486A2}"/>
              </a:ext>
            </a:extLst>
          </p:cNvPr>
          <p:cNvSpPr txBox="1"/>
          <p:nvPr/>
        </p:nvSpPr>
        <p:spPr>
          <a:xfrm>
            <a:off x="2101900" y="791010"/>
            <a:ext cx="4804474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4CDAF-7148-4238-8B97-4168E21B3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/>
          <a:stretch/>
        </p:blipFill>
        <p:spPr>
          <a:xfrm>
            <a:off x="9531822" y="1070331"/>
            <a:ext cx="1612971" cy="2358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59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56CFD2-B151-4DA8-9067-B85783E85D1F}"/>
              </a:ext>
            </a:extLst>
          </p:cNvPr>
          <p:cNvSpPr txBox="1"/>
          <p:nvPr/>
        </p:nvSpPr>
        <p:spPr>
          <a:xfrm>
            <a:off x="7309095" y="2743727"/>
            <a:ext cx="41486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রেহানা পারভীন।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সহকারী শিক্ষক।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জামতলা দাখিল মাদ্রাসা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 </a:t>
            </a:r>
            <a:endParaRPr kumimoji="0" lang="bn-I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Vrinda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গোয়ালন্দ,রাজবাড়ী।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857FE-4664-473A-AE7B-A47E52C8DA85}"/>
              </a:ext>
            </a:extLst>
          </p:cNvPr>
          <p:cNvSpPr txBox="1"/>
          <p:nvPr/>
        </p:nvSpPr>
        <p:spPr>
          <a:xfrm>
            <a:off x="2762573" y="651785"/>
            <a:ext cx="613345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শিক্ষক 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4335A-07C8-44C5-B92B-AEF9BAB2C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5" b="22712"/>
          <a:stretch/>
        </p:blipFill>
        <p:spPr>
          <a:xfrm>
            <a:off x="1219201" y="2361543"/>
            <a:ext cx="2611708" cy="3626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7A361-93FF-450D-B39F-AD42602A6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89" y="2150654"/>
            <a:ext cx="1501712" cy="430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8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7B4929-FD8C-4B91-9878-EAEBE57585B9}"/>
              </a:ext>
            </a:extLst>
          </p:cNvPr>
          <p:cNvSpPr txBox="1"/>
          <p:nvPr/>
        </p:nvSpPr>
        <p:spPr>
          <a:xfrm>
            <a:off x="696718" y="2690567"/>
            <a:ext cx="93795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নামাজের ঘরে মোমবাতি শব্দটি দ্বারা কি বলা হয়েছে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 ছেলের কি কি বায়না পূরন করতে পারেনি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ছেলে মার কাছ থেকে  কি কি কাজের অনুমতি আদায় করে নিয়েছিল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 , ‘খেজুরে গুড়ের নয়া পাটালিতে হুডুমের কোলা ভরে’-চরণটি ব্যাখ্যা কর। </a:t>
            </a:r>
            <a:endParaRPr kumimoji="0" lang="b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317D4-72E6-4EED-8B15-E063D79093AB}"/>
              </a:ext>
            </a:extLst>
          </p:cNvPr>
          <p:cNvSpPr txBox="1"/>
          <p:nvPr/>
        </p:nvSpPr>
        <p:spPr>
          <a:xfrm>
            <a:off x="2944678" y="662681"/>
            <a:ext cx="353361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CC9033-AAFC-469E-B21E-B38F6D5E0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014" y="662681"/>
            <a:ext cx="2025268" cy="27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D38BC8-6B5C-49AE-B7C3-5C4C6527FC87}"/>
              </a:ext>
            </a:extLst>
          </p:cNvPr>
          <p:cNvSpPr txBox="1"/>
          <p:nvPr/>
        </p:nvSpPr>
        <p:spPr>
          <a:xfrm>
            <a:off x="1593624" y="4665502"/>
            <a:ext cx="7135091" cy="132343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পল্লি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জননী কবিতার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নির্বাচিত অংশের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 বিশ্লেষণ কর”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97E53-B2A1-4102-8D73-C8D51FE416F2}"/>
              </a:ext>
            </a:extLst>
          </p:cNvPr>
          <p:cNvSpPr/>
          <p:nvPr/>
        </p:nvSpPr>
        <p:spPr>
          <a:xfrm>
            <a:off x="3241963" y="621245"/>
            <a:ext cx="3699164" cy="83099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kern="10" dirty="0">
                <a:ln w="9525">
                  <a:round/>
                  <a:headEnd/>
                  <a:tailEnd/>
                </a:ln>
                <a:latin typeface="NikoshBAN"/>
                <a:cs typeface="NikoshBAN"/>
              </a:rPr>
              <a:t>বাড়ীর কাজ</a:t>
            </a:r>
            <a:endParaRPr lang="en-US" sz="4800" kern="10" dirty="0">
              <a:ln w="9525">
                <a:round/>
                <a:headEnd/>
                <a:tailEnd/>
              </a:ln>
              <a:latin typeface="NikoshBAN"/>
              <a:cs typeface="NikoshBAN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68DF4-854F-4703-80A8-7E5AD07D6B47}"/>
              </a:ext>
            </a:extLst>
          </p:cNvPr>
          <p:cNvGrpSpPr/>
          <p:nvPr/>
        </p:nvGrpSpPr>
        <p:grpSpPr>
          <a:xfrm>
            <a:off x="2376112" y="2247255"/>
            <a:ext cx="6023969" cy="2123268"/>
            <a:chOff x="2608587" y="1673817"/>
            <a:chExt cx="6023969" cy="3130658"/>
          </a:xfrm>
        </p:grpSpPr>
        <p:pic>
          <p:nvPicPr>
            <p:cNvPr id="12" name="Picture 4" descr="No description available.">
              <a:extLst>
                <a:ext uri="{FF2B5EF4-FFF2-40B4-BE49-F238E27FC236}">
                  <a16:creationId xmlns:a16="http://schemas.microsoft.com/office/drawing/2014/main" id="{333550AC-0B61-4F5A-A603-DAB487103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587" y="1673817"/>
              <a:ext cx="6023969" cy="31306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60B542-15E8-4E74-B4AA-AEDB55D4D766}"/>
                </a:ext>
              </a:extLst>
            </p:cNvPr>
            <p:cNvSpPr txBox="1"/>
            <p:nvPr/>
          </p:nvSpPr>
          <p:spPr>
            <a:xfrm>
              <a:off x="4144211" y="2377372"/>
              <a:ext cx="2607589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কবির বাড়ী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7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6CB7D-EC5A-42BF-99AD-BBCCE557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58" y="1379349"/>
            <a:ext cx="2975674" cy="474296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C12D58-BD89-480F-8C92-34DC7FD12120}"/>
              </a:ext>
            </a:extLst>
          </p:cNvPr>
          <p:cNvGrpSpPr/>
          <p:nvPr/>
        </p:nvGrpSpPr>
        <p:grpSpPr>
          <a:xfrm>
            <a:off x="630266" y="1673816"/>
            <a:ext cx="3195233" cy="4277532"/>
            <a:chOff x="137160" y="3692249"/>
            <a:chExt cx="3068955" cy="378166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CFB8F644-1FEB-467D-B6BD-C93DA8328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b="20831"/>
            <a:stretch/>
          </p:blipFill>
          <p:spPr bwMode="auto">
            <a:xfrm>
              <a:off x="268605" y="3746779"/>
              <a:ext cx="2937510" cy="372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88BF3A8-0509-4088-8A31-40E3E2B72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9" r="25858" b="46012"/>
            <a:stretch/>
          </p:blipFill>
          <p:spPr bwMode="auto">
            <a:xfrm>
              <a:off x="137160" y="3692249"/>
              <a:ext cx="1337310" cy="19180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B60B59-1F80-4E27-B9BA-71B72D96E8F5}"/>
              </a:ext>
            </a:extLst>
          </p:cNvPr>
          <p:cNvSpPr txBox="1"/>
          <p:nvPr/>
        </p:nvSpPr>
        <p:spPr>
          <a:xfrm>
            <a:off x="3046709" y="307799"/>
            <a:ext cx="609858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ধন্যবাদ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D9CDE-8340-4C5E-90F5-216D511A6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33" y="2169847"/>
            <a:ext cx="1508502" cy="37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llage bd">
            <a:extLst>
              <a:ext uri="{FF2B5EF4-FFF2-40B4-BE49-F238E27FC236}">
                <a16:creationId xmlns:a16="http://schemas.microsoft.com/office/drawing/2014/main" id="{CD2ABBFD-F013-4C8E-AAA8-48395213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60" y="538678"/>
            <a:ext cx="8624854" cy="51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illage bd">
            <a:extLst>
              <a:ext uri="{FF2B5EF4-FFF2-40B4-BE49-F238E27FC236}">
                <a16:creationId xmlns:a16="http://schemas.microsoft.com/office/drawing/2014/main" id="{22EDCECA-F6BF-411D-AB50-1867A2D4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8" y="538677"/>
            <a:ext cx="8738722" cy="51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illage bd">
            <a:extLst>
              <a:ext uri="{FF2B5EF4-FFF2-40B4-BE49-F238E27FC236}">
                <a16:creationId xmlns:a16="http://schemas.microsoft.com/office/drawing/2014/main" id="{CDC24EDD-3F9F-430D-92D2-919C3500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8" y="673923"/>
            <a:ext cx="8681788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C00632-A437-4DF7-8FE6-5747FE32A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59" y="664028"/>
            <a:ext cx="8624854" cy="50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728017-A751-41D5-A0AB-E76B61787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r="25858" b="46012"/>
          <a:stretch/>
        </p:blipFill>
        <p:spPr bwMode="auto">
          <a:xfrm>
            <a:off x="0" y="1758317"/>
            <a:ext cx="45719" cy="4693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E2C689-3467-4F07-9B98-6A9F372911AA}"/>
              </a:ext>
            </a:extLst>
          </p:cNvPr>
          <p:cNvSpPr/>
          <p:nvPr/>
        </p:nvSpPr>
        <p:spPr>
          <a:xfrm>
            <a:off x="4099496" y="2226688"/>
            <a:ext cx="388107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জননী</a:t>
            </a:r>
            <a:endParaRPr lang="en-US" sz="6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(২য় </a:t>
            </a:r>
            <a:r>
              <a:rPr lang="as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6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</a:t>
            </a:r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r>
              <a:rPr lang="bn-IN" sz="36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A3212-E64F-41E3-981F-5B6A6D39613B}"/>
              </a:ext>
            </a:extLst>
          </p:cNvPr>
          <p:cNvSpPr/>
          <p:nvPr/>
        </p:nvSpPr>
        <p:spPr>
          <a:xfrm>
            <a:off x="2020873" y="339454"/>
            <a:ext cx="735489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4" descr="Image result for পল্লী জননী">
            <a:extLst>
              <a:ext uri="{FF2B5EF4-FFF2-40B4-BE49-F238E27FC236}">
                <a16:creationId xmlns:a16="http://schemas.microsoft.com/office/drawing/2014/main" id="{D27DFCB8-00A3-4740-A3A2-A848C151A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r="30672"/>
          <a:stretch/>
        </p:blipFill>
        <p:spPr bwMode="auto">
          <a:xfrm>
            <a:off x="8734056" y="1947045"/>
            <a:ext cx="2431473" cy="3234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কবি জসিম উদ্দিন এর বাড়ি ফরিদপুর">
            <a:extLst>
              <a:ext uri="{FF2B5EF4-FFF2-40B4-BE49-F238E27FC236}">
                <a16:creationId xmlns:a16="http://schemas.microsoft.com/office/drawing/2014/main" id="{351484E5-3550-40D9-B9C2-9888801DF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b="34964"/>
          <a:stretch/>
        </p:blipFill>
        <p:spPr bwMode="auto">
          <a:xfrm>
            <a:off x="1578027" y="1947045"/>
            <a:ext cx="1879917" cy="32347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060" y="179307"/>
            <a:ext cx="3178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US" sz="4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26" y="1107621"/>
            <a:ext cx="2188657" cy="322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877739" y="928845"/>
            <a:ext cx="3285867" cy="7714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উদ্দীনের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মোল্যা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84674" y="5101550"/>
            <a:ext cx="3431496" cy="9198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bn-IN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জসীমউদ্দীন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পাবলিসিটি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bn-IN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চাকরির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মগ্ন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9819" y="2881138"/>
            <a:ext cx="3601366" cy="9787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আশা-স্বপ্ন-আনন্দ-বেদনার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আবেগঘন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77739" y="3479503"/>
            <a:ext cx="3417931" cy="9198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শিক্ষা-বি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01460" y="5151543"/>
            <a:ext cx="3916864" cy="919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রচনাঃ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নকশীর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সখিনা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ধানক্ষেত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বোবাকাহিনী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4986" y="443345"/>
            <a:ext cx="2542062" cy="8031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১৪ই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8634B5-C754-46E0-ABE0-FD7E3E4B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6" y="1445371"/>
            <a:ext cx="2542061" cy="9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পল্লী কবি জসীমউদ্দীনের বাড়ি ...">
            <a:extLst>
              <a:ext uri="{FF2B5EF4-FFF2-40B4-BE49-F238E27FC236}">
                <a16:creationId xmlns:a16="http://schemas.microsoft.com/office/drawing/2014/main" id="{101DF711-9A7A-4F72-959E-28D7E0554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/>
          <a:stretch/>
        </p:blipFill>
        <p:spPr bwMode="auto">
          <a:xfrm>
            <a:off x="8492375" y="1987521"/>
            <a:ext cx="2188657" cy="9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48E868-5EAC-4F28-9FED-29941BE23B6B}"/>
              </a:ext>
            </a:extLst>
          </p:cNvPr>
          <p:cNvSpPr txBox="1"/>
          <p:nvPr/>
        </p:nvSpPr>
        <p:spPr>
          <a:xfrm>
            <a:off x="4879241" y="4329719"/>
            <a:ext cx="1931026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জসীম উদ্‌দীন</a:t>
            </a:r>
            <a:endParaRPr kumimoji="0" lang="as-IN" sz="2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E7310E-1DA9-4E03-BA99-7750CCDF077F}"/>
              </a:ext>
            </a:extLst>
          </p:cNvPr>
          <p:cNvSpPr txBox="1"/>
          <p:nvPr/>
        </p:nvSpPr>
        <p:spPr>
          <a:xfrm>
            <a:off x="3819811" y="988550"/>
            <a:ext cx="418164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সকল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কবিতা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পল্লী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প্রকৃতিকে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নিয়ে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এই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জন্য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তাকে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পল্লী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কবি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বলা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হয়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67C3FE-5400-4D74-8656-581302AC68B0}"/>
              </a:ext>
            </a:extLst>
          </p:cNvPr>
          <p:cNvGrpSpPr/>
          <p:nvPr/>
        </p:nvGrpSpPr>
        <p:grpSpPr>
          <a:xfrm>
            <a:off x="971062" y="4473896"/>
            <a:ext cx="10249875" cy="1395554"/>
            <a:chOff x="392038" y="3919101"/>
            <a:chExt cx="11500521" cy="1847854"/>
          </a:xfrm>
        </p:grpSpPr>
        <p:pic>
          <p:nvPicPr>
            <p:cNvPr id="6150" name="Picture 6" descr="রুপাই || জসীমউদ্দীন || Rupai || Bangla Kobita ...">
              <a:extLst>
                <a:ext uri="{FF2B5EF4-FFF2-40B4-BE49-F238E27FC236}">
                  <a16:creationId xmlns:a16="http://schemas.microsoft.com/office/drawing/2014/main" id="{78C82A7F-2E75-49BC-932E-AEA81B115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38" y="4042930"/>
              <a:ext cx="2129489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পল্লী কবি জসিমউদ্দিনের রাখাল ছেলে ...">
              <a:extLst>
                <a:ext uri="{FF2B5EF4-FFF2-40B4-BE49-F238E27FC236}">
                  <a16:creationId xmlns:a16="http://schemas.microsoft.com/office/drawing/2014/main" id="{B83933A2-1A84-45E8-BC6A-0073B3A5B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287" y="3919105"/>
              <a:ext cx="1722414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সোজন বাদিয়ার ঘাট - জসীম উদদীন | Buy Sojon ...">
              <a:extLst>
                <a:ext uri="{FF2B5EF4-FFF2-40B4-BE49-F238E27FC236}">
                  <a16:creationId xmlns:a16="http://schemas.microsoft.com/office/drawing/2014/main" id="{B2991EF8-286A-4B25-903A-BCE0884BA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586" y="3919103"/>
              <a:ext cx="17621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Jasimuddin.org">
              <a:extLst>
                <a:ext uri="{FF2B5EF4-FFF2-40B4-BE49-F238E27FC236}">
                  <a16:creationId xmlns:a16="http://schemas.microsoft.com/office/drawing/2014/main" id="{E8D23626-E270-4EE2-81CD-1619E338B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502" y="3919103"/>
              <a:ext cx="167640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Jasimuddin.org">
              <a:extLst>
                <a:ext uri="{FF2B5EF4-FFF2-40B4-BE49-F238E27FC236}">
                  <a16:creationId xmlns:a16="http://schemas.microsoft.com/office/drawing/2014/main" id="{CFD0AECB-FC0B-4D08-BEBD-AD80BC0D2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5" y="3919102"/>
              <a:ext cx="171450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এক পয়সার বাঁশী - জসীম উদদীন | Buy Ek Poysar ...">
              <a:extLst>
                <a:ext uri="{FF2B5EF4-FFF2-40B4-BE49-F238E27FC236}">
                  <a16:creationId xmlns:a16="http://schemas.microsoft.com/office/drawing/2014/main" id="{DC66B3D6-6471-4982-8E08-85518E331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859" y="3919101"/>
              <a:ext cx="179070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1FB15-48BA-4C49-9556-35D673177D81}"/>
              </a:ext>
            </a:extLst>
          </p:cNvPr>
          <p:cNvGrpSpPr/>
          <p:nvPr/>
        </p:nvGrpSpPr>
        <p:grpSpPr>
          <a:xfrm>
            <a:off x="1345769" y="2290585"/>
            <a:ext cx="9500461" cy="1600200"/>
            <a:chOff x="329974" y="1324231"/>
            <a:chExt cx="11514960" cy="22618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295059C-7097-471F-A872-D3A5C4C4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74" y="1324231"/>
              <a:ext cx="1913900" cy="225024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CB2C52-6FE3-4DA6-9598-F55044FB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362" y="1390540"/>
              <a:ext cx="1844564" cy="21839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A68496-DC2B-4AAB-A214-C89F34B4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668" y="1390541"/>
              <a:ext cx="1913900" cy="21839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146" name="Picture 2" descr="সম্পর্কিত ছবি">
              <a:extLst>
                <a:ext uri="{FF2B5EF4-FFF2-40B4-BE49-F238E27FC236}">
                  <a16:creationId xmlns:a16="http://schemas.microsoft.com/office/drawing/2014/main" id="{30B23AC5-BF83-4CF2-AF8C-6BF9DC165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5" y="1399241"/>
              <a:ext cx="1714500" cy="218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সম্পর্কিত ছবি">
              <a:extLst>
                <a:ext uri="{FF2B5EF4-FFF2-40B4-BE49-F238E27FC236}">
                  <a16:creationId xmlns:a16="http://schemas.microsoft.com/office/drawing/2014/main" id="{DF2936B1-E805-418C-B8EE-E3A4BEEF2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014" y="1402144"/>
              <a:ext cx="1857375" cy="218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All PDF Books of Jasimuddin - PDF Bangla Book">
              <a:extLst>
                <a:ext uri="{FF2B5EF4-FFF2-40B4-BE49-F238E27FC236}">
                  <a16:creationId xmlns:a16="http://schemas.microsoft.com/office/drawing/2014/main" id="{0DE4D286-A034-46DC-BB97-E2B766AB1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859" y="1399242"/>
              <a:ext cx="1743075" cy="2175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95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57B24-463A-4A5D-9EF9-1FAA61AF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38" y="2697832"/>
            <a:ext cx="1879617" cy="3253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77E569-2CC4-4CF9-A806-B2206CB325C9}"/>
              </a:ext>
            </a:extLst>
          </p:cNvPr>
          <p:cNvSpPr txBox="1"/>
          <p:nvPr/>
        </p:nvSpPr>
        <p:spPr>
          <a:xfrm>
            <a:off x="1399309" y="512618"/>
            <a:ext cx="6483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ল্লী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জসীম উদ্‌দীন</a:t>
            </a:r>
            <a:r>
              <a:rPr lang="en-US" sz="44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D852C-2A92-4DE8-A84E-375BDCEE4E6F}"/>
              </a:ext>
            </a:extLst>
          </p:cNvPr>
          <p:cNvSpPr txBox="1"/>
          <p:nvPr/>
        </p:nvSpPr>
        <p:spPr>
          <a:xfrm>
            <a:off x="7253207" y="1720840"/>
            <a:ext cx="43395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রেহানা পারভীন।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সহকারী শিক্ষক।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জামতলা দাখিল মাদ্রাসা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 </a:t>
            </a:r>
            <a:endParaRPr kumimoji="0" lang="bn-I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Vrinda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গোয়ালন্দ,রাজবাড়ী।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12571-578F-4BE7-8C21-E7EE01AEA6AC}"/>
              </a:ext>
            </a:extLst>
          </p:cNvPr>
          <p:cNvSpPr txBox="1"/>
          <p:nvPr/>
        </p:nvSpPr>
        <p:spPr>
          <a:xfrm>
            <a:off x="1872067" y="520511"/>
            <a:ext cx="613345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শিক্ষক 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E45F8-7D29-4F17-AA15-75513B86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98" y="2162224"/>
            <a:ext cx="1143969" cy="37271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FF525D-4516-4713-97AC-2723228925D4}"/>
              </a:ext>
            </a:extLst>
          </p:cNvPr>
          <p:cNvGrpSpPr/>
          <p:nvPr/>
        </p:nvGrpSpPr>
        <p:grpSpPr>
          <a:xfrm>
            <a:off x="994475" y="2235087"/>
            <a:ext cx="3068955" cy="3781663"/>
            <a:chOff x="137160" y="3692249"/>
            <a:chExt cx="3068955" cy="3781663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B6CF611E-1216-4258-BEF6-481DC7BC36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b="20831"/>
            <a:stretch/>
          </p:blipFill>
          <p:spPr bwMode="auto">
            <a:xfrm>
              <a:off x="268605" y="3746779"/>
              <a:ext cx="2937510" cy="3727133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3ED88CC-3312-4D07-9F98-95F7CF82E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9" r="25858" b="46012"/>
            <a:stretch/>
          </p:blipFill>
          <p:spPr bwMode="auto">
            <a:xfrm>
              <a:off x="137160" y="3692249"/>
              <a:ext cx="1337310" cy="1918096"/>
            </a:xfrm>
            <a:prstGeom prst="ellipse">
              <a:avLst/>
            </a:prstGeom>
            <a:ln w="76200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2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81E8DD-F634-4E26-9003-35521FF0F57D}"/>
              </a:ext>
            </a:extLst>
          </p:cNvPr>
          <p:cNvSpPr txBox="1"/>
          <p:nvPr/>
        </p:nvSpPr>
        <p:spPr>
          <a:xfrm>
            <a:off x="1025235" y="2169955"/>
            <a:ext cx="910243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পাঠে শিক্ষার্থীরা—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কবি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সন্তানের প্রতি মায়ের ভালবাসা ব্যাখ্যা করতে পারবে।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একজন পল্লী মায়ের সন্তান স্নেহের হৃদয়ের আকুতিগুলো ব্যাখ্যা করতে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পারবে।</a:t>
            </a:r>
            <a:endParaRPr kumimoji="0" lang="b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কবিতাটির মূল বক্তব্য ব্যাখ্যা করতে পারবে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BC18B-C13A-44C0-9596-1124B826DFF1}"/>
              </a:ext>
            </a:extLst>
          </p:cNvPr>
          <p:cNvSpPr/>
          <p:nvPr/>
        </p:nvSpPr>
        <p:spPr>
          <a:xfrm>
            <a:off x="2570018" y="865909"/>
            <a:ext cx="4800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</TotalTime>
  <Words>1082</Words>
  <Application>Microsoft Office PowerPoint</Application>
  <PresentationFormat>Widescreen</PresentationFormat>
  <Paragraphs>122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Corbel</vt:lpstr>
      <vt:lpstr>NikoshBAN</vt:lpstr>
      <vt:lpstr>SutonnyMJ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</cp:revision>
  <dcterms:created xsi:type="dcterms:W3CDTF">2020-07-05T02:51:44Z</dcterms:created>
  <dcterms:modified xsi:type="dcterms:W3CDTF">2020-07-05T02:59:26Z</dcterms:modified>
</cp:coreProperties>
</file>