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2"/>
  </p:notesMasterIdLst>
  <p:sldIdLst>
    <p:sldId id="259" r:id="rId2"/>
    <p:sldId id="278" r:id="rId3"/>
    <p:sldId id="257" r:id="rId4"/>
    <p:sldId id="277" r:id="rId5"/>
    <p:sldId id="283" r:id="rId6"/>
    <p:sldId id="282" r:id="rId7"/>
    <p:sldId id="279" r:id="rId8"/>
    <p:sldId id="261" r:id="rId9"/>
    <p:sldId id="285" r:id="rId10"/>
    <p:sldId id="284" r:id="rId11"/>
    <p:sldId id="287" r:id="rId12"/>
    <p:sldId id="288" r:id="rId13"/>
    <p:sldId id="297" r:id="rId14"/>
    <p:sldId id="315" r:id="rId15"/>
    <p:sldId id="304" r:id="rId16"/>
    <p:sldId id="312" r:id="rId17"/>
    <p:sldId id="313" r:id="rId18"/>
    <p:sldId id="272" r:id="rId19"/>
    <p:sldId id="31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738" autoAdjust="0"/>
  </p:normalViewPr>
  <p:slideViewPr>
    <p:cSldViewPr>
      <p:cViewPr varScale="1">
        <p:scale>
          <a:sx n="68" d="100"/>
          <a:sy n="68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2CF3C-5113-4E55-B865-AAB4106B8E71}" type="datetimeFigureOut">
              <a:rPr lang="bn-BD" smtClean="0"/>
              <a:t>15/11/1441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44B24-2EE1-4D97-BC58-7E84310A8E9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6103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95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57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7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7C8A4C-8A18-40EA-BBDD-4F298D37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91600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90800"/>
            <a:ext cx="7010400" cy="11430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সবাইকে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শুভেচ্ছা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endParaRPr lang="bn-BD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759A64AD-4118-4D9E-B46B-EBD64F5B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14445" r="14167" b="10494"/>
          <a:stretch/>
        </p:blipFill>
        <p:spPr bwMode="auto">
          <a:xfrm>
            <a:off x="838200" y="1090720"/>
            <a:ext cx="670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8EF54-D9EB-4F27-B371-6137EEF2058F}"/>
              </a:ext>
            </a:extLst>
          </p:cNvPr>
          <p:cNvSpPr txBox="1"/>
          <p:nvPr/>
        </p:nvSpPr>
        <p:spPr>
          <a:xfrm>
            <a:off x="6001656" y="4269775"/>
            <a:ext cx="26561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জীব</a:t>
            </a:r>
            <a:r>
              <a:rPr lang="en-US" sz="3200" dirty="0"/>
              <a:t> </a:t>
            </a:r>
            <a:r>
              <a:rPr lang="en-US" sz="3200" dirty="0" err="1"/>
              <a:t>সত্তা</a:t>
            </a:r>
            <a:r>
              <a:rPr lang="en-US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C9550-61D4-46C3-B9F3-C651A992D931}"/>
              </a:ext>
            </a:extLst>
          </p:cNvPr>
          <p:cNvSpPr txBox="1"/>
          <p:nvPr/>
        </p:nvSpPr>
        <p:spPr>
          <a:xfrm>
            <a:off x="5939969" y="1185343"/>
            <a:ext cx="277948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মানব</a:t>
            </a:r>
            <a:r>
              <a:rPr lang="en-US" sz="4000" dirty="0"/>
              <a:t> </a:t>
            </a:r>
            <a:r>
              <a:rPr lang="en-US" sz="4000" dirty="0" err="1"/>
              <a:t>সত্তা</a:t>
            </a:r>
            <a:endParaRPr lang="en-US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43F82-54EC-4734-A25C-7929B71BD341}"/>
              </a:ext>
            </a:extLst>
          </p:cNvPr>
          <p:cNvSpPr/>
          <p:nvPr/>
        </p:nvSpPr>
        <p:spPr>
          <a:xfrm>
            <a:off x="399939" y="4847657"/>
            <a:ext cx="7359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জীবনকে একটি দোতলা ঘরের সাথে তুলনা করা যেতে পারে। জীবসত্তা সে ঘরের নিচের তলা,</a:t>
            </a:r>
          </a:p>
          <a:p>
            <a:pPr lvl="0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 মানবসত্তা ওপরের তলা। জীবসত্তার ঘর থেকে মানবসত্তার ঘরে উঠবার মই হচ্ছে শিক্ষা।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32989-031A-4BF5-9F29-B2475C3F3D3E}"/>
              </a:ext>
            </a:extLst>
          </p:cNvPr>
          <p:cNvSpPr/>
          <p:nvPr/>
        </p:nvSpPr>
        <p:spPr>
          <a:xfrm>
            <a:off x="618851" y="188516"/>
            <a:ext cx="5382805" cy="70788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         </a:t>
            </a:r>
            <a:r>
              <a:rPr lang="bn-IN" sz="4000" dirty="0"/>
              <a:t>পাঠ-বিশ্লেষণ</a:t>
            </a:r>
            <a:endParaRPr lang="en-US" sz="4000" dirty="0"/>
          </a:p>
        </p:txBody>
      </p:sp>
      <p:sp>
        <p:nvSpPr>
          <p:cNvPr id="2" name="AutoShape 2" descr="Image result for পায়ে  ">
            <a:extLst>
              <a:ext uri="{FF2B5EF4-FFF2-40B4-BE49-F238E27FC236}">
                <a16:creationId xmlns:a16="http://schemas.microsoft.com/office/drawing/2014/main" id="{C97C7BF6-C5F7-4440-B418-7563D991CC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পায়ে  ">
            <a:extLst>
              <a:ext uri="{FF2B5EF4-FFF2-40B4-BE49-F238E27FC236}">
                <a16:creationId xmlns:a16="http://schemas.microsoft.com/office/drawing/2014/main" id="{E252BA84-CC67-4506-82C8-7CE3345A9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6"/>
          <a:stretch/>
        </p:blipFill>
        <p:spPr bwMode="auto">
          <a:xfrm>
            <a:off x="6266027" y="1950368"/>
            <a:ext cx="1752600" cy="21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3F34A7-BC16-4FED-A20E-65D2958246B7}"/>
              </a:ext>
            </a:extLst>
          </p:cNvPr>
          <p:cNvSpPr txBox="1"/>
          <p:nvPr/>
        </p:nvSpPr>
        <p:spPr>
          <a:xfrm>
            <a:off x="7713845" y="2727559"/>
            <a:ext cx="108893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80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7113A-68B2-4150-AE49-C1B35FE03D22}"/>
              </a:ext>
            </a:extLst>
          </p:cNvPr>
          <p:cNvSpPr/>
          <p:nvPr/>
        </p:nvSpPr>
        <p:spPr>
          <a:xfrm>
            <a:off x="304800" y="3995678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আসল কাজ হচ্ছে মানুষকে মনুষ্যত্বলোকের সঙ্গে পরিচয় করিয়ে দেওয়া।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শেখায় কী করে  জীবনকে উপভোগ করতে হয়, কী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মনোমালিক হয়ে অনুভূতি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অকল্পনার রস আস্বাদন করা যায়।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015DDC-9917-4CD3-AFE0-E9CB744C9B1A}"/>
              </a:ext>
            </a:extLst>
          </p:cNvPr>
          <p:cNvGrpSpPr/>
          <p:nvPr/>
        </p:nvGrpSpPr>
        <p:grpSpPr>
          <a:xfrm>
            <a:off x="152400" y="838200"/>
            <a:ext cx="8839200" cy="2856129"/>
            <a:chOff x="62132" y="152399"/>
            <a:chExt cx="8838642" cy="3577718"/>
          </a:xfrm>
        </p:grpSpPr>
        <p:pic>
          <p:nvPicPr>
            <p:cNvPr id="5122" name="Picture 2" descr="Image result for শিক্ষার কাজ">
              <a:extLst>
                <a:ext uri="{FF2B5EF4-FFF2-40B4-BE49-F238E27FC236}">
                  <a16:creationId xmlns:a16="http://schemas.microsoft.com/office/drawing/2014/main" id="{BCC9895B-9DB6-464E-BA28-6478E7897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187" y="187567"/>
              <a:ext cx="2376269" cy="3434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Image result for শিক্ষার কাজ">
              <a:extLst>
                <a:ext uri="{FF2B5EF4-FFF2-40B4-BE49-F238E27FC236}">
                  <a16:creationId xmlns:a16="http://schemas.microsoft.com/office/drawing/2014/main" id="{8FD1DA71-3868-413B-99A5-8290D1655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2" y="152400"/>
              <a:ext cx="2376268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 result for শিক্ষার কাজ">
              <a:extLst>
                <a:ext uri="{FF2B5EF4-FFF2-40B4-BE49-F238E27FC236}">
                  <a16:creationId xmlns:a16="http://schemas.microsoft.com/office/drawing/2014/main" id="{CC64D277-5338-4E11-9AF6-62D606142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203" y="152399"/>
              <a:ext cx="2143181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Image result for শিক্ষার ক্ষেত্রে পুরস্কার ">
              <a:extLst>
                <a:ext uri="{FF2B5EF4-FFF2-40B4-BE49-F238E27FC236}">
                  <a16:creationId xmlns:a16="http://schemas.microsoft.com/office/drawing/2014/main" id="{AA0732F0-6048-4BC5-8AD5-7A5EC2A67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450" y="224917"/>
              <a:ext cx="1722324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961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289D9F-8D3A-4FFC-9042-74E03ADB7070}"/>
              </a:ext>
            </a:extLst>
          </p:cNvPr>
          <p:cNvGrpSpPr/>
          <p:nvPr/>
        </p:nvGrpSpPr>
        <p:grpSpPr>
          <a:xfrm>
            <a:off x="194101" y="298028"/>
            <a:ext cx="8336572" cy="1955008"/>
            <a:chOff x="207353" y="241238"/>
            <a:chExt cx="8336572" cy="1955008"/>
          </a:xfrm>
        </p:grpSpPr>
        <p:pic>
          <p:nvPicPr>
            <p:cNvPr id="1026" name="Picture 2" descr="Image result for mony">
              <a:extLst>
                <a:ext uri="{FF2B5EF4-FFF2-40B4-BE49-F238E27FC236}">
                  <a16:creationId xmlns:a16="http://schemas.microsoft.com/office/drawing/2014/main" id="{BED75DD4-CAED-4398-A46B-BF325CA36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53" y="241238"/>
              <a:ext cx="2925787" cy="195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urrency bd">
              <a:extLst>
                <a:ext uri="{FF2B5EF4-FFF2-40B4-BE49-F238E27FC236}">
                  <a16:creationId xmlns:a16="http://schemas.microsoft.com/office/drawing/2014/main" id="{9A3B7B57-E4D9-4DBE-AFFC-03D9A4ADC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847" y="293497"/>
              <a:ext cx="2493646" cy="183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ধনি">
              <a:extLst>
                <a:ext uri="{FF2B5EF4-FFF2-40B4-BE49-F238E27FC236}">
                  <a16:creationId xmlns:a16="http://schemas.microsoft.com/office/drawing/2014/main" id="{1011E003-17E3-406B-93DC-A6A3F6181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78432"/>
              <a:ext cx="2371725" cy="191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91994F-5527-4F7B-80AB-C7604E661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776622"/>
            <a:ext cx="7921073" cy="1783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A687A61-C0AB-4D40-B020-4DFDA45C9893}"/>
              </a:ext>
            </a:extLst>
          </p:cNvPr>
          <p:cNvGrpSpPr/>
          <p:nvPr/>
        </p:nvGrpSpPr>
        <p:grpSpPr>
          <a:xfrm>
            <a:off x="174223" y="2498653"/>
            <a:ext cx="8502224" cy="1964356"/>
            <a:chOff x="194101" y="2449413"/>
            <a:chExt cx="8502224" cy="1964356"/>
          </a:xfrm>
        </p:grpSpPr>
        <p:pic>
          <p:nvPicPr>
            <p:cNvPr id="1030" name="Picture 6" descr="Image result for currency bd">
              <a:extLst>
                <a:ext uri="{FF2B5EF4-FFF2-40B4-BE49-F238E27FC236}">
                  <a16:creationId xmlns:a16="http://schemas.microsoft.com/office/drawing/2014/main" id="{E6FC587D-083B-4501-8216-6257C38A7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574341"/>
              <a:ext cx="2371725" cy="183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currency bd">
              <a:extLst>
                <a:ext uri="{FF2B5EF4-FFF2-40B4-BE49-F238E27FC236}">
                  <a16:creationId xmlns:a16="http://schemas.microsoft.com/office/drawing/2014/main" id="{677545A4-BAAB-48B5-AA0E-AEB80C02F2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" t="6492" r="8203" b="5529"/>
            <a:stretch/>
          </p:blipFill>
          <p:spPr bwMode="auto">
            <a:xfrm>
              <a:off x="194101" y="2449413"/>
              <a:ext cx="2792437" cy="183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B68F1B8E-2EDA-410C-B3E2-0E4CE43DA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242" y="2518381"/>
              <a:ext cx="2925787" cy="177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76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571ACC-683E-4384-B104-9DC7B8C2C839}"/>
              </a:ext>
            </a:extLst>
          </p:cNvPr>
          <p:cNvSpPr/>
          <p:nvPr/>
        </p:nvSpPr>
        <p:spPr>
          <a:xfrm>
            <a:off x="322499" y="5334000"/>
            <a:ext cx="8023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অন্নচিন্তার নিগড় থেকে মানুষকে মুক্তি দেওয়ার যে চেষ্টা চলছে তা অভিনন্দনযোগ্য।কারারুদ্ধ আহারতৃপ্ত মানুষের মূল্য কতটুকু?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51D1B3-B7D4-421E-B19D-59BCCA9ACB73}"/>
              </a:ext>
            </a:extLst>
          </p:cNvPr>
          <p:cNvGrpSpPr/>
          <p:nvPr/>
        </p:nvGrpSpPr>
        <p:grpSpPr>
          <a:xfrm>
            <a:off x="435054" y="228600"/>
            <a:ext cx="8273891" cy="2528482"/>
            <a:chOff x="685800" y="214718"/>
            <a:chExt cx="8273891" cy="3005504"/>
          </a:xfrm>
        </p:grpSpPr>
        <p:pic>
          <p:nvPicPr>
            <p:cNvPr id="4" name="Picture 18" descr="Image result for karagar">
              <a:extLst>
                <a:ext uri="{FF2B5EF4-FFF2-40B4-BE49-F238E27FC236}">
                  <a16:creationId xmlns:a16="http://schemas.microsoft.com/office/drawing/2014/main" id="{6C078D07-814B-4A42-BD02-C9389140D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2859"/>
              <a:ext cx="2791674" cy="290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549A42-ED83-4F6D-B70E-744F37AFCF4F}"/>
                </a:ext>
              </a:extLst>
            </p:cNvPr>
            <p:cNvGrpSpPr/>
            <p:nvPr/>
          </p:nvGrpSpPr>
          <p:grpSpPr>
            <a:xfrm>
              <a:off x="6368891" y="307771"/>
              <a:ext cx="2590800" cy="2819398"/>
              <a:chOff x="4267200" y="1121311"/>
              <a:chExt cx="2590800" cy="1714500"/>
            </a:xfrm>
          </p:grpSpPr>
          <p:pic>
            <p:nvPicPr>
              <p:cNvPr id="10" name="Picture 20" descr="Image result for karagar">
                <a:extLst>
                  <a:ext uri="{FF2B5EF4-FFF2-40B4-BE49-F238E27FC236}">
                    <a16:creationId xmlns:a16="http://schemas.microsoft.com/office/drawing/2014/main" id="{4F681AB4-8E36-4A49-8573-881DE220B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1121311"/>
                <a:ext cx="2590800" cy="171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Image result for rice">
                <a:extLst>
                  <a:ext uri="{FF2B5EF4-FFF2-40B4-BE49-F238E27FC236}">
                    <a16:creationId xmlns:a16="http://schemas.microsoft.com/office/drawing/2014/main" id="{3062A5EC-E0C1-4212-8A73-976509B99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55" t="13865" r="9196" b="10961"/>
              <a:stretch/>
            </p:blipFill>
            <p:spPr bwMode="auto">
              <a:xfrm>
                <a:off x="4873693" y="1676400"/>
                <a:ext cx="953225" cy="100401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Image result for খাবার">
              <a:extLst>
                <a:ext uri="{FF2B5EF4-FFF2-40B4-BE49-F238E27FC236}">
                  <a16:creationId xmlns:a16="http://schemas.microsoft.com/office/drawing/2014/main" id="{A4920370-906B-4BF7-BDC2-41144CA53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53" y="214718"/>
              <a:ext cx="2238375" cy="300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3569A-1CAC-4769-8BCB-B829E9619D42}"/>
              </a:ext>
            </a:extLst>
          </p:cNvPr>
          <p:cNvGrpSpPr/>
          <p:nvPr/>
        </p:nvGrpSpPr>
        <p:grpSpPr>
          <a:xfrm>
            <a:off x="1438066" y="2967306"/>
            <a:ext cx="5286572" cy="2070115"/>
            <a:chOff x="428428" y="3130209"/>
            <a:chExt cx="5286572" cy="2070115"/>
          </a:xfrm>
        </p:grpSpPr>
        <p:pic>
          <p:nvPicPr>
            <p:cNvPr id="9" name="Picture 6" descr="Image result for home quarantine coronavirus">
              <a:extLst>
                <a:ext uri="{FF2B5EF4-FFF2-40B4-BE49-F238E27FC236}">
                  <a16:creationId xmlns:a16="http://schemas.microsoft.com/office/drawing/2014/main" id="{6B8B7D2C-1A70-4F57-AAE8-2496AE214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3200822"/>
              <a:ext cx="2628900" cy="192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currency bd">
              <a:extLst>
                <a:ext uri="{FF2B5EF4-FFF2-40B4-BE49-F238E27FC236}">
                  <a16:creationId xmlns:a16="http://schemas.microsoft.com/office/drawing/2014/main" id="{CD7AF73A-97A4-4F77-8C8F-1D73E279B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28" y="3130209"/>
              <a:ext cx="2438400" cy="207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36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F432B-538F-4FB5-8439-B60FDFF6A08F}"/>
              </a:ext>
            </a:extLst>
          </p:cNvPr>
          <p:cNvSpPr/>
          <p:nvPr/>
        </p:nvSpPr>
        <p:spPr>
          <a:xfrm>
            <a:off x="228600" y="5257800"/>
            <a:ext cx="7474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 -বাতাসের ডাকে যে পক্ষী আকুল, সে কি খাঁচায় বন্দি হবে সহজে দানাপানি পাওয়ার লোভে?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A7CCDE-5F69-4DAC-975B-4453B016A9AC}"/>
              </a:ext>
            </a:extLst>
          </p:cNvPr>
          <p:cNvGrpSpPr/>
          <p:nvPr/>
        </p:nvGrpSpPr>
        <p:grpSpPr>
          <a:xfrm>
            <a:off x="609600" y="323412"/>
            <a:ext cx="7779026" cy="2381101"/>
            <a:chOff x="609600" y="323412"/>
            <a:chExt cx="7779026" cy="2524973"/>
          </a:xfrm>
        </p:grpSpPr>
        <p:pic>
          <p:nvPicPr>
            <p:cNvPr id="3" name="Picture 4" descr="Image result for birds flying gif">
              <a:extLst>
                <a:ext uri="{FF2B5EF4-FFF2-40B4-BE49-F238E27FC236}">
                  <a16:creationId xmlns:a16="http://schemas.microsoft.com/office/drawing/2014/main" id="{38F2D163-8A26-4FC3-8DD4-FD9009F19A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6071"/>
              <a:ext cx="3581400" cy="217955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See the source image">
              <a:extLst>
                <a:ext uri="{FF2B5EF4-FFF2-40B4-BE49-F238E27FC236}">
                  <a16:creationId xmlns:a16="http://schemas.microsoft.com/office/drawing/2014/main" id="{3FD7E27A-117F-41F9-9FE3-A10C0C5ED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23412"/>
              <a:ext cx="3816626" cy="2524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78BB35-A3B3-4292-A814-CD966CBBD45C}"/>
              </a:ext>
            </a:extLst>
          </p:cNvPr>
          <p:cNvGrpSpPr/>
          <p:nvPr/>
        </p:nvGrpSpPr>
        <p:grpSpPr>
          <a:xfrm>
            <a:off x="576470" y="2893586"/>
            <a:ext cx="7638905" cy="2248026"/>
            <a:chOff x="77175" y="2890674"/>
            <a:chExt cx="7638905" cy="22480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164D3F-FC82-4906-A28A-DDCA6E394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75" y="2890674"/>
              <a:ext cx="3583738" cy="2248026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0945C83-3746-4E42-BA5B-3ECB55F24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680" y="2943135"/>
              <a:ext cx="3581400" cy="1999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381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>
            <a:extLst>
              <a:ext uri="{FF2B5EF4-FFF2-40B4-BE49-F238E27FC236}">
                <a16:creationId xmlns:a16="http://schemas.microsoft.com/office/drawing/2014/main" id="{99CB1B36-6D2F-4618-ABFA-BA3706D1A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35" y="4953000"/>
            <a:ext cx="7924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/>
              <a:t>ক্ষুৎপিপাসায়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কাতর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মানুষটিকে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তৃপ্ত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রাখতে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না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পারলে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আত্মার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অমৃত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উপলব্ধি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করা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যায়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না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বলেই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ক্ষুৎপিপাসার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তৃপ্তি</a:t>
            </a:r>
            <a:r>
              <a:rPr lang="en-US" altLang="en-US" sz="2400" dirty="0"/>
              <a:t> </a:t>
            </a:r>
            <a:r>
              <a:rPr lang="en-US" altLang="en-US" sz="2400" dirty="0" err="1"/>
              <a:t>প্রয়োজন</a:t>
            </a:r>
            <a:r>
              <a:rPr lang="en-US" altLang="en-US" sz="2400" dirty="0"/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A85B17-C9FC-4868-BF00-6078A2E03E70}"/>
              </a:ext>
            </a:extLst>
          </p:cNvPr>
          <p:cNvGrpSpPr/>
          <p:nvPr/>
        </p:nvGrpSpPr>
        <p:grpSpPr>
          <a:xfrm>
            <a:off x="533400" y="232787"/>
            <a:ext cx="7381875" cy="2256632"/>
            <a:chOff x="304800" y="304800"/>
            <a:chExt cx="7381875" cy="2590800"/>
          </a:xfrm>
        </p:grpSpPr>
        <p:pic>
          <p:nvPicPr>
            <p:cNvPr id="12290" name="Picture 2" descr="Image result for মানুষ মানুষের জন্য">
              <a:extLst>
                <a:ext uri="{FF2B5EF4-FFF2-40B4-BE49-F238E27FC236}">
                  <a16:creationId xmlns:a16="http://schemas.microsoft.com/office/drawing/2014/main" id="{52674CBE-BB71-4260-AC02-F3A70DE8E7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7" r="13044"/>
            <a:stretch/>
          </p:blipFill>
          <p:spPr bwMode="auto">
            <a:xfrm>
              <a:off x="304800" y="304800"/>
              <a:ext cx="25146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Image result for মাদার তেরেসা">
              <a:extLst>
                <a:ext uri="{FF2B5EF4-FFF2-40B4-BE49-F238E27FC236}">
                  <a16:creationId xmlns:a16="http://schemas.microsoft.com/office/drawing/2014/main" id="{CA7F50A0-55A0-4480-BDAC-820E8D1ED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423862"/>
              <a:ext cx="2433638" cy="247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Image result for মাদার তেরেসা">
              <a:extLst>
                <a:ext uri="{FF2B5EF4-FFF2-40B4-BE49-F238E27FC236}">
                  <a16:creationId xmlns:a16="http://schemas.microsoft.com/office/drawing/2014/main" id="{F9807298-2827-4BC7-97FC-F96B0F158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23862"/>
              <a:ext cx="1971675" cy="247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0">
            <a:extLst>
              <a:ext uri="{FF2B5EF4-FFF2-40B4-BE49-F238E27FC236}">
                <a16:creationId xmlns:a16="http://schemas.microsoft.com/office/drawing/2014/main" id="{17D5B781-A704-49C3-94DA-DCDAAA29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F27A71-7A88-4C17-95D9-C268A0C5132A}"/>
              </a:ext>
            </a:extLst>
          </p:cNvPr>
          <p:cNvSpPr/>
          <p:nvPr/>
        </p:nvSpPr>
        <p:spPr>
          <a:xfrm>
            <a:off x="0" y="3090428"/>
            <a:ext cx="68447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১।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মোতাহের হোসেন চৌধুরী কত সালে জন্মগ্রহণ করেন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 </a:t>
            </a:r>
          </a:p>
          <a:p>
            <a:pPr lvl="0" defTabSz="914400"/>
            <a:r>
              <a:rPr lang="en-US" sz="2800" kern="0" dirty="0">
                <a:solidFill>
                  <a:prstClr val="black"/>
                </a:solidFill>
                <a:latin typeface="Calibri" panose="020F0502020204030204"/>
              </a:rPr>
              <a:t>২।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তাঁর অনুবাদ গ্রন্থ দুটির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en-US" sz="3200" dirty="0"/>
              <a:t>৩।</a:t>
            </a:r>
            <a:r>
              <a:rPr lang="bn-IN" sz="3200" dirty="0"/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 শ্রেষ্ঠ দিক কোনটি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914400"/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DF6E4-0C4B-4B5E-9101-E05C4CC0CF9F}"/>
              </a:ext>
            </a:extLst>
          </p:cNvPr>
          <p:cNvSpPr/>
          <p:nvPr/>
        </p:nvSpPr>
        <p:spPr>
          <a:xfrm>
            <a:off x="6881192" y="2967353"/>
            <a:ext cx="2336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১।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১৯০৩ সালে।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D6C86-8C7F-4820-8A41-E1A157F578DC}"/>
              </a:ext>
            </a:extLst>
          </p:cNvPr>
          <p:cNvSpPr/>
          <p:nvPr/>
        </p:nvSpPr>
        <p:spPr>
          <a:xfrm>
            <a:off x="6683424" y="3954357"/>
            <a:ext cx="253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সুখ ও সভ্যতা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D27F3-F5D2-4AF5-9D0B-B10BF27DF3F1}"/>
              </a:ext>
            </a:extLst>
          </p:cNvPr>
          <p:cNvSpPr/>
          <p:nvPr/>
        </p:nvSpPr>
        <p:spPr>
          <a:xfrm>
            <a:off x="6534131" y="4864452"/>
            <a:ext cx="2534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অপ্রয়োজনের দিক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182149-F3E8-4AAE-BEF2-70649295D482}"/>
              </a:ext>
            </a:extLst>
          </p:cNvPr>
          <p:cNvSpPr/>
          <p:nvPr/>
        </p:nvSpPr>
        <p:spPr>
          <a:xfrm>
            <a:off x="2140226" y="838911"/>
            <a:ext cx="2590800" cy="762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</a:rPr>
              <a:t>একক কাজ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books gif image">
            <a:extLst>
              <a:ext uri="{FF2B5EF4-FFF2-40B4-BE49-F238E27FC236}">
                <a16:creationId xmlns:a16="http://schemas.microsoft.com/office/drawing/2014/main" id="{1AC32730-294C-439C-BA32-253E980CB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24" y="664904"/>
            <a:ext cx="2971800" cy="25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696A9-0650-4553-9FB5-5974DE7CC197}"/>
              </a:ext>
            </a:extLst>
          </p:cNvPr>
          <p:cNvSpPr/>
          <p:nvPr/>
        </p:nvSpPr>
        <p:spPr>
          <a:xfrm>
            <a:off x="152400" y="2599998"/>
            <a:ext cx="6553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শিক্ষাকে দোতলা ঘরের কোনটির সাথে তুলনা করা হয়েছে?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 আসল কাজ কী ? </a:t>
            </a:r>
          </a:p>
          <a:p>
            <a:pPr lvl="0" defTabSz="914400"/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মুক্তির উপায় কয়টি ?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2AD24-142C-4B34-8970-973B89FE51E3}"/>
              </a:ext>
            </a:extLst>
          </p:cNvPr>
          <p:cNvSpPr/>
          <p:nvPr/>
        </p:nvSpPr>
        <p:spPr>
          <a:xfrm>
            <a:off x="6186985" y="259999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মই/সিঁড়ি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BCD98-0195-4A4A-BF51-2346D6E05583}"/>
              </a:ext>
            </a:extLst>
          </p:cNvPr>
          <p:cNvSpPr/>
          <p:nvPr/>
        </p:nvSpPr>
        <p:spPr>
          <a:xfrm>
            <a:off x="6186985" y="3597611"/>
            <a:ext cx="2784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মূল্যবোধ সৃষ্টি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42800-7D6C-4175-825C-8779853A6A00}"/>
              </a:ext>
            </a:extLst>
          </p:cNvPr>
          <p:cNvSpPr/>
          <p:nvPr/>
        </p:nvSpPr>
        <p:spPr>
          <a:xfrm>
            <a:off x="6306464" y="4786179"/>
            <a:ext cx="1846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দুটি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B1A38B-45BB-44C7-A841-F405C00BDAD3}"/>
              </a:ext>
            </a:extLst>
          </p:cNvPr>
          <p:cNvSpPr/>
          <p:nvPr/>
        </p:nvSpPr>
        <p:spPr>
          <a:xfrm>
            <a:off x="1905000" y="288045"/>
            <a:ext cx="5029200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bn-IN" sz="8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>
          <a:xfrm>
            <a:off x="884583" y="5466804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r>
              <a:rPr lang="bn-IN" altLang="bn-IN" sz="4400" b="1" dirty="0">
                <a:latin typeface="NikoshBAN" pitchFamily="2" charset="0"/>
                <a:cs typeface="NikoshBAN" pitchFamily="2" charset="0"/>
              </a:rPr>
              <a:t>অন্ন চিন্তা পরিত্যগের সুফল গুলো লিখ ।</a:t>
            </a:r>
            <a:r>
              <a:rPr lang="bn-IN" altLang="bn-IN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>
          <a:xfrm>
            <a:off x="1447800" y="457200"/>
            <a:ext cx="5334000" cy="10064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/>
            <a:r>
              <a:rPr lang="bn-BD" altLang="bn-BD" sz="6000" b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altLang="bn-IN" sz="6000" b="1">
                <a:latin typeface="NikoshBAN" pitchFamily="2" charset="0"/>
                <a:cs typeface="NikoshBAN" pitchFamily="2" charset="0"/>
              </a:rPr>
              <a:t> কাজ</a:t>
            </a:r>
            <a:r>
              <a:rPr lang="bn-IN" altLang="bn-IN" sz="6000" b="1">
                <a:solidFill>
                  <a:srgbClr val="558ED5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791C5-4C8B-4A97-A1D0-AF007F3D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6629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417D55-4503-493B-9A86-503BDF53A5DA}"/>
              </a:ext>
            </a:extLst>
          </p:cNvPr>
          <p:cNvSpPr/>
          <p:nvPr/>
        </p:nvSpPr>
        <p:spPr>
          <a:xfrm>
            <a:off x="609600" y="4953000"/>
            <a:ext cx="7467600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</a:rPr>
              <a:t>জীবসত্তা ও মানবসত্তা বলতে লেখক যা বুঝিয়েছেন তা ব্যাখ্যা করো।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7C46E-433B-48DC-9F66-FBF4F6BC5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990" r="5128" b="12495"/>
          <a:stretch/>
        </p:blipFill>
        <p:spPr>
          <a:xfrm>
            <a:off x="1253987" y="1871365"/>
            <a:ext cx="5715000" cy="297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68979-359A-4147-821B-5052C4DA24B7}"/>
              </a:ext>
            </a:extLst>
          </p:cNvPr>
          <p:cNvSpPr txBox="1">
            <a:spLocks noChangeArrowheads="1"/>
          </p:cNvSpPr>
          <p:nvPr/>
        </p:nvSpPr>
        <p:spPr>
          <a:xfrm>
            <a:off x="1977708" y="457200"/>
            <a:ext cx="4267557" cy="1006475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numCol="1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66479"/>
            <a:ext cx="2890157" cy="10937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পাঠ-পরিচিতি</a:t>
            </a:r>
            <a:r>
              <a:rPr lang="bn-IN" sz="2400" dirty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32765" y="1688123"/>
            <a:ext cx="3781698" cy="14485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শ্রেণি : নবম</a:t>
            </a:r>
          </a:p>
          <a:p>
            <a:pPr algn="ctr"/>
            <a:r>
              <a:rPr lang="bn-IN" sz="2800" dirty="0"/>
              <a:t>বিষয় : বাংলা প্রথম পত্র</a:t>
            </a:r>
          </a:p>
          <a:p>
            <a:pPr algn="ctr"/>
            <a:r>
              <a:rPr lang="bn-IN" sz="2800" dirty="0"/>
              <a:t>সময় : </a:t>
            </a:r>
            <a:r>
              <a:rPr lang="en-US" sz="2800" dirty="0"/>
              <a:t>৪৫</a:t>
            </a:r>
            <a:r>
              <a:rPr lang="bn-IN" sz="2800" dirty="0"/>
              <a:t> মিনিট</a:t>
            </a:r>
          </a:p>
          <a:p>
            <a:pPr algn="ctr"/>
            <a:r>
              <a:rPr lang="bn-IN" sz="2100" dirty="0"/>
              <a:t>      </a:t>
            </a:r>
            <a:endParaRPr lang="en-US" sz="2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301637" cy="381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Image result for books gif image">
            <a:extLst>
              <a:ext uri="{FF2B5EF4-FFF2-40B4-BE49-F238E27FC236}">
                <a16:creationId xmlns:a16="http://schemas.microsoft.com/office/drawing/2014/main" id="{2A293BF8-03DC-4F80-8767-32035ED71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80B4670-6EA0-4162-B1F7-62A74A12CF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2209800"/>
            <a:ext cx="480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FF00"/>
                </a:solidFill>
              </a:rPr>
              <a:t>সবাইকে  ধন্যবাদ 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55937"/>
            <a:ext cx="5295039" cy="1015663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</a:rPr>
              <a:t>শিক্ষক পরিচিতি </a:t>
            </a:r>
            <a:endParaRPr lang="bn-BD" sz="6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658942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68205" y="2590800"/>
            <a:ext cx="454804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</a:rPr>
              <a:t>রেহানা পারভীন।</a:t>
            </a:r>
          </a:p>
          <a:p>
            <a:r>
              <a:rPr lang="bn-IN" sz="3600" dirty="0">
                <a:solidFill>
                  <a:schemeClr val="tx1"/>
                </a:solidFill>
              </a:rPr>
              <a:t>সহকারী শিক্ষক,</a:t>
            </a:r>
          </a:p>
          <a:p>
            <a:r>
              <a:rPr lang="bn-IN" sz="3600" dirty="0">
                <a:solidFill>
                  <a:schemeClr val="tx1"/>
                </a:solidFill>
              </a:rPr>
              <a:t>জামতলা দাখিল মাদ্রাসা।</a:t>
            </a:r>
          </a:p>
          <a:p>
            <a:r>
              <a:rPr lang="bn-IN" sz="3600" dirty="0">
                <a:solidFill>
                  <a:schemeClr val="tx1"/>
                </a:solidFill>
              </a:rPr>
              <a:t>গোয়ালন্দ,রাজবাড়ী। </a:t>
            </a:r>
            <a:endParaRPr lang="bn-B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শিক্ষা ও মনুষত্ব">
            <a:extLst>
              <a:ext uri="{FF2B5EF4-FFF2-40B4-BE49-F238E27FC236}">
                <a16:creationId xmlns:a16="http://schemas.microsoft.com/office/drawing/2014/main" id="{CB106F10-273C-4968-B3CA-3BAC4DE1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0" y="967151"/>
            <a:ext cx="41148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শিক্ষা ও মনুষত্ব">
            <a:extLst>
              <a:ext uri="{FF2B5EF4-FFF2-40B4-BE49-F238E27FC236}">
                <a16:creationId xmlns:a16="http://schemas.microsoft.com/office/drawing/2014/main" id="{0CE20555-07EC-45E8-B074-12B816FB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78" y="1043352"/>
            <a:ext cx="3995223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শিক্ষা ও মনুষত্ব">
            <a:extLst>
              <a:ext uri="{FF2B5EF4-FFF2-40B4-BE49-F238E27FC236}">
                <a16:creationId xmlns:a16="http://schemas.microsoft.com/office/drawing/2014/main" id="{FC63D92A-9610-429D-9FEA-EC5601741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4" y="3962401"/>
            <a:ext cx="41148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শিক্ষা ও মনুষত্ব">
            <a:extLst>
              <a:ext uri="{FF2B5EF4-FFF2-40B4-BE49-F238E27FC236}">
                <a16:creationId xmlns:a16="http://schemas.microsoft.com/office/drawing/2014/main" id="{3F1ECF29-CF37-4088-9564-8B7A85A9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72" y="3938952"/>
            <a:ext cx="397529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A8629-1CF9-46FE-89C2-BA059D6B781A}"/>
              </a:ext>
            </a:extLst>
          </p:cNvPr>
          <p:cNvSpPr txBox="1"/>
          <p:nvPr/>
        </p:nvSpPr>
        <p:spPr>
          <a:xfrm>
            <a:off x="1766669" y="106864"/>
            <a:ext cx="4953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110967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শিক্ষা ও মনুষত্ব">
            <a:extLst>
              <a:ext uri="{FF2B5EF4-FFF2-40B4-BE49-F238E27FC236}">
                <a16:creationId xmlns:a16="http://schemas.microsoft.com/office/drawing/2014/main" id="{F8C49ABA-2EA0-41D5-9E3F-E9A79F9FA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4" y="1219200"/>
            <a:ext cx="4114800" cy="24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শিক্ষা ও মনুষত্ব">
            <a:extLst>
              <a:ext uri="{FF2B5EF4-FFF2-40B4-BE49-F238E27FC236}">
                <a16:creationId xmlns:a16="http://schemas.microsoft.com/office/drawing/2014/main" id="{6CF07009-9756-48E3-BEBE-2B1E3E5E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53" y="1219200"/>
            <a:ext cx="4191000" cy="24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শিক্ষা ও মনুষত্ব">
            <a:extLst>
              <a:ext uri="{FF2B5EF4-FFF2-40B4-BE49-F238E27FC236}">
                <a16:creationId xmlns:a16="http://schemas.microsoft.com/office/drawing/2014/main" id="{5475412F-6F08-4350-AD26-E8D8D040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6" y="4038600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শিক্ষা ও মনুষত্ব">
            <a:extLst>
              <a:ext uri="{FF2B5EF4-FFF2-40B4-BE49-F238E27FC236}">
                <a16:creationId xmlns:a16="http://schemas.microsoft.com/office/drawing/2014/main" id="{FD7492E2-0242-4959-9D58-8C76AA14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06" y="4038600"/>
            <a:ext cx="4191000" cy="257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E6803-A159-4DFB-9146-F743512AE7C4}"/>
              </a:ext>
            </a:extLst>
          </p:cNvPr>
          <p:cNvSpPr txBox="1"/>
          <p:nvPr/>
        </p:nvSpPr>
        <p:spPr>
          <a:xfrm>
            <a:off x="1960686" y="130310"/>
            <a:ext cx="4953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329380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886200" y="2514600"/>
            <a:ext cx="5109084" cy="182880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‘’</a:t>
            </a:r>
            <a:r>
              <a:rPr lang="en-US" sz="3600" dirty="0" err="1">
                <a:solidFill>
                  <a:schemeClr val="tx1"/>
                </a:solidFill>
              </a:rPr>
              <a:t>শিক্ষা</a:t>
            </a:r>
            <a:r>
              <a:rPr lang="en-US" sz="3600" dirty="0">
                <a:solidFill>
                  <a:schemeClr val="tx1"/>
                </a:solidFill>
              </a:rPr>
              <a:t> ও </a:t>
            </a:r>
            <a:r>
              <a:rPr lang="en-US" sz="3600" dirty="0" err="1">
                <a:solidFill>
                  <a:schemeClr val="tx1"/>
                </a:solidFill>
              </a:rPr>
              <a:t>মনুষ্যত্ব</a:t>
            </a:r>
            <a:r>
              <a:rPr lang="en-US" sz="3600" dirty="0">
                <a:solidFill>
                  <a:schemeClr val="tx1"/>
                </a:solidFill>
              </a:rPr>
              <a:t>’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(১ম </a:t>
            </a:r>
            <a:r>
              <a:rPr lang="en-US" sz="3600" dirty="0" err="1">
                <a:solidFill>
                  <a:schemeClr val="tx1"/>
                </a:solidFill>
              </a:rPr>
              <a:t>অংশ</a:t>
            </a:r>
            <a:r>
              <a:rPr lang="en-US" sz="3600" dirty="0">
                <a:solidFill>
                  <a:schemeClr val="tx1"/>
                </a:solidFill>
              </a:rPr>
              <a:t>)  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3886200" y="5087855"/>
            <a:ext cx="4967151" cy="85725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</a:rPr>
              <a:t>মোতাহের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হোসেন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চৌধুরী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6D251-AE66-4CC8-8783-19BD95F7D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7" y="369760"/>
            <a:ext cx="2667000" cy="3059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BACD9E-5113-4D9E-9904-071D7981F8C4}"/>
              </a:ext>
            </a:extLst>
          </p:cNvPr>
          <p:cNvSpPr/>
          <p:nvPr/>
        </p:nvSpPr>
        <p:spPr>
          <a:xfrm>
            <a:off x="4254140" y="569816"/>
            <a:ext cx="397897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altLang="bn-BD" sz="7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83B8B6-D46C-4581-933A-4BA705A5E1E8}"/>
              </a:ext>
            </a:extLst>
          </p:cNvPr>
          <p:cNvGrpSpPr/>
          <p:nvPr/>
        </p:nvGrpSpPr>
        <p:grpSpPr>
          <a:xfrm>
            <a:off x="332196" y="3979469"/>
            <a:ext cx="3157401" cy="2216772"/>
            <a:chOff x="443049" y="3879228"/>
            <a:chExt cx="3157401" cy="2216772"/>
          </a:xfrm>
        </p:grpSpPr>
        <p:pic>
          <p:nvPicPr>
            <p:cNvPr id="4098" name="Picture 2" descr="Image result for বই">
              <a:extLst>
                <a:ext uri="{FF2B5EF4-FFF2-40B4-BE49-F238E27FC236}">
                  <a16:creationId xmlns:a16="http://schemas.microsoft.com/office/drawing/2014/main" id="{3E3BF060-F6AF-4108-87E4-6724E8B1E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3902419"/>
              <a:ext cx="1524000" cy="21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বই">
              <a:extLst>
                <a:ext uri="{FF2B5EF4-FFF2-40B4-BE49-F238E27FC236}">
                  <a16:creationId xmlns:a16="http://schemas.microsoft.com/office/drawing/2014/main" id="{EAE0F8E9-57C4-467F-A608-6211FA4D8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49" y="3879228"/>
              <a:ext cx="1566726" cy="2216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6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9638" y="171450"/>
            <a:ext cx="3124201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00" dirty="0"/>
              <a:t>লেখক –পরিচিতি  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5791198" y="1592734"/>
            <a:ext cx="3141617" cy="63681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/>
              <a:t>জন্ম : ১৯০৩সালে কুমিল্লায় জন্মগ্রহণ করেন।    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791198" y="2775153"/>
            <a:ext cx="3141617" cy="1005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শিক্ষা ও পেশা : ১৯৪৩ সালে বাংলায় এমএ পাস করেন।কর্মজীবনে তিনি অধ্যাপক ছিলেন।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13201" y="5253570"/>
            <a:ext cx="2845174" cy="138499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000" dirty="0"/>
              <a:t>উল্লেখযোগ্য রচনা : প্রবন্ধগ্রন্থ : সংস্কৃতি কথা।</a:t>
            </a:r>
            <a:r>
              <a:rPr lang="bn-IN" sz="2000" dirty="0">
                <a:solidFill>
                  <a:prstClr val="black"/>
                </a:solidFill>
              </a:rPr>
              <a:t>অনুবাদগ্রন্থ :  সভ্যতা, সুখ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bn-IN" dirty="0"/>
              <a:t>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21678" y="4326598"/>
            <a:ext cx="3141617" cy="114289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সাহিত্যিক পরিচয় : ‘শিখা’ পত্রিকার সঙ্গে যুক্ত ছিলেন। তাঁর লেখায় মননশীলতা ও চিন্তার স্বচ্ছন্দ প্রকাশ ঘটেছে।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68318" y="3955032"/>
            <a:ext cx="2237013" cy="9226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100" dirty="0"/>
              <a:t>মোতাহের হোসেন চৌধুরী</a:t>
            </a:r>
            <a:endParaRPr lang="en-US" sz="2100" dirty="0"/>
          </a:p>
        </p:txBody>
      </p:sp>
      <p:sp>
        <p:nvSpPr>
          <p:cNvPr id="22" name="Rectangle 21"/>
          <p:cNvSpPr/>
          <p:nvPr/>
        </p:nvSpPr>
        <p:spPr>
          <a:xfrm>
            <a:off x="185388" y="1545905"/>
            <a:ext cx="2734842" cy="108523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F0000"/>
                </a:solidFill>
              </a:rPr>
              <a:t>মৃত্যু : ১৯৫৬ সালের ১৮ই সেপ্টেম্বর।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9DA7BF-85D3-4982-967F-767D45F15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19" y="1201974"/>
            <a:ext cx="2237013" cy="272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D1D0D9-9AC6-4407-BAEE-FB1367A65925}"/>
              </a:ext>
            </a:extLst>
          </p:cNvPr>
          <p:cNvSpPr/>
          <p:nvPr/>
        </p:nvSpPr>
        <p:spPr>
          <a:xfrm>
            <a:off x="54633" y="3278073"/>
            <a:ext cx="2996352" cy="138499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"/>
          <p:cNvSpPr txBox="1">
            <a:spLocks noChangeArrowheads="1"/>
          </p:cNvSpPr>
          <p:nvPr/>
        </p:nvSpPr>
        <p:spPr>
          <a:xfrm>
            <a:off x="1219700" y="513049"/>
            <a:ext cx="6085224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numCol="1" anchor="ctr"/>
          <a:lstStyle/>
          <a:p>
            <a:pPr algn="ctr"/>
            <a:r>
              <a:rPr lang="bn-IN" altLang="bn-IN" sz="6000" b="1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09800"/>
            <a:ext cx="8229600" cy="4068763"/>
          </a:xfrm>
        </p:spPr>
        <p:txBody>
          <a:bodyPr numCol="1">
            <a:normAutofit/>
          </a:bodyPr>
          <a:lstStyle/>
          <a:p>
            <a:pPr marL="0" indent="0" eaLnBrk="1" hangingPunct="1">
              <a:buFontTx/>
              <a:buNone/>
            </a:pPr>
            <a:endParaRPr lang="bn-IN" altLang="bn-IN" dirty="0">
              <a:latin typeface="NikoshBAN" pitchFamily="2" charset="0"/>
              <a:cs typeface="NikoshBAN" pitchFamily="2" charset="0"/>
            </a:endParaRPr>
          </a:p>
          <a:p>
            <a:pPr marL="0" indent="0" algn="just" eaLnBrk="1" hangingPunct="1">
              <a:buNone/>
            </a:pPr>
            <a:r>
              <a:rPr lang="bn-IN" altLang="bn-IN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altLang="bn-IN" sz="3600" dirty="0">
              <a:latin typeface="NikoshBAN" pitchFamily="2" charset="0"/>
              <a:cs typeface="NikoshBAN" pitchFamily="2" charset="0"/>
            </a:endParaRPr>
          </a:p>
          <a:p>
            <a:pPr marL="0" indent="0" algn="just" eaLnBrk="1" hangingPunct="1">
              <a:buNone/>
            </a:pPr>
            <a:r>
              <a:rPr lang="bn-IN" altLang="bn-IN" sz="3600" dirty="0">
                <a:latin typeface="NikoshBAN" pitchFamily="2" charset="0"/>
                <a:cs typeface="NikoshBAN" pitchFamily="2" charset="0"/>
              </a:rPr>
              <a:t>ক) লেখক পরিচিতি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altLang="bn-IN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bn-IN" altLang="bn-IN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800" cap="none" dirty="0">
                <a:solidFill>
                  <a:prstClr val="black"/>
                </a:solidFill>
                <a:latin typeface="Calibri" panose="020F0502020204030204"/>
              </a:rPr>
              <a:t>, নতুন শব্দের অর্থসহ বাক্য তৈরী করতে পারবে।</a:t>
            </a:r>
          </a:p>
          <a:p>
            <a:pPr marL="0" indent="0" algn="just" eaLnBrk="1" hangingPunct="1">
              <a:buNone/>
            </a:pPr>
            <a:r>
              <a:rPr lang="en-US" altLang="bn-IN" sz="3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IN" altLang="bn-IN" sz="3600" dirty="0">
                <a:latin typeface="NikoshBAN" pitchFamily="2" charset="0"/>
                <a:cs typeface="NikoshBAN" pitchFamily="2" charset="0"/>
              </a:rPr>
              <a:t>) শিক্ষার কাজ কি বলেতে  পারবে ।</a:t>
            </a:r>
            <a:r>
              <a:rPr lang="en-US" alt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ABA1624B-938B-47C6-BB47-795F4712B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895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403275"/>
            <a:ext cx="2909751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/>
              <a:t>নতুন শব্দের অর্থ </a:t>
            </a:r>
            <a:r>
              <a:rPr lang="en-US" sz="3000" dirty="0"/>
              <a:t> </a:t>
            </a:r>
            <a:r>
              <a:rPr lang="bn-IN" sz="3000" dirty="0"/>
              <a:t> 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5741553" y="2980834"/>
            <a:ext cx="3657600" cy="901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/>
              <a:t>অন্ধকার।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561939" y="3011568"/>
            <a:ext cx="1981201" cy="9731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100" dirty="0"/>
              <a:t> </a:t>
            </a:r>
            <a:r>
              <a:rPr lang="bn-IN" sz="4400" dirty="0"/>
              <a:t>‘তিমির’</a:t>
            </a:r>
            <a:endParaRPr lang="en-US" sz="21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57" y="1279858"/>
            <a:ext cx="2658588" cy="1496925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13F6FB-5037-42F6-9EC9-07231872135C}"/>
              </a:ext>
            </a:extLst>
          </p:cNvPr>
          <p:cNvSpPr/>
          <p:nvPr/>
        </p:nvSpPr>
        <p:spPr>
          <a:xfrm>
            <a:off x="596537" y="197399"/>
            <a:ext cx="22098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/>
              <a:t>শব্দ</a:t>
            </a:r>
            <a:endParaRPr lang="en-US" sz="4800" dirty="0"/>
          </a:p>
        </p:txBody>
      </p:sp>
      <p:pic>
        <p:nvPicPr>
          <p:cNvPr id="3076" name="Picture 4" descr="Image result for খাবার টেবিল'">
            <a:extLst>
              <a:ext uri="{FF2B5EF4-FFF2-40B4-BE49-F238E27FC236}">
                <a16:creationId xmlns:a16="http://schemas.microsoft.com/office/drawing/2014/main" id="{120285D0-F189-4467-B99F-DC2F25AB5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1296"/>
          <a:stretch/>
        </p:blipFill>
        <p:spPr bwMode="auto">
          <a:xfrm>
            <a:off x="3162657" y="5045765"/>
            <a:ext cx="27042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অন্ধকার রাত">
            <a:extLst>
              <a:ext uri="{FF2B5EF4-FFF2-40B4-BE49-F238E27FC236}">
                <a16:creationId xmlns:a16="http://schemas.microsoft.com/office/drawing/2014/main" id="{0136C17D-C5EB-4F32-A4E2-DDC7DB78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57" y="3133708"/>
            <a:ext cx="2704245" cy="14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C05199-0B67-485A-97A4-2C2F0DB60301}"/>
              </a:ext>
            </a:extLst>
          </p:cNvPr>
          <p:cNvSpPr/>
          <p:nvPr/>
        </p:nvSpPr>
        <p:spPr>
          <a:xfrm>
            <a:off x="6192706" y="5045765"/>
            <a:ext cx="2871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ক্ষুধা ও তৃষ্ণা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E93B9-647E-4092-BA5C-669FB865D541}"/>
              </a:ext>
            </a:extLst>
          </p:cNvPr>
          <p:cNvSpPr/>
          <p:nvPr/>
        </p:nvSpPr>
        <p:spPr>
          <a:xfrm>
            <a:off x="561939" y="4996717"/>
            <a:ext cx="2198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ক্ষুৎপিপাসা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3D84D6-566C-42BF-92DE-7FD18265A838}"/>
              </a:ext>
            </a:extLst>
          </p:cNvPr>
          <p:cNvSpPr/>
          <p:nvPr/>
        </p:nvSpPr>
        <p:spPr>
          <a:xfrm>
            <a:off x="685800" y="1680209"/>
            <a:ext cx="14750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নিগড়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B75135-54B8-4D84-B736-83AFD0633081}"/>
              </a:ext>
            </a:extLst>
          </p:cNvPr>
          <p:cNvSpPr/>
          <p:nvPr/>
        </p:nvSpPr>
        <p:spPr>
          <a:xfrm>
            <a:off x="6478307" y="1726375"/>
            <a:ext cx="2637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শিকল,বেড়ি</a:t>
            </a:r>
            <a:endParaRPr lang="bn-BD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9721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1133</TotalTime>
  <Words>440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Tw Cen MT</vt:lpstr>
      <vt:lpstr>Droplet</vt:lpstr>
      <vt:lpstr>সবাইকে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Rehana parvin</cp:lastModifiedBy>
  <cp:revision>72</cp:revision>
  <dcterms:created xsi:type="dcterms:W3CDTF">2006-08-16T00:00:00Z</dcterms:created>
  <dcterms:modified xsi:type="dcterms:W3CDTF">2020-07-05T15:23:39Z</dcterms:modified>
</cp:coreProperties>
</file>