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91" r:id="rId7"/>
    <p:sldId id="292" r:id="rId8"/>
    <p:sldId id="300" r:id="rId9"/>
    <p:sldId id="301" r:id="rId10"/>
    <p:sldId id="294" r:id="rId11"/>
    <p:sldId id="295" r:id="rId12"/>
    <p:sldId id="297" r:id="rId13"/>
    <p:sldId id="299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8000"/>
    <a:srgbClr val="0000FF"/>
    <a:srgbClr val="009900"/>
    <a:srgbClr val="990099"/>
    <a:srgbClr val="00FF00"/>
    <a:srgbClr val="33CC33"/>
    <a:srgbClr val="FF9900"/>
    <a:srgbClr val="2DD364"/>
    <a:srgbClr val="9FA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203FA2-1224-4886-B4DF-36444DAF0523}" type="doc">
      <dgm:prSet loTypeId="urn:microsoft.com/office/officeart/2005/8/layout/vList3#1" loCatId="list" qsTypeId="urn:microsoft.com/office/officeart/2005/8/quickstyle/simple1" qsCatId="simple" csTypeId="urn:microsoft.com/office/officeart/2005/8/colors/colorful5" csCatId="colorful" phldr="1"/>
      <dgm:spPr/>
    </dgm:pt>
    <dgm:pt modelId="{64057013-6F24-40BD-A8D8-4C92B2D1B1EA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4400" b="1" dirty="0" smtClean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LightBAN" pitchFamily="2" charset="0"/>
              <a:cs typeface="NikoshLightBAN" pitchFamily="2" charset="0"/>
            </a:rPr>
            <a:t>       </a:t>
          </a:r>
          <a:endParaRPr lang="en-US" sz="4400" dirty="0">
            <a:solidFill>
              <a:srgbClr val="00B050"/>
            </a:solidFill>
            <a:latin typeface="NikoshBAN" pitchFamily="2" charset="0"/>
            <a:cs typeface="NikoshBAN" pitchFamily="2" charset="0"/>
          </a:endParaRPr>
        </a:p>
      </dgm:t>
    </dgm:pt>
    <dgm:pt modelId="{03891CED-61F5-49CA-A304-0E0B30C43018}" type="parTrans" cxnId="{F46370C1-12E7-4BAF-83CB-CA959A03B11F}">
      <dgm:prSet/>
      <dgm:spPr/>
      <dgm:t>
        <a:bodyPr/>
        <a:lstStyle/>
        <a:p>
          <a:endParaRPr lang="en-US"/>
        </a:p>
      </dgm:t>
    </dgm:pt>
    <dgm:pt modelId="{23D599D1-7E92-496E-8B7A-C27B91DBA7BE}" type="sibTrans" cxnId="{F46370C1-12E7-4BAF-83CB-CA959A03B11F}">
      <dgm:prSet/>
      <dgm:spPr/>
      <dgm:t>
        <a:bodyPr/>
        <a:lstStyle/>
        <a:p>
          <a:endParaRPr lang="en-US"/>
        </a:p>
      </dgm:t>
    </dgm:pt>
    <dgm:pt modelId="{9C0183B6-4FF9-48A3-A17B-F053FD27BF53}" type="pres">
      <dgm:prSet presAssocID="{78203FA2-1224-4886-B4DF-36444DAF0523}" presName="linearFlow" presStyleCnt="0">
        <dgm:presLayoutVars>
          <dgm:dir/>
          <dgm:resizeHandles val="exact"/>
        </dgm:presLayoutVars>
      </dgm:prSet>
      <dgm:spPr/>
    </dgm:pt>
    <dgm:pt modelId="{DE2A57D2-A2BF-45F6-BED9-95272A06CB17}" type="pres">
      <dgm:prSet presAssocID="{64057013-6F24-40BD-A8D8-4C92B2D1B1EA}" presName="composite" presStyleCnt="0"/>
      <dgm:spPr/>
    </dgm:pt>
    <dgm:pt modelId="{E3A491E8-7348-404E-8939-EA0871A05D63}" type="pres">
      <dgm:prSet presAssocID="{64057013-6F24-40BD-A8D8-4C92B2D1B1EA}" presName="imgShp" presStyleLbl="fgImgPlace1" presStyleIdx="0" presStyleCnt="1" custScaleX="206816" custScaleY="223698" custLinFactNeighborX="-77641" custLinFactNeighborY="-5703"/>
      <dgm:spPr/>
      <dgm:t>
        <a:bodyPr/>
        <a:lstStyle/>
        <a:p>
          <a:endParaRPr lang="en-US"/>
        </a:p>
      </dgm:t>
    </dgm:pt>
    <dgm:pt modelId="{A9AE2B0F-7849-4F7A-BE46-108F7D67446A}" type="pres">
      <dgm:prSet presAssocID="{64057013-6F24-40BD-A8D8-4C92B2D1B1EA}" presName="txShp" presStyleLbl="node1" presStyleIdx="0" presStyleCnt="1" custScaleX="147539" custScaleY="223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1A9755-07E9-4EA6-A134-9623E5E554EA}" type="presOf" srcId="{64057013-6F24-40BD-A8D8-4C92B2D1B1EA}" destId="{A9AE2B0F-7849-4F7A-BE46-108F7D67446A}" srcOrd="0" destOrd="0" presId="urn:microsoft.com/office/officeart/2005/8/layout/vList3#1"/>
    <dgm:cxn modelId="{1FB78C84-A13F-4237-85E0-C8981DE1168A}" type="presOf" srcId="{78203FA2-1224-4886-B4DF-36444DAF0523}" destId="{9C0183B6-4FF9-48A3-A17B-F053FD27BF53}" srcOrd="0" destOrd="0" presId="urn:microsoft.com/office/officeart/2005/8/layout/vList3#1"/>
    <dgm:cxn modelId="{F46370C1-12E7-4BAF-83CB-CA959A03B11F}" srcId="{78203FA2-1224-4886-B4DF-36444DAF0523}" destId="{64057013-6F24-40BD-A8D8-4C92B2D1B1EA}" srcOrd="0" destOrd="0" parTransId="{03891CED-61F5-49CA-A304-0E0B30C43018}" sibTransId="{23D599D1-7E92-496E-8B7A-C27B91DBA7BE}"/>
    <dgm:cxn modelId="{B33C59C5-06ED-404C-86C3-D61C28C52893}" type="presParOf" srcId="{9C0183B6-4FF9-48A3-A17B-F053FD27BF53}" destId="{DE2A57D2-A2BF-45F6-BED9-95272A06CB17}" srcOrd="0" destOrd="0" presId="urn:microsoft.com/office/officeart/2005/8/layout/vList3#1"/>
    <dgm:cxn modelId="{AD3EBDF1-11A3-4E63-B67C-1E54806136AD}" type="presParOf" srcId="{DE2A57D2-A2BF-45F6-BED9-95272A06CB17}" destId="{E3A491E8-7348-404E-8939-EA0871A05D63}" srcOrd="0" destOrd="0" presId="urn:microsoft.com/office/officeart/2005/8/layout/vList3#1"/>
    <dgm:cxn modelId="{8669D1DC-6B17-4D24-B50F-A8C6A54008D0}" type="presParOf" srcId="{DE2A57D2-A2BF-45F6-BED9-95272A06CB17}" destId="{A9AE2B0F-7849-4F7A-BE46-108F7D67446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E2B0F-7849-4F7A-BE46-108F7D67446A}">
      <dsp:nvSpPr>
        <dsp:cNvPr id="0" name=""/>
        <dsp:cNvSpPr/>
      </dsp:nvSpPr>
      <dsp:spPr>
        <a:xfrm rot="10800000">
          <a:off x="581371" y="1856"/>
          <a:ext cx="7924818" cy="4949287"/>
        </a:xfrm>
        <a:prstGeom prst="homePlat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5309" tIns="167640" rIns="312928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LightBAN" pitchFamily="2" charset="0"/>
              <a:cs typeface="NikoshLightBAN" pitchFamily="2" charset="0"/>
            </a:rPr>
            <a:t>       </a:t>
          </a:r>
          <a:endParaRPr lang="en-US" sz="4400" kern="1200" dirty="0">
            <a:solidFill>
              <a:srgbClr val="00B050"/>
            </a:solidFill>
            <a:latin typeface="NikoshBAN" pitchFamily="2" charset="0"/>
            <a:cs typeface="NikoshBAN" pitchFamily="2" charset="0"/>
          </a:endParaRPr>
        </a:p>
      </dsp:txBody>
      <dsp:txXfrm rot="10800000">
        <a:off x="1818693" y="1856"/>
        <a:ext cx="6687496" cy="4949287"/>
      </dsp:txXfrm>
    </dsp:sp>
    <dsp:sp modelId="{E3A491E8-7348-404E-8939-EA0871A05D63}">
      <dsp:nvSpPr>
        <dsp:cNvPr id="0" name=""/>
        <dsp:cNvSpPr/>
      </dsp:nvSpPr>
      <dsp:spPr>
        <a:xfrm>
          <a:off x="-428989" y="0"/>
          <a:ext cx="4574201" cy="494758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617AB-23D8-4890-A9BD-7025CFC15EF3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BEF16-EE7A-4309-B135-76247A81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79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BEF16-EE7A-4309-B135-76247A817E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64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5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5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2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1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4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5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5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2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123A-8C2C-4FF1-8360-67B66F29E17F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3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2123A-8C2C-4FF1-8360-67B66F29E17F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8464B-6B6F-4CF0-B9A0-EE0CC7C66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4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7" name="Subtitle 2"/>
          <p:cNvSpPr>
            <a:spLocks noGrp="1"/>
          </p:cNvSpPr>
          <p:nvPr>
            <p:ph type="subTitle" idx="1"/>
          </p:nvPr>
        </p:nvSpPr>
        <p:spPr>
          <a:xfrm>
            <a:off x="2667000" y="0"/>
            <a:ext cx="5638800" cy="2133600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1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2971800" y="609600"/>
            <a:ext cx="29718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ইলেক্ট্রন স্থানান্তর 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828800" y="4419600"/>
            <a:ext cx="11430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752600" y="48768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524000" y="4114800"/>
            <a:ext cx="17526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209800" y="403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895600" y="48768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33600" y="4800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Li</a:t>
            </a:r>
            <a:endParaRPr lang="en-US" sz="3200" dirty="0"/>
          </a:p>
        </p:txBody>
      </p:sp>
      <p:sp>
        <p:nvSpPr>
          <p:cNvPr id="24" name="Double Bracket 23"/>
          <p:cNvSpPr/>
          <p:nvPr/>
        </p:nvSpPr>
        <p:spPr>
          <a:xfrm>
            <a:off x="1295400" y="3962400"/>
            <a:ext cx="2103120" cy="2103120"/>
          </a:xfrm>
          <a:prstGeom prst="bracketPair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lus 24"/>
          <p:cNvSpPr/>
          <p:nvPr/>
        </p:nvSpPr>
        <p:spPr>
          <a:xfrm>
            <a:off x="3429000" y="3886200"/>
            <a:ext cx="381000" cy="3048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1524000"/>
            <a:ext cx="762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400" y="22098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2, 1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Arrow Connector 27"/>
          <p:cNvCxnSpPr>
            <a:stCxn id="26" idx="3"/>
          </p:cNvCxnSpPr>
          <p:nvPr/>
        </p:nvCxnSpPr>
        <p:spPr>
          <a:xfrm>
            <a:off x="1295400" y="1877943"/>
            <a:ext cx="1828800" cy="2705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24200" y="1524000"/>
            <a:ext cx="18288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24200" y="22098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81400" y="12954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8000"/>
                </a:solidFill>
              </a:rPr>
              <a:t>+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19600" y="1371600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81600" y="1752600"/>
            <a:ext cx="35052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টি প্রোটনের চার্জ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= 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টি ইলেক্ট্রনের চার্জ  = 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মোট চার্জ        =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257800" y="2665412"/>
            <a:ext cx="3352800" cy="1588"/>
          </a:xfrm>
          <a:prstGeom prst="line">
            <a:avLst/>
          </a:prstGeom>
          <a:ln w="28575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2590800" y="3124200"/>
            <a:ext cx="32766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ইলেক্ট্রন ডায়াগ্রাম 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Explosion 2 35"/>
          <p:cNvSpPr/>
          <p:nvPr/>
        </p:nvSpPr>
        <p:spPr>
          <a:xfrm rot="19931925">
            <a:off x="4548950" y="3750153"/>
            <a:ext cx="4135877" cy="1905000"/>
          </a:xfrm>
          <a:prstGeom prst="irregularSeal2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ক্যাটায়ন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1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2424E-6 2.0629E-6 C 0.0019 -0.00555 0.00805 -0.00787 0.01294 -0.01249 C 0.01847 -0.01712 0.02194 -0.02174 0.03141 -0.02336 C 0.04656 -0.0296 0.06976 -0.0303 0.08744 -0.03099 C 0.12248 -0.03076 0.14142 -0.03053 0.17235 -0.02706 C 0.18719 -0.02243 0.19981 -0.01781 0.21149 -0.01087 C 0.21923 -0.00602 0.23091 -0.00301 0.24022 2.0629E-6 C 0.2489 0.00324 0.25663 0.0067 0.26484 0.00994 C 0.26799 0.01156 0.2702 0.01411 0.27368 0.01549 C 0.27936 0.01781 0.28441 0.02081 0.29025 0.02266 C 0.30366 0.02659 0.31676 0.03214 0.32829 0.03793 C 0.33207 0.03978 0.33681 0.04116 0.34091 0.04371 " pathEditMode="relative" rAng="0" ptsTypes="fffffffffffA">
                                      <p:cBhvr>
                                        <p:cTn id="9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0" y="60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1" grpId="2" animBg="1"/>
      <p:bldP spid="22" grpId="0" animBg="1"/>
      <p:bldP spid="23" grpId="0"/>
      <p:bldP spid="24" grpId="0" animBg="1"/>
      <p:bldP spid="25" grpId="0" animBg="1"/>
      <p:bldP spid="26" grpId="0"/>
      <p:bldP spid="27" grpId="0"/>
      <p:bldP spid="29" grpId="0"/>
      <p:bldP spid="35" grpId="0" animBg="1"/>
      <p:bldP spid="36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971800" y="381000"/>
            <a:ext cx="29718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ইলেক্ট্রন স্থানান্তর 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828800" y="4648200"/>
            <a:ext cx="11430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752600" y="51054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524000" y="4343400"/>
            <a:ext cx="17526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67000" y="41148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895600" y="51054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9800" y="5029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lpine" pitchFamily="2" charset="0"/>
                <a:cs typeface="Times New Roman" pitchFamily="18" charset="0"/>
              </a:rPr>
              <a:t>Na</a:t>
            </a:r>
            <a:endParaRPr lang="en-US" sz="2400" dirty="0"/>
          </a:p>
        </p:txBody>
      </p:sp>
      <p:sp>
        <p:nvSpPr>
          <p:cNvPr id="26" name="Double Bracket 25"/>
          <p:cNvSpPr/>
          <p:nvPr/>
        </p:nvSpPr>
        <p:spPr>
          <a:xfrm>
            <a:off x="1219200" y="3863340"/>
            <a:ext cx="2324100" cy="2646366"/>
          </a:xfrm>
          <a:prstGeom prst="bracketPair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lus 26"/>
          <p:cNvSpPr/>
          <p:nvPr/>
        </p:nvSpPr>
        <p:spPr>
          <a:xfrm>
            <a:off x="3505200" y="3962400"/>
            <a:ext cx="381000" cy="3048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" y="1295400"/>
            <a:ext cx="7620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lpine" pitchFamily="2" charset="0"/>
                <a:cs typeface="Times New Roman" pitchFamily="18" charset="0"/>
              </a:rPr>
              <a:t>Na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" y="1981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2, 8, 1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295400" y="1676400"/>
            <a:ext cx="15240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95600" y="1295400"/>
            <a:ext cx="18288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8000"/>
                </a:solidFill>
                <a:latin typeface="Alpine" pitchFamily="2" charset="0"/>
                <a:cs typeface="Times New Roman" pitchFamily="18" charset="0"/>
              </a:rPr>
              <a:t>Na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19400" y="1981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2, 8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13288" y="990600"/>
            <a:ext cx="977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8000"/>
                </a:solidFill>
              </a:rPr>
              <a:t> </a:t>
            </a:r>
            <a:r>
              <a:rPr lang="en-US" sz="4800" dirty="0" smtClean="0">
                <a:solidFill>
                  <a:srgbClr val="008000"/>
                </a:solidFill>
              </a:rPr>
              <a:t>+ 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5800" y="1066800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29200" y="1524000"/>
            <a:ext cx="3708779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টি প্রোটনের চার্জ  = 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টি ইলেক্ট্রনের চার্জ =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মোট চার্জ        =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5105400" y="2436812"/>
            <a:ext cx="3480179" cy="0"/>
          </a:xfrm>
          <a:prstGeom prst="line">
            <a:avLst/>
          </a:prstGeom>
          <a:ln w="28575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2590800" y="2895600"/>
            <a:ext cx="32766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ইলেক্ট্রন ডায়াগ্রাম 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Explosion 2 37"/>
          <p:cNvSpPr/>
          <p:nvPr/>
        </p:nvSpPr>
        <p:spPr>
          <a:xfrm rot="19931925">
            <a:off x="4548950" y="3750153"/>
            <a:ext cx="4135877" cy="1905000"/>
          </a:xfrm>
          <a:prstGeom prst="irregularSeal2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ক্যাটায়ন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2362200" y="4267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2209800" y="60960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2362200" y="60960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1447800" y="5029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1447800" y="5181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2209800" y="4267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200400" y="5029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3200400" y="5181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219200" y="4114800"/>
            <a:ext cx="2324100" cy="228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1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54394E-6 L 0.09149 -0.05689 C 0.11059 -0.06938 0.13941 -0.07609 0.16927 -0.07609 C 0.20347 -0.07609 0.23056 -0.06938 0.24983 -0.05689 L 0.34167 2.54394E-6 " pathEditMode="relative" rAng="0" ptsTypes="FffFF">
                                      <p:cBhvr>
                                        <p:cTn id="1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83" y="-38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00"/>
                            </p:stCondLst>
                            <p:childTnLst>
                              <p:par>
                                <p:cTn id="14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2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3" grpId="1" animBg="1"/>
      <p:bldP spid="23" grpId="2" animBg="1"/>
      <p:bldP spid="24" grpId="0" animBg="1"/>
      <p:bldP spid="25" grpId="0"/>
      <p:bldP spid="26" grpId="0" animBg="1"/>
      <p:bldP spid="27" grpId="0" animBg="1"/>
      <p:bldP spid="28" grpId="0"/>
      <p:bldP spid="29" grpId="0"/>
      <p:bldP spid="31" grpId="0"/>
      <p:bldP spid="37" grpId="0" animBg="1"/>
      <p:bldP spid="38" grpId="0" build="allAtOnce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2362200" y="381000"/>
            <a:ext cx="43434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ইলেক্ট্রন স্থানান্তর 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-838200" y="397827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438400" y="4359275"/>
            <a:ext cx="11430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362200" y="481647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33600" y="4054475"/>
            <a:ext cx="17526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133600" y="451167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810000" y="496887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733800" y="527367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19400" y="397827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124200" y="397827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505200" y="481647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743200" y="474027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</a:t>
            </a:r>
            <a:endParaRPr lang="en-US" dirty="0"/>
          </a:p>
        </p:txBody>
      </p:sp>
      <p:sp>
        <p:nvSpPr>
          <p:cNvPr id="38" name="Double Bracket 37"/>
          <p:cNvSpPr/>
          <p:nvPr/>
        </p:nvSpPr>
        <p:spPr>
          <a:xfrm>
            <a:off x="1981200" y="3902075"/>
            <a:ext cx="2057400" cy="2133600"/>
          </a:xfrm>
          <a:prstGeom prst="bracketPair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Minus 39"/>
          <p:cNvSpPr/>
          <p:nvPr/>
        </p:nvSpPr>
        <p:spPr>
          <a:xfrm>
            <a:off x="4038600" y="3825875"/>
            <a:ext cx="457200" cy="304800"/>
          </a:xfrm>
          <a:prstGeom prst="mathMinus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33400" y="1524000"/>
            <a:ext cx="16764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3400" y="22098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2, 7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Arrow Connector 48"/>
          <p:cNvCxnSpPr>
            <a:stCxn id="47" idx="3"/>
          </p:cNvCxnSpPr>
          <p:nvPr/>
        </p:nvCxnSpPr>
        <p:spPr>
          <a:xfrm>
            <a:off x="2209800" y="1877943"/>
            <a:ext cx="914400" cy="2705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124200" y="1524000"/>
            <a:ext cx="13716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24200" y="22098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2, 8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05200" y="1219200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8000"/>
                </a:solidFill>
              </a:rPr>
              <a:t>-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24400" y="1752600"/>
            <a:ext cx="38862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টি প্রোটনের চার্জ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= 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9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টি ইলেক্ট্রনের চার্জ  = 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মোট চার্জ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=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876800" y="2665412"/>
            <a:ext cx="3505200" cy="1588"/>
          </a:xfrm>
          <a:prstGeom prst="line">
            <a:avLst/>
          </a:prstGeom>
          <a:ln w="28575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xplosion 2 55"/>
          <p:cNvSpPr/>
          <p:nvPr/>
        </p:nvSpPr>
        <p:spPr>
          <a:xfrm rot="19931925">
            <a:off x="4853752" y="3597753"/>
            <a:ext cx="4135877" cy="1905000"/>
          </a:xfrm>
          <a:prstGeom prst="irregularSeal2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অ্যানায়ন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28800" y="1371600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590800" y="3048000"/>
            <a:ext cx="32766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ইলেক্ট্রন ডায়াগ্রাম 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590800" y="571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048000" y="580707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10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10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2424E-6 2.0629E-6 C 0.0019 -0.00555 0.00805 -0.00787 0.01294 -0.01249 C 0.01847 -0.01712 0.02194 -0.02174 0.03141 -0.02336 C 0.04656 -0.0296 0.06976 -0.0303 0.08744 -0.03099 C 0.12248 -0.03076 0.14142 -0.03053 0.17235 -0.02706 C 0.18719 -0.02243 0.19981 -0.01781 0.21149 -0.01087 C 0.21923 -0.00602 0.23091 -0.00301 0.24022 2.0629E-6 C 0.2489 0.00324 0.25663 0.0067 0.26484 0.00994 C 0.26799 0.01156 0.2702 0.01411 0.27368 0.01549 C 0.27936 0.01781 0.28441 0.02081 0.29025 0.02266 C 0.30366 0.02659 0.31676 0.03214 0.32829 0.03793 C 0.33207 0.03978 0.33681 0.04116 0.34091 0.04371 " pathEditMode="relative" rAng="0" ptsTypes="fffffffffffA">
                                      <p:cBhvr>
                                        <p:cTn id="10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500"/>
                            </p:stCondLst>
                            <p:childTnLst>
                              <p:par>
                                <p:cTn id="13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2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4" grpId="0" animBg="1"/>
      <p:bldP spid="35" grpId="0" animBg="1"/>
      <p:bldP spid="36" grpId="0"/>
      <p:bldP spid="38" grpId="0" animBg="1"/>
      <p:bldP spid="40" grpId="0" animBg="1"/>
      <p:bldP spid="47" grpId="0"/>
      <p:bldP spid="48" grpId="0"/>
      <p:bldP spid="50" grpId="0"/>
      <p:bldP spid="56" grpId="0" build="allAtOnce" animBg="1"/>
      <p:bldP spid="6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124200" y="533400"/>
            <a:ext cx="3048000" cy="685800"/>
          </a:xfrm>
          <a:ln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BD" sz="66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দলগত </a:t>
            </a:r>
            <a:r>
              <a:rPr lang="en-US" sz="6600" b="1" dirty="0" err="1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133600"/>
            <a:ext cx="7543800" cy="1600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bn-BD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নিম্নলিখিত মৌলগুলোর আয়ন গঠন কর ও আয়নের প্রকৃতি লিখ। </a:t>
            </a:r>
            <a:r>
              <a:rPr lang="bn-BD" sz="48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38100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n>
                  <a:solidFill>
                    <a:srgbClr val="0000FF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</a:rPr>
              <a:t>O, Al, K, </a:t>
            </a:r>
            <a:r>
              <a:rPr lang="en-US" sz="5400" b="1" dirty="0" err="1" smtClean="0">
                <a:ln>
                  <a:solidFill>
                    <a:srgbClr val="0000FF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</a:rPr>
              <a:t>Cl</a:t>
            </a:r>
            <a:r>
              <a:rPr lang="en-US" sz="5400" b="1" dirty="0" smtClean="0">
                <a:ln>
                  <a:solidFill>
                    <a:srgbClr val="0000FF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</a:rPr>
              <a:t> </a:t>
            </a:r>
            <a:endParaRPr lang="en-US" sz="5400" b="1" dirty="0">
              <a:ln>
                <a:solidFill>
                  <a:srgbClr val="0000FF"/>
                </a:solidFill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600200" y="152400"/>
            <a:ext cx="6019800" cy="1097280"/>
          </a:xfrm>
          <a:prstGeom prst="ribb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>
                  <a:solidFill>
                    <a:schemeClr val="bg1"/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dirty="0">
              <a:ln>
                <a:solidFill>
                  <a:schemeClr val="bg1"/>
                </a:solidFill>
              </a:ln>
              <a:blipFill>
                <a:blip r:embed="rId2"/>
                <a:stretch>
                  <a:fillRect/>
                </a:stretch>
              </a:blipFill>
              <a:effectLst>
                <a:outerShdw blurRad="50800" dist="50800" dir="5400000" algn="ctr" rotWithShape="0">
                  <a:schemeClr val="tx1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  <a:sym typeface="Wingdings"/>
              </a:rPr>
              <a:t></a:t>
            </a:r>
            <a:r>
              <a:rPr lang="en-US" sz="4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>
                  <a:solidFill>
                    <a:schemeClr val="accent1"/>
                  </a:solidFill>
                </a:ln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অ্যানায়ন</a:t>
            </a:r>
            <a:r>
              <a:rPr lang="bn-BD" sz="4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bn-BD" sz="4000" b="1" dirty="0" smtClean="0">
                <a:ln>
                  <a:solidFill>
                    <a:schemeClr val="accent1"/>
                  </a:solidFill>
                </a:ln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ক্যাটায়ন</a:t>
            </a:r>
            <a:r>
              <a:rPr lang="bn-BD" sz="4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কাকে বলে?</a:t>
            </a:r>
            <a:endParaRPr lang="en-US" sz="4000" b="1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6670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&amp;"/>
            </a:pPr>
            <a:r>
              <a:rPr lang="bn-BD" sz="4000" b="1" dirty="0" smtClean="0">
                <a:gradFill>
                  <a:gsLst>
                    <a:gs pos="0">
                      <a:srgbClr val="008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 অ্যালুমিনিয়াম কিভাবে এবং কি ধরনের আয়ন </a:t>
            </a:r>
          </a:p>
          <a:p>
            <a:r>
              <a:rPr lang="bn-BD" sz="4000" b="1" dirty="0" smtClean="0">
                <a:gradFill>
                  <a:gsLst>
                    <a:gs pos="0">
                      <a:srgbClr val="008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      তৈরী করবে? </a:t>
            </a:r>
            <a:r>
              <a:rPr lang="bn-BD" sz="40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42672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&amp;"/>
            </a:pP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আয়ন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81400" y="1219200"/>
            <a:ext cx="3352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err="1" smtClean="0">
                <a:gradFill flip="none" rotWithShape="1">
                  <a:gsLst>
                    <a:gs pos="0">
                      <a:srgbClr val="0000FF">
                        <a:alpha val="0"/>
                      </a:srgbClr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  <a:tileRect/>
                </a:gradFill>
                <a:effectLst>
                  <a:outerShdw blurRad="50800" dist="50800" dir="5400000" algn="ctr" rotWithShape="0">
                    <a:schemeClr val="accent6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dirty="0" smtClean="0">
                <a:gradFill flip="none" rotWithShape="1">
                  <a:gsLst>
                    <a:gs pos="0">
                      <a:srgbClr val="0000FF">
                        <a:alpha val="0"/>
                      </a:srgbClr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  <a:tileRect/>
                </a:gradFill>
                <a:effectLst>
                  <a:outerShdw blurRad="50800" dist="50800" dir="5400000" algn="ctr" rotWithShape="0">
                    <a:schemeClr val="accent6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gradFill flip="none" rotWithShape="1">
                  <a:gsLst>
                    <a:gs pos="0">
                      <a:srgbClr val="0000FF">
                        <a:alpha val="0"/>
                      </a:srgbClr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0800000" scaled="1"/>
                  <a:tileRect/>
                </a:gradFill>
                <a:effectLst>
                  <a:outerShdw blurRad="50800" dist="50800" dir="5400000" algn="ctr" rotWithShape="0">
                    <a:schemeClr val="accent6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gradFill flip="none" rotWithShape="1">
                <a:gsLst>
                  <a:gs pos="0">
                    <a:srgbClr val="0000FF">
                      <a:alpha val="0"/>
                    </a:srgbClr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0800000" scaled="1"/>
                <a:tileRect/>
              </a:gra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53574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þ"/>
            </a:pPr>
            <a:r>
              <a:rPr lang="bn-BD" sz="4800" b="1" dirty="0" smtClean="0">
                <a:gradFill>
                  <a:gsLst>
                    <a:gs pos="0">
                      <a:srgbClr val="FFCC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0"/>
                </a:gradFill>
                <a:latin typeface="NikoshLightBAN" pitchFamily="2" charset="0"/>
                <a:cs typeface="NikoshLightBAN" pitchFamily="2" charset="0"/>
                <a:sym typeface="Wingdings"/>
              </a:rPr>
              <a:t> সালফার অ্যানায়ন গঠনের চেয়ে দুই-এর   </a:t>
            </a:r>
          </a:p>
          <a:p>
            <a:r>
              <a:rPr lang="bn-BD" sz="4800" b="1" dirty="0" smtClean="0">
                <a:gradFill>
                  <a:gsLst>
                    <a:gs pos="0">
                      <a:srgbClr val="FFCC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0"/>
                </a:gradFill>
                <a:latin typeface="NikoshLightBAN" pitchFamily="2" charset="0"/>
                <a:cs typeface="NikoshLightBAN" pitchFamily="2" charset="0"/>
                <a:sym typeface="Wingdings"/>
              </a:rPr>
              <a:t>  নিয়মে যৌগ গঠন করতে চায়-ব্যাখ্যা কর। </a:t>
            </a:r>
            <a:endParaRPr lang="bn-BD" sz="4800" b="1" dirty="0" smtClean="0">
              <a:gradFill>
                <a:gsLst>
                  <a:gs pos="0">
                    <a:srgbClr val="FFCC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16200000" scaled="0"/>
              </a:gradFill>
              <a:latin typeface="NikoshBAN" pitchFamily="2" charset="0"/>
              <a:cs typeface="NikoshBAN" pitchFamily="2" charset="0"/>
              <a:sym typeface="Wingdings"/>
            </a:endParaRPr>
          </a:p>
        </p:txBody>
      </p:sp>
      <p:pic>
        <p:nvPicPr>
          <p:cNvPr id="11" name="Picture 10" descr="house-414162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"/>
            <a:ext cx="3048000" cy="27562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3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flower03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9144000" cy="6858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663292" y="2689796"/>
            <a:ext cx="1537108" cy="1577404"/>
          </a:xfrm>
          <a:prstGeom prst="roundRect">
            <a:avLst>
              <a:gd name="adj" fmla="val 50000"/>
            </a:avLst>
          </a:prstGeom>
          <a:solidFill>
            <a:srgbClr val="CC00CC"/>
          </a:solidFill>
          <a:ln w="57150">
            <a:solidFill>
              <a:srgbClr val="FF000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</a:t>
            </a:r>
            <a:r>
              <a:rPr lang="en-US" sz="115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5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63492" y="2689796"/>
            <a:ext cx="1537108" cy="1577404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57150">
            <a:solidFill>
              <a:srgbClr val="FF000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</a:t>
            </a:r>
            <a:endParaRPr lang="en-US" sz="115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00600" y="2667000"/>
            <a:ext cx="1537108" cy="1577404"/>
          </a:xfrm>
          <a:prstGeom prst="roundRect">
            <a:avLst>
              <a:gd name="adj" fmla="val 50000"/>
            </a:avLst>
          </a:prstGeom>
          <a:solidFill>
            <a:srgbClr val="00CC00"/>
          </a:solidFill>
          <a:ln w="57150">
            <a:solidFill>
              <a:srgbClr val="FF000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33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endParaRPr lang="en-US" sz="11500" b="1" dirty="0">
              <a:ln w="11430"/>
              <a:solidFill>
                <a:srgbClr val="33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00800" y="2667000"/>
            <a:ext cx="1537108" cy="1577404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 w="57150">
            <a:solidFill>
              <a:srgbClr val="FF000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endParaRPr lang="en-US" sz="11500" b="1" dirty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100"/>
                            </p:stCondLst>
                            <p:childTnLst>
                              <p:par>
                                <p:cTn id="3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650"/>
                            </p:stCondLst>
                            <p:childTnLst>
                              <p:par>
                                <p:cTn id="4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150"/>
                            </p:stCondLst>
                            <p:childTnLst>
                              <p:par>
                                <p:cTn id="5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150"/>
                            </p:stCondLst>
                            <p:childTnLst>
                              <p:par>
                                <p:cTn id="56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150"/>
                            </p:stCondLst>
                            <p:childTnLst>
                              <p:par>
                                <p:cTn id="59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150"/>
                            </p:stCondLst>
                            <p:childTnLst>
                              <p:par>
                                <p:cTn id="6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150"/>
                            </p:stCondLst>
                            <p:childTnLst>
                              <p:par>
                                <p:cTn id="65" presetID="2" presetClass="exit" presetSubtype="9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650"/>
                            </p:stCondLst>
                            <p:childTnLst>
                              <p:par>
                                <p:cTn id="70" presetID="2" presetClass="exit" presetSubtype="6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150"/>
                            </p:stCondLst>
                            <p:childTnLst>
                              <p:par>
                                <p:cTn id="75" presetID="2" presetClass="exit" presetSubtype="12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150"/>
                            </p:stCondLst>
                            <p:childTnLst>
                              <p:par>
                                <p:cTn id="80" presetID="2" presetClass="exit" presetSubtype="3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150"/>
                            </p:stCondLst>
                            <p:childTnLst>
                              <p:par>
                                <p:cTn id="85" presetID="4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150"/>
                            </p:stCondLst>
                            <p:childTnLst>
                              <p:par>
                                <p:cTn id="91" presetID="4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350"/>
                            </p:stCondLst>
                            <p:childTnLst>
                              <p:par>
                                <p:cTn id="97" presetID="4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450"/>
                            </p:stCondLst>
                            <p:childTnLst>
                              <p:par>
                                <p:cTn id="103" presetID="4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8" grpId="4" animBg="1"/>
      <p:bldP spid="9" grpId="0" animBg="1"/>
      <p:bldP spid="9" grpId="1" animBg="1"/>
      <p:bldP spid="9" grpId="2" animBg="1"/>
      <p:bldP spid="9" grpId="3" animBg="1"/>
      <p:bldP spid="9" grpId="4" animBg="1"/>
      <p:bldP spid="10" grpId="0" animBg="1"/>
      <p:bldP spid="10" grpId="1" animBg="1"/>
      <p:bldP spid="10" grpId="2" animBg="1"/>
      <p:bldP spid="10" grpId="3" animBg="1"/>
      <p:bldP spid="10" grpId="4" animBg="1"/>
      <p:bldP spid="11" grpId="0" animBg="1"/>
      <p:bldP spid="11" grpId="1" animBg="1"/>
      <p:bldP spid="11" grpId="2" animBg="1"/>
      <p:bldP spid="11" grpId="3" animBg="1"/>
      <p:bldP spid="11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28600" y="685800"/>
            <a:ext cx="4495800" cy="5311977"/>
            <a:chOff x="203200" y="698529"/>
            <a:chExt cx="4495800" cy="4834036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710" y="698529"/>
              <a:ext cx="2117090" cy="264580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7" name="TextBox 16"/>
            <p:cNvSpPr txBox="1"/>
            <p:nvPr/>
          </p:nvSpPr>
          <p:spPr>
            <a:xfrm>
              <a:off x="203200" y="3263880"/>
              <a:ext cx="4495800" cy="2268685"/>
            </a:xfrm>
            <a:prstGeom prst="rect">
              <a:avLst/>
            </a:prstGeom>
            <a:noFill/>
            <a:ln>
              <a:solidFill>
                <a:srgbClr val="5B9BD5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600" b="1" dirty="0">
                  <a:latin typeface="NikoshBAN" pitchFamily="2" charset="0"/>
                  <a:cs typeface="NikoshBAN" pitchFamily="2" charset="0"/>
                </a:rPr>
                <a:t>মোঃ শাখাওয়াত হোসেন</a:t>
              </a:r>
            </a:p>
            <a:p>
              <a:pPr algn="ctr"/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বি. এসসি (সম্মান), এম. এসসি </a:t>
              </a:r>
              <a:r>
                <a:rPr lang="bn-IN" sz="2400" dirty="0" smtClean="0">
                  <a:latin typeface="NikoshBAN" pitchFamily="2" charset="0"/>
                  <a:cs typeface="NikoshBAN" pitchFamily="2" charset="0"/>
                </a:rPr>
                <a:t>(রসায়ন) </a:t>
              </a:r>
              <a:endParaRPr lang="bn-BD" sz="2400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সহকারী শিক্ষক</a:t>
              </a:r>
            </a:p>
            <a:p>
              <a:pPr algn="ctr"/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এ. আর. এস মাধ্যমিক বালিকা বিদ্যালয়,</a:t>
              </a:r>
            </a:p>
            <a:p>
              <a:pPr algn="ctr"/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বরিশাল</a:t>
              </a:r>
            </a:p>
            <a:p>
              <a:pPr algn="ctr">
                <a:buFont typeface="Wingdings"/>
                <a:buChar char=")"/>
              </a:pPr>
              <a:r>
                <a:rPr lang="bn-BD" sz="2400" dirty="0">
                  <a:latin typeface="NikoshBAN" pitchFamily="2" charset="0"/>
                  <a:cs typeface="NikoshBAN" pitchFamily="2" charset="0"/>
                </a:rPr>
                <a:t>০১৭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57585992</a:t>
              </a:r>
              <a:endParaRPr lang="bn-BD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11800" y="609599"/>
            <a:ext cx="3200400" cy="5410201"/>
            <a:chOff x="5486400" y="958481"/>
            <a:chExt cx="3200400" cy="5061319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15" t="5644"/>
            <a:stretch/>
          </p:blipFill>
          <p:spPr>
            <a:xfrm>
              <a:off x="6070600" y="958481"/>
              <a:ext cx="2057401" cy="238006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8" name="TextBox 27"/>
            <p:cNvSpPr txBox="1"/>
            <p:nvPr/>
          </p:nvSpPr>
          <p:spPr>
            <a:xfrm>
              <a:off x="5486400" y="3711476"/>
              <a:ext cx="3200400" cy="2308324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008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নব</a:t>
              </a:r>
              <a:r>
                <a:rPr lang="bn-BD" sz="3600" b="1" dirty="0" smtClean="0">
                  <a:solidFill>
                    <a:srgbClr val="008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bn-IN" sz="3600" b="1" dirty="0" smtClean="0">
                  <a:solidFill>
                    <a:srgbClr val="008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-দশম</a:t>
              </a:r>
              <a:r>
                <a:rPr lang="bn-BD" sz="3600" b="1" dirty="0" smtClean="0">
                  <a:solidFill>
                    <a:srgbClr val="008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600" b="1" dirty="0">
                  <a:solidFill>
                    <a:srgbClr val="008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</a:p>
            <a:p>
              <a:pPr algn="ctr"/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রসায়ন</a:t>
              </a:r>
            </a:p>
            <a:p>
              <a:pPr algn="ctr"/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পঞ্চম</a:t>
              </a:r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</a:t>
              </a:r>
            </a:p>
            <a:p>
              <a:pPr algn="ctr"/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রাসায়নিক বন্ধন </a:t>
              </a:r>
              <a:endParaRPr lang="bn-BD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981325" y="453136"/>
            <a:ext cx="266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xplosion 2 9"/>
          <p:cNvSpPr/>
          <p:nvPr/>
        </p:nvSpPr>
        <p:spPr>
          <a:xfrm>
            <a:off x="152400" y="0"/>
            <a:ext cx="8534400" cy="2057400"/>
          </a:xfrm>
          <a:prstGeom prst="irregularSeal2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চিত্রটি লক্ষ্য কর 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onic_bondic_animat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344" y="2057400"/>
            <a:ext cx="4534456" cy="41148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8537829-stock-of-a-classro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95400"/>
            <a:ext cx="8686800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2590800" y="2057400"/>
            <a:ext cx="4572000" cy="1200329"/>
          </a:xfrm>
          <a:prstGeom prst="rect">
            <a:avLst/>
          </a:prstGeom>
          <a:noFill/>
          <a:ln w="28575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রাসায়নিক বন্ধন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67000" y="228600"/>
            <a:ext cx="44196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902 C -0.00764 0.1272 -0.01406 0.16374 -0.01718 0.20074 C -0.02014 0.27429 -0.025 0.35037 -0.025 0.42322 " pathEditMode="relative" rAng="0" ptsTypes="ffA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743200" y="304800"/>
            <a:ext cx="35052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78564574"/>
              </p:ext>
            </p:extLst>
          </p:nvPr>
        </p:nvGraphicFramePr>
        <p:xfrm>
          <a:off x="609600" y="7924800"/>
          <a:ext cx="8077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Oval 13"/>
          <p:cNvSpPr/>
          <p:nvPr/>
        </p:nvSpPr>
        <p:spPr>
          <a:xfrm>
            <a:off x="609600" y="1524000"/>
            <a:ext cx="838199" cy="723252"/>
          </a:xfrm>
          <a:prstGeom prst="ellipse">
            <a:avLst/>
          </a:prstGeom>
          <a:blipFill rotWithShape="0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Rectangle 22"/>
          <p:cNvSpPr/>
          <p:nvPr/>
        </p:nvSpPr>
        <p:spPr>
          <a:xfrm>
            <a:off x="1752600" y="2781660"/>
            <a:ext cx="579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LightBAN" pitchFamily="2" charset="0"/>
                <a:cs typeface="NikoshLightBAN" pitchFamily="2" charset="0"/>
              </a:rPr>
              <a:t>ধাতু-অধাতু চিহ্নিত </a:t>
            </a:r>
            <a:r>
              <a:rPr lang="en-US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/>
          </a:p>
        </p:txBody>
      </p:sp>
      <p:sp>
        <p:nvSpPr>
          <p:cNvPr id="25" name="Oval 24"/>
          <p:cNvSpPr/>
          <p:nvPr/>
        </p:nvSpPr>
        <p:spPr>
          <a:xfrm>
            <a:off x="609600" y="2743200"/>
            <a:ext cx="838199" cy="723252"/>
          </a:xfrm>
          <a:prstGeom prst="ellipse">
            <a:avLst/>
          </a:prstGeom>
          <a:blipFill rotWithShape="0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Rectangle 25"/>
          <p:cNvSpPr/>
          <p:nvPr/>
        </p:nvSpPr>
        <p:spPr>
          <a:xfrm>
            <a:off x="1752600" y="4077060"/>
            <a:ext cx="579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আয়ন</a:t>
            </a:r>
            <a:r>
              <a:rPr lang="bn-IN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গঠনের প্রক্রিয়া </a:t>
            </a:r>
            <a:r>
              <a:rPr lang="en-US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/>
          </a:p>
        </p:txBody>
      </p:sp>
      <p:sp>
        <p:nvSpPr>
          <p:cNvPr id="27" name="Oval 26"/>
          <p:cNvSpPr/>
          <p:nvPr/>
        </p:nvSpPr>
        <p:spPr>
          <a:xfrm>
            <a:off x="609600" y="4038600"/>
            <a:ext cx="838199" cy="723252"/>
          </a:xfrm>
          <a:prstGeom prst="ellipse">
            <a:avLst/>
          </a:prstGeom>
          <a:blipFill rotWithShape="0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Rectangle 27"/>
          <p:cNvSpPr/>
          <p:nvPr/>
        </p:nvSpPr>
        <p:spPr>
          <a:xfrm>
            <a:off x="1752600" y="1686580"/>
            <a:ext cx="670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LightBAN" pitchFamily="2" charset="0"/>
                <a:cs typeface="NikoshLightBAN" pitchFamily="2" charset="0"/>
              </a:rPr>
              <a:t>মৌলের পরমাণুর আধান নিরপেক্ষতা  </a:t>
            </a:r>
            <a:r>
              <a:rPr lang="bn-BD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LightBAN" pitchFamily="2" charset="0"/>
                <a:cs typeface="NikoshLightBAN" pitchFamily="2" charset="0"/>
              </a:rPr>
              <a:t>চিহ্নিত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52600" y="4636096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প্রশ্ন : মৌলটির কেন্দ্রে কয়টি প্রোটন আছে?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" y="622385"/>
            <a:ext cx="4267200" cy="3873415"/>
            <a:chOff x="806548" y="244433"/>
            <a:chExt cx="4267200" cy="3873415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548" y="244433"/>
              <a:ext cx="4267200" cy="3873415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2895600" y="1490246"/>
              <a:ext cx="9882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Times New Roman" pitchFamily="18" charset="0"/>
                  <a:cs typeface="Times New Roman" pitchFamily="18" charset="0"/>
                </a:rPr>
                <a:t>Lithium</a:t>
              </a:r>
              <a:endParaRPr lang="en-US" sz="1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743807" y="4670032"/>
            <a:ext cx="1861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: ৩টি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43807" y="4636095"/>
            <a:ext cx="5952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প্রশ্ন : মৌলটির কেন্দ্রে কয়টি ইলেক্ট্রন আছে?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81600" y="1752600"/>
            <a:ext cx="35052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টি প্রোটনের চার্জ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= 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টি ইলেক্ট্রনের চার্জ  = 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মোট চার্জ        =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029200" y="2665412"/>
            <a:ext cx="3505200" cy="1588"/>
          </a:xfrm>
          <a:prstGeom prst="line">
            <a:avLst/>
          </a:prstGeom>
          <a:ln w="28575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43807" y="4623571"/>
            <a:ext cx="200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: ৩টি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1524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পরমাণু কেনো আধান নিরপেক্ষ?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27" grpId="0"/>
      <p:bldP spid="27" grpId="1"/>
      <p:bldP spid="28" grpId="0"/>
      <p:bldP spid="28" grpId="1"/>
      <p:bldP spid="31" grpId="0"/>
      <p:bldP spid="3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071" y="0"/>
            <a:ext cx="3207129" cy="344469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87" y="3776990"/>
            <a:ext cx="3978739" cy="277621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061251" y="0"/>
            <a:ext cx="204414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ধাতব</a:t>
            </a:r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পরমাণু</a:t>
            </a:r>
            <a:endParaRPr lang="en-US" sz="3600" b="1" dirty="0">
              <a:solidFill>
                <a:srgbClr val="00B0F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99514" y="130314"/>
            <a:ext cx="2858086" cy="3212756"/>
            <a:chOff x="799514" y="511314"/>
            <a:chExt cx="2641806" cy="304981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514" y="1000431"/>
              <a:ext cx="2641806" cy="2560699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1594253" y="511314"/>
              <a:ext cx="9965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Alpine" pitchFamily="2" charset="0"/>
                  <a:cs typeface="Times New Roman" pitchFamily="18" charset="0"/>
                </a:rPr>
                <a:t>Na</a:t>
              </a:r>
              <a:endParaRPr lang="en-US" sz="4000" b="1" dirty="0">
                <a:latin typeface="Alpine" pitchFamily="2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04800" y="3343070"/>
            <a:ext cx="4179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lpine" pitchFamily="2" charset="0"/>
                <a:cs typeface="Times New Roman" pitchFamily="18" charset="0"/>
              </a:rPr>
              <a:t>Na</a:t>
            </a:r>
            <a:r>
              <a:rPr lang="bn-IN" sz="2800" b="1" dirty="0" smtClean="0">
                <a:latin typeface="Alpine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২,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৮,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84626" y="3362980"/>
            <a:ext cx="4202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lpine" pitchFamily="2" charset="0"/>
                <a:cs typeface="Times New Roman" pitchFamily="18" charset="0"/>
              </a:rPr>
              <a:t>Mg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২,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৮,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57600" y="4582180"/>
            <a:ext cx="4159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lpine" pitchFamily="2" charset="0"/>
                <a:cs typeface="Times New Roman" pitchFamily="18" charset="0"/>
              </a:rPr>
              <a:t>Al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২,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৮,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৩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600" y="2438400"/>
            <a:ext cx="6066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সর্বশেষ স্তরের ইলেকট্রন বিন্যাস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1, 2, 3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4" grpId="0"/>
      <p:bldP spid="24" grpId="1"/>
      <p:bldP spid="25" grpId="0"/>
      <p:bldP spid="25" grpId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0"/>
            <a:ext cx="234894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ধাতব</a:t>
            </a:r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পরমাণু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5" name="Content Placeholder 3" descr="c-atom_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533400"/>
            <a:ext cx="3288632" cy="2778122"/>
          </a:xfrm>
        </p:spPr>
      </p:pic>
      <p:sp>
        <p:nvSpPr>
          <p:cNvPr id="6" name="TextBox 5"/>
          <p:cNvSpPr txBox="1"/>
          <p:nvPr/>
        </p:nvSpPr>
        <p:spPr>
          <a:xfrm>
            <a:off x="304800" y="3343070"/>
            <a:ext cx="4179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lpine" pitchFamily="2" charset="0"/>
                <a:cs typeface="Times New Roman" pitchFamily="18" charset="0"/>
              </a:rPr>
              <a:t>C</a:t>
            </a:r>
            <a:r>
              <a:rPr lang="bn-IN" sz="2800" b="1" dirty="0" smtClean="0">
                <a:latin typeface="Alpine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২,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4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nitrogen-1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585284"/>
            <a:ext cx="2895600" cy="28297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59374" y="3352800"/>
            <a:ext cx="3951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lpine" pitchFamily="2" charset="0"/>
                <a:cs typeface="Times New Roman" pitchFamily="18" charset="0"/>
              </a:rPr>
              <a:t>N</a:t>
            </a:r>
            <a:r>
              <a:rPr lang="bn-IN" sz="2800" b="1" dirty="0" smtClean="0">
                <a:latin typeface="Alpine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২,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5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62400"/>
            <a:ext cx="2667000" cy="26419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52800" y="5021769"/>
            <a:ext cx="3951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lpine" pitchFamily="2" charset="0"/>
                <a:cs typeface="Times New Roman" pitchFamily="18" charset="0"/>
              </a:rPr>
              <a:t>O</a:t>
            </a:r>
            <a:r>
              <a:rPr lang="bn-IN" sz="2800" b="1" dirty="0" smtClean="0">
                <a:latin typeface="Alpine" pitchFamily="2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২,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6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02788" y="2000179"/>
            <a:ext cx="6495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সর্বশেষ স্তরের ইলেকট্রন বিন্যাসঃ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4, 5, 6, 7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3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10" grpId="0"/>
      <p:bldP spid="10" grpId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3048000" cy="685800"/>
          </a:xfrm>
          <a:ln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228671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Be, 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F, 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Cl, 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K, 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Ca </a:t>
            </a:r>
            <a:endParaRPr lang="bn-IN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মৌল হতে ধাতু-অধাতু চিহ্নিত কর।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75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</TotalTime>
  <Words>392</Words>
  <Application>Microsoft Office PowerPoint</Application>
  <PresentationFormat>On-screen Show (4:3)</PresentationFormat>
  <Paragraphs>99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PowerPoint Presentation</vt:lpstr>
      <vt:lpstr>PowerPoint Presentation</vt:lpstr>
      <vt:lpstr>দলগত কাজ</vt:lpstr>
      <vt:lpstr>PowerPoint Presentation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Ohi</cp:lastModifiedBy>
  <cp:revision>201</cp:revision>
  <dcterms:created xsi:type="dcterms:W3CDTF">2014-03-22T03:47:50Z</dcterms:created>
  <dcterms:modified xsi:type="dcterms:W3CDTF">2020-07-05T02:34:04Z</dcterms:modified>
</cp:coreProperties>
</file>