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70" r:id="rId9"/>
    <p:sldId id="262" r:id="rId10"/>
    <p:sldId id="268" r:id="rId11"/>
    <p:sldId id="269" r:id="rId12"/>
    <p:sldId id="271" r:id="rId13"/>
    <p:sldId id="272" r:id="rId14"/>
    <p:sldId id="273" r:id="rId15"/>
    <p:sldId id="274" r:id="rId16"/>
    <p:sldId id="276" r:id="rId17"/>
    <p:sldId id="275" r:id="rId18"/>
    <p:sldId id="263" r:id="rId19"/>
    <p:sldId id="264" r:id="rId20"/>
    <p:sldId id="278" r:id="rId21"/>
    <p:sldId id="265" r:id="rId22"/>
    <p:sldId id="266" r:id="rId23"/>
    <p:sldId id="26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8195-84A7-415A-98CC-A634E236A4E9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DF65-DE04-4803-956E-1F1DFADC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77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8195-84A7-415A-98CC-A634E236A4E9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DF65-DE04-4803-956E-1F1DFADC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75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8195-84A7-415A-98CC-A634E236A4E9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DF65-DE04-4803-956E-1F1DFADC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26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8195-84A7-415A-98CC-A634E236A4E9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DF65-DE04-4803-956E-1F1DFADC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38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8195-84A7-415A-98CC-A634E236A4E9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DF65-DE04-4803-956E-1F1DFADC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6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8195-84A7-415A-98CC-A634E236A4E9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DF65-DE04-4803-956E-1F1DFADC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28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8195-84A7-415A-98CC-A634E236A4E9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DF65-DE04-4803-956E-1F1DFADC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26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8195-84A7-415A-98CC-A634E236A4E9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DF65-DE04-4803-956E-1F1DFADC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72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8195-84A7-415A-98CC-A634E236A4E9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DF65-DE04-4803-956E-1F1DFADC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22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8195-84A7-415A-98CC-A634E236A4E9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DF65-DE04-4803-956E-1F1DFADC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56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8195-84A7-415A-98CC-A634E236A4E9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DF65-DE04-4803-956E-1F1DFADC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8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D8195-84A7-415A-98CC-A634E236A4E9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2DF65-DE04-4803-956E-1F1DFADC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7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6" y="697833"/>
            <a:ext cx="9737558" cy="554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50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475" y="97824"/>
            <a:ext cx="5458002" cy="32004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74" y="97824"/>
            <a:ext cx="5105400" cy="32004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4748" y="3962400"/>
            <a:ext cx="2622885" cy="209349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অফিস কর্মী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208420" y="4584031"/>
            <a:ext cx="1997244" cy="850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895474" y="3962400"/>
            <a:ext cx="5560594" cy="263090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একজন অফিস কর্মী সাধারনত অফিসে বিভিন্ন ধরনের কাজ করেন।অফিসের নানা কাজে তারা প্রয়োজনে কম্পিউটার ও ইন্টারনেট ব্যবহার করে থাকেন।।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47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33" y="61662"/>
            <a:ext cx="4981656" cy="2898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32" y="3585842"/>
            <a:ext cx="4981657" cy="29302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186" y="61662"/>
            <a:ext cx="5436973" cy="28981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186" y="3585842"/>
            <a:ext cx="5436973" cy="293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7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2379" y="2067698"/>
            <a:ext cx="2866768" cy="253725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 ও বিক্রয় ব্যবস্থাপনা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324866" y="280086"/>
            <a:ext cx="7389340" cy="663969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/>
              <a:t>ব্যবসায় ও বিক্রয় ব্যবস্থাপনার অন্যতম কাজ হচ্ছে পন্য ক্রয়-বিক্রয় করা।স্থানীয়ভাবে দোকানে ও মার্কেটে পন্য দ্রব্য ক্রয়-বিক্রয় করা হয়।বড় ব্যবসায়ীরা বিদেশ থেকে পন্য আমদানী করেন এবং বিদেশে পন্য রপ্তানি করেন।এ সকল প্রতিষ্ঠানে অনেক লোক চাকরি করেন।</a:t>
            </a:r>
            <a:endParaRPr lang="en-US" sz="4800" dirty="0"/>
          </a:p>
        </p:txBody>
      </p:sp>
      <p:sp>
        <p:nvSpPr>
          <p:cNvPr id="6" name="Right Arrow 5"/>
          <p:cNvSpPr/>
          <p:nvPr/>
        </p:nvSpPr>
        <p:spPr>
          <a:xfrm>
            <a:off x="3015049" y="3056238"/>
            <a:ext cx="1186248" cy="69197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0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25579" y="336883"/>
            <a:ext cx="6344653" cy="1130969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 পেশাজীবী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07959" y="2045369"/>
            <a:ext cx="8173452" cy="300789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/>
              <a:t>আমাদের সমাজে এছাড়াও আরো অনেক গুরুত্বপূর্ন পেশা আছে।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6955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125"/>
            <a:ext cx="5767137" cy="2958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17" y="114125"/>
            <a:ext cx="5552374" cy="295817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85010" y="4034589"/>
            <a:ext cx="3031958" cy="165233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61284" y="3954379"/>
            <a:ext cx="5430253" cy="173254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শিক্ষাদান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63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2" y="159046"/>
            <a:ext cx="5575878" cy="3705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305" y="159045"/>
            <a:ext cx="5224361" cy="370522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65462" y="4178968"/>
            <a:ext cx="3363801" cy="215766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প্রকৌশলী</a:t>
            </a:r>
            <a:endParaRPr lang="en-US" sz="6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526505" y="4459705"/>
            <a:ext cx="4716379" cy="187692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প্রকৌশলী দালান,সড়ক ও সেতু তৈরি করেন।</a:t>
            </a:r>
            <a:endParaRPr lang="en-US" sz="4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46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6" y="90616"/>
            <a:ext cx="5731747" cy="3460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091" y="90616"/>
            <a:ext cx="5601730" cy="341947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94270" y="4250724"/>
            <a:ext cx="3080952" cy="196884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ফার্মাসিস্ট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700584" y="4193059"/>
            <a:ext cx="5445211" cy="216655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ফার্মাসিস্ট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ঔষধ তৈরি করেন।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09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42" y="214689"/>
            <a:ext cx="4900863" cy="3238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620" y="214689"/>
            <a:ext cx="5134727" cy="32385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73242" y="4242488"/>
            <a:ext cx="3517557" cy="2026508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782962" y="3731741"/>
            <a:ext cx="5502876" cy="272672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/>
              <a:t>ডাক্তার আমাদের চিকিৎসা সেবা দান করেন।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84906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28" y="705853"/>
            <a:ext cx="4857088" cy="57940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855" y="705853"/>
            <a:ext cx="5759771" cy="581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6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2-Point Star 3"/>
          <p:cNvSpPr/>
          <p:nvPr/>
        </p:nvSpPr>
        <p:spPr>
          <a:xfrm>
            <a:off x="2428374" y="144236"/>
            <a:ext cx="4748463" cy="1411705"/>
          </a:xfrm>
          <a:prstGeom prst="star32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C000"/>
                </a:solidFill>
              </a:rPr>
              <a:t>জোড়ায় কাজ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106905" y="2221832"/>
            <a:ext cx="9055768" cy="4636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endCxn id="2" idx="2"/>
          </p:cNvCxnSpPr>
          <p:nvPr/>
        </p:nvCxnSpPr>
        <p:spPr>
          <a:xfrm flipH="1">
            <a:off x="5634789" y="2494547"/>
            <a:ext cx="4010" cy="4363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1556085" y="2301971"/>
            <a:ext cx="2494547" cy="7136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00200" y="3151770"/>
            <a:ext cx="2402304" cy="6903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/>
              <a:t>বিক্রেতা</a:t>
            </a:r>
            <a:endParaRPr lang="en-US" sz="6000" dirty="0"/>
          </a:p>
        </p:txBody>
      </p:sp>
      <p:sp>
        <p:nvSpPr>
          <p:cNvPr id="9" name="Rounded Rectangle 8"/>
          <p:cNvSpPr/>
          <p:nvPr/>
        </p:nvSpPr>
        <p:spPr>
          <a:xfrm>
            <a:off x="1600200" y="4042611"/>
            <a:ext cx="2402304" cy="83418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/>
              <a:t>ব্যবস্থাপক</a:t>
            </a:r>
            <a:endParaRPr lang="en-US" sz="5400" dirty="0"/>
          </a:p>
        </p:txBody>
      </p:sp>
      <p:sp>
        <p:nvSpPr>
          <p:cNvPr id="10" name="Rounded Rectangle 9"/>
          <p:cNvSpPr/>
          <p:nvPr/>
        </p:nvSpPr>
        <p:spPr>
          <a:xfrm>
            <a:off x="1594182" y="5077327"/>
            <a:ext cx="2432385" cy="59355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/>
              <a:t>শিক্ষক</a:t>
            </a:r>
            <a:endParaRPr lang="en-US" sz="6000" dirty="0"/>
          </a:p>
        </p:txBody>
      </p:sp>
      <p:sp>
        <p:nvSpPr>
          <p:cNvPr id="11" name="Rounded Rectangle 10"/>
          <p:cNvSpPr/>
          <p:nvPr/>
        </p:nvSpPr>
        <p:spPr>
          <a:xfrm>
            <a:off x="1644313" y="5871412"/>
            <a:ext cx="2332122" cy="60157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427495" y="2414337"/>
            <a:ext cx="2197768" cy="60129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/>
              <a:t>দোকান</a:t>
            </a:r>
            <a:endParaRPr lang="en-US" sz="6000" dirty="0"/>
          </a:p>
        </p:txBody>
      </p:sp>
      <p:sp>
        <p:nvSpPr>
          <p:cNvPr id="13" name="Rounded Rectangle 12"/>
          <p:cNvSpPr/>
          <p:nvPr/>
        </p:nvSpPr>
        <p:spPr>
          <a:xfrm>
            <a:off x="7495673" y="3199860"/>
            <a:ext cx="2061411" cy="56949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/>
              <a:t>বিদ্যালয়</a:t>
            </a:r>
            <a:endParaRPr lang="en-US" sz="5400" dirty="0"/>
          </a:p>
        </p:txBody>
      </p:sp>
      <p:sp>
        <p:nvSpPr>
          <p:cNvPr id="14" name="Rounded Rectangle 13"/>
          <p:cNvSpPr/>
          <p:nvPr/>
        </p:nvSpPr>
        <p:spPr>
          <a:xfrm>
            <a:off x="7427495" y="4042611"/>
            <a:ext cx="2197768" cy="60945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/>
              <a:t>গবেষনাগার</a:t>
            </a:r>
            <a:endParaRPr lang="en-US" sz="4800" dirty="0"/>
          </a:p>
        </p:txBody>
      </p:sp>
      <p:sp>
        <p:nvSpPr>
          <p:cNvPr id="15" name="Rounded Rectangle 14"/>
          <p:cNvSpPr/>
          <p:nvPr/>
        </p:nvSpPr>
        <p:spPr>
          <a:xfrm>
            <a:off x="7495673" y="4981074"/>
            <a:ext cx="2129590" cy="52136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/>
              <a:t>হাসপাতাল</a:t>
            </a:r>
            <a:endParaRPr lang="en-US" sz="5400" dirty="0"/>
          </a:p>
        </p:txBody>
      </p:sp>
      <p:sp>
        <p:nvSpPr>
          <p:cNvPr id="16" name="Rounded Rectangle 15"/>
          <p:cNvSpPr/>
          <p:nvPr/>
        </p:nvSpPr>
        <p:spPr>
          <a:xfrm>
            <a:off x="7495673" y="5815409"/>
            <a:ext cx="2249906" cy="657582"/>
          </a:xfrm>
          <a:prstGeom prst="roundRect">
            <a:avLst>
              <a:gd name="adj" fmla="val 2853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অফিস</a:t>
            </a:r>
            <a:endParaRPr lang="en-US" sz="54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4628147" y="2863516"/>
            <a:ext cx="1339516" cy="1788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0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63" y="248652"/>
            <a:ext cx="9914022" cy="6272463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914399" y="248652"/>
            <a:ext cx="9512967" cy="144378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Barishal</a:t>
            </a:r>
            <a:r>
              <a:rPr lang="en-US" sz="4400" dirty="0" smtClean="0"/>
              <a:t> District Online Primary Education</a:t>
            </a:r>
            <a:endParaRPr lang="en-US" sz="4400" dirty="0"/>
          </a:p>
        </p:txBody>
      </p:sp>
      <p:sp>
        <p:nvSpPr>
          <p:cNvPr id="8" name="Right Arrow 7"/>
          <p:cNvSpPr/>
          <p:nvPr/>
        </p:nvSpPr>
        <p:spPr>
          <a:xfrm>
            <a:off x="786063" y="1753435"/>
            <a:ext cx="4114800" cy="172770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FF00"/>
                </a:solidFill>
              </a:rPr>
              <a:t>আজকের পাঠে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010400" y="4555959"/>
            <a:ext cx="3689684" cy="165309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স্বাগতম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644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2-Point Star 3"/>
          <p:cNvSpPr/>
          <p:nvPr/>
        </p:nvSpPr>
        <p:spPr>
          <a:xfrm>
            <a:off x="2428374" y="144236"/>
            <a:ext cx="4748463" cy="1411705"/>
          </a:xfrm>
          <a:prstGeom prst="star32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C000"/>
                </a:solidFill>
              </a:rPr>
              <a:t>জোড়ায় কাজ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06905" y="2221832"/>
            <a:ext cx="9055768" cy="463616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56085" y="2301971"/>
            <a:ext cx="2494547" cy="7136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00200" y="3151770"/>
            <a:ext cx="2402304" cy="6903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/>
              <a:t>বিক্রেতা</a:t>
            </a:r>
            <a:endParaRPr lang="en-US" sz="6000" dirty="0"/>
          </a:p>
        </p:txBody>
      </p:sp>
      <p:sp>
        <p:nvSpPr>
          <p:cNvPr id="8" name="Rounded Rectangle 7"/>
          <p:cNvSpPr/>
          <p:nvPr/>
        </p:nvSpPr>
        <p:spPr>
          <a:xfrm>
            <a:off x="1600200" y="4042611"/>
            <a:ext cx="2402304" cy="83418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/>
              <a:t>ব্যবস্থাপক</a:t>
            </a:r>
            <a:endParaRPr lang="en-US" sz="5400" dirty="0"/>
          </a:p>
        </p:txBody>
      </p:sp>
      <p:sp>
        <p:nvSpPr>
          <p:cNvPr id="9" name="Rounded Rectangle 8"/>
          <p:cNvSpPr/>
          <p:nvPr/>
        </p:nvSpPr>
        <p:spPr>
          <a:xfrm>
            <a:off x="1594182" y="5077327"/>
            <a:ext cx="2432385" cy="59355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/>
              <a:t>শিক্ষক</a:t>
            </a:r>
            <a:endParaRPr lang="en-US" sz="6000" dirty="0"/>
          </a:p>
        </p:txBody>
      </p:sp>
      <p:sp>
        <p:nvSpPr>
          <p:cNvPr id="11" name="Rounded Rectangle 10"/>
          <p:cNvSpPr/>
          <p:nvPr/>
        </p:nvSpPr>
        <p:spPr>
          <a:xfrm>
            <a:off x="7427495" y="2414337"/>
            <a:ext cx="2197768" cy="60129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/>
              <a:t>দোকান</a:t>
            </a:r>
            <a:endParaRPr lang="en-US" sz="6000" dirty="0"/>
          </a:p>
        </p:txBody>
      </p:sp>
      <p:sp>
        <p:nvSpPr>
          <p:cNvPr id="12" name="Rounded Rectangle 11"/>
          <p:cNvSpPr/>
          <p:nvPr/>
        </p:nvSpPr>
        <p:spPr>
          <a:xfrm>
            <a:off x="7495673" y="3199860"/>
            <a:ext cx="2061411" cy="56949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/>
              <a:t>বিদ্যালয়</a:t>
            </a:r>
            <a:endParaRPr lang="en-US" sz="5400" dirty="0"/>
          </a:p>
        </p:txBody>
      </p:sp>
      <p:sp>
        <p:nvSpPr>
          <p:cNvPr id="13" name="Rounded Rectangle 12"/>
          <p:cNvSpPr/>
          <p:nvPr/>
        </p:nvSpPr>
        <p:spPr>
          <a:xfrm>
            <a:off x="7427495" y="4042611"/>
            <a:ext cx="2197768" cy="60945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/>
              <a:t>গবেষনাগার</a:t>
            </a:r>
            <a:endParaRPr lang="en-US" sz="4800" dirty="0"/>
          </a:p>
        </p:txBody>
      </p:sp>
      <p:sp>
        <p:nvSpPr>
          <p:cNvPr id="14" name="Rounded Rectangle 13"/>
          <p:cNvSpPr/>
          <p:nvPr/>
        </p:nvSpPr>
        <p:spPr>
          <a:xfrm>
            <a:off x="7495673" y="4981074"/>
            <a:ext cx="2129590" cy="52136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/>
              <a:t>হাসপাতাল</a:t>
            </a:r>
            <a:endParaRPr lang="en-US" sz="5400" dirty="0"/>
          </a:p>
        </p:txBody>
      </p:sp>
      <p:sp>
        <p:nvSpPr>
          <p:cNvPr id="15" name="Rounded Rectangle 14"/>
          <p:cNvSpPr/>
          <p:nvPr/>
        </p:nvSpPr>
        <p:spPr>
          <a:xfrm>
            <a:off x="7495673" y="5815409"/>
            <a:ext cx="2249906" cy="657582"/>
          </a:xfrm>
          <a:prstGeom prst="roundRect">
            <a:avLst>
              <a:gd name="adj" fmla="val 2853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অফিস</a:t>
            </a:r>
            <a:endParaRPr lang="en-US" sz="5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050632" y="2695074"/>
            <a:ext cx="3376863" cy="2550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050632" y="4459705"/>
            <a:ext cx="3320715" cy="1708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2" idx="1"/>
          </p:cNvCxnSpPr>
          <p:nvPr/>
        </p:nvCxnSpPr>
        <p:spPr>
          <a:xfrm flipV="1">
            <a:off x="4050632" y="3484608"/>
            <a:ext cx="3445041" cy="1953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5" idx="1"/>
          </p:cNvCxnSpPr>
          <p:nvPr/>
        </p:nvCxnSpPr>
        <p:spPr>
          <a:xfrm>
            <a:off x="4026567" y="4387516"/>
            <a:ext cx="3469106" cy="1756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944353" y="2841187"/>
            <a:ext cx="3449053" cy="717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1594182" y="5815409"/>
            <a:ext cx="2432385" cy="65758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/>
              <a:t>বিজ্ঞান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8634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2-Point Star 3"/>
          <p:cNvSpPr/>
          <p:nvPr/>
        </p:nvSpPr>
        <p:spPr>
          <a:xfrm>
            <a:off x="3200400" y="88232"/>
            <a:ext cx="4251159" cy="1315453"/>
          </a:xfrm>
          <a:prstGeom prst="star32">
            <a:avLst/>
          </a:prstGeom>
          <a:solidFill>
            <a:srgbClr val="C00000"/>
          </a:solidFill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C000"/>
                </a:solidFill>
              </a:rPr>
              <a:t>দলীয় কাজ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764504" y="1530017"/>
            <a:ext cx="2029327" cy="9705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7030A0"/>
                </a:solidFill>
              </a:rPr>
              <a:t>কদম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518357" y="1551072"/>
            <a:ext cx="2029327" cy="970548"/>
          </a:xfrm>
          <a:prstGeom prst="ellipse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C000"/>
                </a:solidFill>
              </a:rPr>
              <a:t>জবা</a:t>
            </a:r>
            <a:endParaRPr lang="en-US" sz="5400" dirty="0">
              <a:solidFill>
                <a:srgbClr val="FFC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283367" y="1487906"/>
            <a:ext cx="2029327" cy="97054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C000"/>
                </a:solidFill>
              </a:rPr>
              <a:t>গোলাপ</a:t>
            </a:r>
            <a:endParaRPr lang="en-US" sz="5400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452" y="3657602"/>
            <a:ext cx="10026315" cy="334477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85536" y="2682042"/>
            <a:ext cx="10595811" cy="81513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এসব প্রতিষ্ঠানে কোন কোন পেশাজীবী কাজ করে।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68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2-Point Star 3"/>
          <p:cNvSpPr/>
          <p:nvPr/>
        </p:nvSpPr>
        <p:spPr>
          <a:xfrm>
            <a:off x="2245895" y="312821"/>
            <a:ext cx="6352674" cy="1572128"/>
          </a:xfrm>
          <a:prstGeom prst="star32">
            <a:avLst/>
          </a:prstGeom>
          <a:solidFill>
            <a:schemeClr val="accent4">
              <a:lumMod val="75000"/>
            </a:schemeClr>
          </a:solidFill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FFC000"/>
                </a:solidFill>
              </a:rPr>
              <a:t>বাড়ির কাজ</a:t>
            </a:r>
            <a:endParaRPr lang="en-US" sz="6600" dirty="0">
              <a:solidFill>
                <a:srgbClr val="FFC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085474" y="2590800"/>
            <a:ext cx="6400800" cy="33528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শিক্ষকতা পেশা কেন গুরুত্বপূর্ন  সেসম্পর্কে পাঁচটি বাক্য লিখ।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17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53" y="320843"/>
            <a:ext cx="11028947" cy="620829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81263" y="433136"/>
            <a:ext cx="4596063" cy="217370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681664" y="5221705"/>
            <a:ext cx="3874168" cy="124326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8718884" y="778042"/>
            <a:ext cx="2366211" cy="21336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0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4953"/>
            <a:ext cx="11413671" cy="6621809"/>
          </a:xfrm>
          <a:prstGeom prst="rect">
            <a:avLst/>
          </a:prstGeom>
        </p:spPr>
      </p:pic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xmlns="" id="{0A8A986A-9C6F-44D5-9895-AE1D923FA3A6}"/>
              </a:ext>
            </a:extLst>
          </p:cNvPr>
          <p:cNvSpPr/>
          <p:nvPr/>
        </p:nvSpPr>
        <p:spPr>
          <a:xfrm>
            <a:off x="1607770" y="2058087"/>
            <a:ext cx="4549138" cy="4326672"/>
          </a:xfrm>
          <a:prstGeom prst="roundRect">
            <a:avLst>
              <a:gd name="adj" fmla="val 1278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FFC000"/>
                </a:solidFill>
              </a:rPr>
              <a:t>তানিয়া সুলতানা</a:t>
            </a:r>
          </a:p>
          <a:p>
            <a:pPr algn="ctr"/>
            <a:r>
              <a:rPr lang="bn-IN" sz="4800" dirty="0">
                <a:solidFill>
                  <a:srgbClr val="FFC000"/>
                </a:solidFill>
              </a:rPr>
              <a:t>প্রধান শিক্ষক</a:t>
            </a:r>
          </a:p>
          <a:p>
            <a:pPr algn="ctr"/>
            <a:r>
              <a:rPr lang="bn-IN" sz="4800" dirty="0">
                <a:solidFill>
                  <a:srgbClr val="FFC000"/>
                </a:solidFill>
              </a:rPr>
              <a:t>ইন্দ্রকাঠী সরকারি প্রাথমিক বিদ্যালয়</a:t>
            </a:r>
          </a:p>
          <a:p>
            <a:pPr algn="ctr"/>
            <a:r>
              <a:rPr lang="bn-IN" sz="4800" dirty="0">
                <a:solidFill>
                  <a:srgbClr val="FFC000"/>
                </a:solidFill>
              </a:rPr>
              <a:t>বরিশাল সদর,বরিশাল</a:t>
            </a:r>
            <a:r>
              <a:rPr lang="bn-IN" sz="2800" dirty="0">
                <a:solidFill>
                  <a:srgbClr val="FFC000"/>
                </a:solidFill>
              </a:rPr>
              <a:t>।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22217DFA-ADDC-4962-887E-20273BB82BAE}"/>
              </a:ext>
            </a:extLst>
          </p:cNvPr>
          <p:cNvSpPr/>
          <p:nvPr/>
        </p:nvSpPr>
        <p:spPr>
          <a:xfrm>
            <a:off x="2973725" y="350274"/>
            <a:ext cx="4983480" cy="85911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0000"/>
                </a:solidFill>
              </a:rPr>
              <a:t>শিক্ষক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পরিচিতি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242" y="2266635"/>
            <a:ext cx="3384884" cy="375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9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6" y="0"/>
            <a:ext cx="9873090" cy="6858000"/>
          </a:xfrm>
          <a:prstGeom prst="rect">
            <a:avLst/>
          </a:prstGeom>
        </p:spPr>
      </p:pic>
      <p:sp>
        <p:nvSpPr>
          <p:cNvPr id="5" name="Rectangle: Rounded Corners 5">
            <a:extLst>
              <a:ext uri="{FF2B5EF4-FFF2-40B4-BE49-F238E27FC236}">
                <a16:creationId xmlns:lc="http://schemas.openxmlformats.org/drawingml/2006/lockedCanvas" xmlns="" xmlns:a16="http://schemas.microsoft.com/office/drawing/2014/main" id="{EDEE4647-9CC9-426C-B173-C4FA323175A9}"/>
              </a:ext>
            </a:extLst>
          </p:cNvPr>
          <p:cNvSpPr/>
          <p:nvPr/>
        </p:nvSpPr>
        <p:spPr>
          <a:xfrm>
            <a:off x="4126192" y="91826"/>
            <a:ext cx="3508206" cy="57219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solidFill>
                  <a:srgbClr val="C00000"/>
                </a:solidFill>
              </a:rPr>
              <a:t>পাঠ পরিচিতি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96986" y="906379"/>
            <a:ext cx="6354409" cy="482195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7030A0"/>
                </a:solidFill>
              </a:rPr>
              <a:t>শ্রেনিঃ</a:t>
            </a:r>
            <a:r>
              <a:rPr lang="en-US" sz="3600" dirty="0" smtClean="0">
                <a:solidFill>
                  <a:srgbClr val="7030A0"/>
                </a:solidFill>
              </a:rPr>
              <a:t>     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৪র্থ</a:t>
            </a:r>
            <a:endParaRPr lang="en-US" sz="3600" dirty="0" smtClean="0">
              <a:solidFill>
                <a:srgbClr val="7030A0"/>
              </a:solidFill>
            </a:endParaRPr>
          </a:p>
          <a:p>
            <a:r>
              <a:rPr lang="en-US" sz="3600" dirty="0" err="1" smtClean="0">
                <a:solidFill>
                  <a:srgbClr val="7030A0"/>
                </a:solidFill>
              </a:rPr>
              <a:t>বিষয়ঃ</a:t>
            </a:r>
            <a:r>
              <a:rPr lang="en-US" sz="3600" dirty="0" smtClean="0">
                <a:solidFill>
                  <a:srgbClr val="7030A0"/>
                </a:solidFill>
              </a:rPr>
              <a:t>  </a:t>
            </a:r>
            <a:r>
              <a:rPr lang="en-US" sz="3600" dirty="0" err="1" smtClean="0">
                <a:solidFill>
                  <a:srgbClr val="7030A0"/>
                </a:solidFill>
              </a:rPr>
              <a:t>বাংলাদেশ</a:t>
            </a:r>
            <a:r>
              <a:rPr lang="en-US" sz="3600" dirty="0" smtClean="0">
                <a:solidFill>
                  <a:srgbClr val="7030A0"/>
                </a:solidFill>
              </a:rPr>
              <a:t> ও </a:t>
            </a:r>
            <a:r>
              <a:rPr lang="en-US" sz="3600" dirty="0" err="1" smtClean="0">
                <a:solidFill>
                  <a:srgbClr val="7030A0"/>
                </a:solidFill>
              </a:rPr>
              <a:t>বিশ্বপরিচয়</a:t>
            </a:r>
            <a:endParaRPr lang="en-US" sz="3600" dirty="0" smtClean="0">
              <a:solidFill>
                <a:srgbClr val="7030A0"/>
              </a:solidFill>
            </a:endParaRPr>
          </a:p>
          <a:p>
            <a:r>
              <a:rPr lang="en-US" sz="3600" dirty="0" err="1" smtClean="0">
                <a:solidFill>
                  <a:srgbClr val="7030A0"/>
                </a:solidFill>
              </a:rPr>
              <a:t>পাঠঃ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bn-BD" sz="3600" dirty="0" smtClean="0">
                <a:solidFill>
                  <a:srgbClr val="7030A0"/>
                </a:solidFill>
              </a:rPr>
              <a:t>কাজের মর্যাদা</a:t>
            </a:r>
            <a:endParaRPr lang="en-US" sz="3600" dirty="0" smtClean="0">
              <a:solidFill>
                <a:srgbClr val="7030A0"/>
              </a:solidFill>
            </a:endParaRPr>
          </a:p>
          <a:p>
            <a:r>
              <a:rPr lang="en-US" sz="3600" dirty="0" err="1" smtClean="0">
                <a:solidFill>
                  <a:srgbClr val="7030A0"/>
                </a:solidFill>
              </a:rPr>
              <a:t>পাঠ্যাংশঃ</a:t>
            </a:r>
            <a:r>
              <a:rPr lang="en-US" sz="3600" dirty="0" smtClean="0">
                <a:solidFill>
                  <a:srgbClr val="7030A0"/>
                </a:solidFill>
              </a:rPr>
              <a:t>  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চাকরিজীবী</a:t>
            </a:r>
            <a:endParaRPr lang="en-US" sz="3200" dirty="0" smtClean="0">
              <a:solidFill>
                <a:srgbClr val="7030A0"/>
              </a:solidFill>
            </a:endParaRPr>
          </a:p>
          <a:p>
            <a:r>
              <a:rPr lang="en-US" sz="3600" dirty="0" err="1" smtClean="0">
                <a:solidFill>
                  <a:srgbClr val="7030A0"/>
                </a:solidFill>
              </a:rPr>
              <a:t>সময়ঃ</a:t>
            </a:r>
            <a:r>
              <a:rPr lang="en-US" sz="3600" dirty="0" smtClean="0">
                <a:solidFill>
                  <a:srgbClr val="7030A0"/>
                </a:solidFill>
              </a:rPr>
              <a:t>  ৪০ </a:t>
            </a:r>
            <a:r>
              <a:rPr lang="en-US" sz="3600" dirty="0" err="1" smtClean="0">
                <a:solidFill>
                  <a:srgbClr val="7030A0"/>
                </a:solidFill>
              </a:rPr>
              <a:t>মিনিট</a:t>
            </a:r>
            <a:endParaRPr lang="en-US" sz="3600" dirty="0" smtClean="0">
              <a:solidFill>
                <a:srgbClr val="7030A0"/>
              </a:solidFill>
            </a:endParaRPr>
          </a:p>
          <a:p>
            <a:r>
              <a:rPr lang="en-US" sz="3600" dirty="0" err="1" smtClean="0">
                <a:solidFill>
                  <a:srgbClr val="7030A0"/>
                </a:solidFill>
              </a:rPr>
              <a:t>তারিখঃ</a:t>
            </a:r>
            <a:r>
              <a:rPr lang="en-US" sz="3600" dirty="0" smtClean="0">
                <a:solidFill>
                  <a:srgbClr val="7030A0"/>
                </a:solidFill>
              </a:rPr>
              <a:t>  </a:t>
            </a:r>
            <a:r>
              <a:rPr lang="bn-BD" sz="4000" dirty="0" smtClean="0">
                <a:solidFill>
                  <a:srgbClr val="7030A0"/>
                </a:solidFill>
              </a:rPr>
              <a:t>০২</a:t>
            </a:r>
            <a:r>
              <a:rPr lang="en-US" sz="4000" dirty="0" smtClean="0">
                <a:solidFill>
                  <a:srgbClr val="7030A0"/>
                </a:solidFill>
              </a:rPr>
              <a:t>/০</a:t>
            </a:r>
            <a:r>
              <a:rPr lang="bn-BD" sz="4000" dirty="0" smtClean="0">
                <a:solidFill>
                  <a:srgbClr val="7030A0"/>
                </a:solidFill>
              </a:rPr>
              <a:t>৭</a:t>
            </a:r>
            <a:r>
              <a:rPr lang="en-US" sz="3600" dirty="0" smtClean="0">
                <a:solidFill>
                  <a:srgbClr val="7030A0"/>
                </a:solidFill>
              </a:rPr>
              <a:t>/২০২০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93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192378" y="304799"/>
            <a:ext cx="4243137" cy="745958"/>
          </a:xfrm>
          <a:prstGeom prst="ellipse">
            <a:avLst/>
          </a:prstGeom>
          <a:solidFill>
            <a:srgbClr val="7030A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53" y="1756612"/>
            <a:ext cx="9175243" cy="4066672"/>
          </a:xfrm>
          <a:prstGeom prst="rect">
            <a:avLst/>
          </a:prstGeom>
          <a:ln w="76200">
            <a:solidFill>
              <a:srgbClr val="0070C0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307930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BD2E06F-D7AC-43AC-B193-68825C214D52}"/>
              </a:ext>
            </a:extLst>
          </p:cNvPr>
          <p:cNvSpPr/>
          <p:nvPr/>
        </p:nvSpPr>
        <p:spPr>
          <a:xfrm>
            <a:off x="3657601" y="613611"/>
            <a:ext cx="3477125" cy="830997"/>
          </a:xfrm>
          <a:prstGeom prst="rect">
            <a:avLst/>
          </a:prstGeom>
          <a:ln w="762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</a:rPr>
              <a:t>আবেগ সৃষ্টি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D42B0F9-CA0B-415F-BBB1-D7180309C54D}"/>
              </a:ext>
            </a:extLst>
          </p:cNvPr>
          <p:cNvSpPr/>
          <p:nvPr/>
        </p:nvSpPr>
        <p:spPr>
          <a:xfrm>
            <a:off x="1503947" y="2322095"/>
            <a:ext cx="7784431" cy="1106905"/>
          </a:xfrm>
          <a:prstGeom prst="rect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FF0000"/>
                </a:solidFill>
              </a:rPr>
              <a:t>ছড়া গানের </a:t>
            </a:r>
            <a:r>
              <a:rPr lang="bn-IN" sz="6600" dirty="0" smtClean="0">
                <a:solidFill>
                  <a:srgbClr val="FF0000"/>
                </a:solidFill>
              </a:rPr>
              <a:t>মাধ্যমে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62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5903" y="1099535"/>
            <a:ext cx="11933374" cy="104230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পেশাজীবীর গুরুত্ব সম্পর্কে পাঁচটি বাক্য লিখবে।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5903" y="376989"/>
            <a:ext cx="10611853" cy="866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47382" y="2494547"/>
            <a:ext cx="8542638" cy="41709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১।প্রত্যেক পেশার মানুষ শ্রম দিয়ে থাকেন।</a:t>
            </a:r>
          </a:p>
          <a:p>
            <a:pPr algn="ctr"/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কারখানার শ্রমিক দীর্ঘ সময় কাজ করে রপ্তানির জন্য পোশাক তৈরি করেন।</a:t>
            </a:r>
          </a:p>
          <a:p>
            <a:pPr algn="ctr"/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পরিচ্ছন্নতাকর্মীগন </a:t>
            </a:r>
            <a:r>
              <a:rPr lang="bn-BD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বিদ্যালয়,অফিস,হাসপাতাল এবং রাস্তা পরিষ্কার করে পরিবেশ পরিচ্ছন্ন ও নিরাপদ রাখেন।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৪।পরিবহন শ্রমিক এক স্থান থেকে অন্য স্থানে চলাচলের জন্য এবং মালামাল আনা-নেওয়ার জন্য কাজ করে থাকেন।</a:t>
            </a:r>
          </a:p>
          <a:p>
            <a:pPr algn="ctr"/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৫।এজন্য সব ধরনের পেশাকে আমাদের মর্যাদা দিতে হবে।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98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05" y="391778"/>
            <a:ext cx="5047500" cy="29597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21" y="391778"/>
            <a:ext cx="4521617" cy="28407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335" y="3707026"/>
            <a:ext cx="4555959" cy="2792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05" y="3707026"/>
            <a:ext cx="5061931" cy="285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1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Left-Right 3">
            <a:extLst>
              <a:ext uri="{FF2B5EF4-FFF2-40B4-BE49-F238E27FC236}">
                <a16:creationId xmlns:lc="http://schemas.openxmlformats.org/drawingml/2006/lockedCanvas" xmlns="" xmlns:a16="http://schemas.microsoft.com/office/drawing/2014/main" id="{ADE37C87-205E-40A6-B0CF-46E47645EADE}"/>
              </a:ext>
            </a:extLst>
          </p:cNvPr>
          <p:cNvSpPr/>
          <p:nvPr/>
        </p:nvSpPr>
        <p:spPr>
          <a:xfrm>
            <a:off x="541110" y="111624"/>
            <a:ext cx="6368715" cy="2225842"/>
          </a:xfrm>
          <a:prstGeom prst="leftRightArrow">
            <a:avLst>
              <a:gd name="adj1" fmla="val 50000"/>
              <a:gd name="adj2" fmla="val 55630"/>
            </a:avLst>
          </a:prstGeom>
          <a:solidFill>
            <a:schemeClr val="accent6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dirty="0" smtClean="0">
                <a:solidFill>
                  <a:srgbClr val="FF0000"/>
                </a:solidFill>
              </a:rPr>
              <a:t>পাঠের শিরোনাম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" name="Arrow: Left-Right 5">
            <a:extLst>
              <a:ext uri="{FF2B5EF4-FFF2-40B4-BE49-F238E27FC236}">
                <a16:creationId xmlns:lc="http://schemas.openxmlformats.org/drawingml/2006/lockedCanvas" xmlns="" xmlns:a16="http://schemas.microsoft.com/office/drawing/2014/main" id="{6E5B023C-FC40-4A97-8896-83A90F23DF4D}"/>
              </a:ext>
            </a:extLst>
          </p:cNvPr>
          <p:cNvSpPr/>
          <p:nvPr/>
        </p:nvSpPr>
        <p:spPr>
          <a:xfrm rot="2580405">
            <a:off x="6115740" y="2181808"/>
            <a:ext cx="2863516" cy="1094874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Star: 6 Points 4">
            <a:extLst>
              <a:ext uri="{FF2B5EF4-FFF2-40B4-BE49-F238E27FC236}">
                <a16:creationId xmlns:lc="http://schemas.openxmlformats.org/drawingml/2006/lockedCanvas" xmlns="" xmlns:a16="http://schemas.microsoft.com/office/drawing/2014/main" id="{2BFC33F2-07F0-4B0F-8B3C-2DCA5F4C4BF0}"/>
              </a:ext>
            </a:extLst>
          </p:cNvPr>
          <p:cNvSpPr/>
          <p:nvPr/>
        </p:nvSpPr>
        <p:spPr>
          <a:xfrm>
            <a:off x="7729236" y="3156213"/>
            <a:ext cx="3958389" cy="3571875"/>
          </a:xfrm>
          <a:prstGeom prst="star6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dirty="0" smtClean="0">
                <a:solidFill>
                  <a:srgbClr val="FF0000"/>
                </a:solidFill>
              </a:rPr>
              <a:t>চাকরিজীবী</a:t>
            </a:r>
          </a:p>
        </p:txBody>
      </p:sp>
    </p:spTree>
    <p:extLst>
      <p:ext uri="{BB962C8B-B14F-4D97-AF65-F5344CB8AC3E}">
        <p14:creationId xmlns:p14="http://schemas.microsoft.com/office/powerpoint/2010/main" val="246587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294</Words>
  <Application>Microsoft Office PowerPoint</Application>
  <PresentationFormat>Widescreen</PresentationFormat>
  <Paragraphs>72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61</cp:revision>
  <dcterms:created xsi:type="dcterms:W3CDTF">2020-06-27T17:42:58Z</dcterms:created>
  <dcterms:modified xsi:type="dcterms:W3CDTF">2020-07-05T05:42:12Z</dcterms:modified>
</cp:coreProperties>
</file>