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80" r:id="rId4"/>
    <p:sldId id="260" r:id="rId5"/>
    <p:sldId id="261" r:id="rId6"/>
    <p:sldId id="262" r:id="rId7"/>
    <p:sldId id="263" r:id="rId8"/>
    <p:sldId id="265" r:id="rId9"/>
    <p:sldId id="266" r:id="rId10"/>
    <p:sldId id="279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F576E-B884-46FB-9E9A-C0DB409ADA5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99661-0789-470F-9B47-F5E020D7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9159-55A3-442E-B63F-A4D3F01D76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A14D-A787-4090-9DBD-9D6E9A599B5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3B69-A2F1-437F-9DB7-33584000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2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A14D-A787-4090-9DBD-9D6E9A599B5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3B69-A2F1-437F-9DB7-33584000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4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A14D-A787-4090-9DBD-9D6E9A599B5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3B69-A2F1-437F-9DB7-33584000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8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A14D-A787-4090-9DBD-9D6E9A599B5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3B69-A2F1-437F-9DB7-33584000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0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A14D-A787-4090-9DBD-9D6E9A599B5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3B69-A2F1-437F-9DB7-33584000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2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A14D-A787-4090-9DBD-9D6E9A599B5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3B69-A2F1-437F-9DB7-33584000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7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A14D-A787-4090-9DBD-9D6E9A599B5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3B69-A2F1-437F-9DB7-33584000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2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A14D-A787-4090-9DBD-9D6E9A599B5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3B69-A2F1-437F-9DB7-33584000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6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A14D-A787-4090-9DBD-9D6E9A599B5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3B69-A2F1-437F-9DB7-33584000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A14D-A787-4090-9DBD-9D6E9A599B5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3B69-A2F1-437F-9DB7-33584000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1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A14D-A787-4090-9DBD-9D6E9A599B5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3B69-A2F1-437F-9DB7-33584000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8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CA14D-A787-4090-9DBD-9D6E9A599B59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B3B69-A2F1-437F-9DB7-33584000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9397" y="1505414"/>
            <a:ext cx="5211761" cy="112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ক্লাসে</a:t>
            </a:r>
            <a:endParaRPr lang="en-US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1149" y="2738741"/>
            <a:ext cx="6442047" cy="1586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</a:t>
            </a:r>
            <a:endParaRPr lang="en-US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148" y="2738740"/>
            <a:ext cx="6442047" cy="1586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b="1" dirty="0" smtClean="0">
                <a:ln w="6600">
                  <a:noFill/>
                  <a:prstDash val="solid"/>
                </a:ln>
                <a:gradFill>
                  <a:gsLst>
                    <a:gs pos="50000">
                      <a:srgbClr val="00CC00"/>
                    </a:gs>
                    <a:gs pos="36000">
                      <a:srgbClr val="FF33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</a:t>
            </a:r>
            <a:endParaRPr lang="en-US" b="1" dirty="0">
              <a:ln w="6600">
                <a:noFill/>
                <a:prstDash val="solid"/>
              </a:ln>
              <a:gradFill>
                <a:gsLst>
                  <a:gs pos="50000">
                    <a:srgbClr val="00CC00"/>
                  </a:gs>
                  <a:gs pos="36000">
                    <a:srgbClr val="FF33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9396" y="1505414"/>
            <a:ext cx="5211761" cy="112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b="1" dirty="0" smtClean="0">
                <a:ln w="6600">
                  <a:solidFill>
                    <a:srgbClr val="7030A0"/>
                  </a:solidFill>
                  <a:prstDash val="solid"/>
                </a:ln>
                <a:gradFill>
                  <a:gsLst>
                    <a:gs pos="50000">
                      <a:srgbClr val="00CC00"/>
                    </a:gs>
                    <a:gs pos="36000">
                      <a:srgbClr val="FF33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ক্লাসে</a:t>
            </a:r>
            <a:endParaRPr lang="en-US" b="1" dirty="0">
              <a:ln w="6600">
                <a:solidFill>
                  <a:srgbClr val="7030A0"/>
                </a:solidFill>
                <a:prstDash val="solid"/>
              </a:ln>
              <a:gradFill>
                <a:gsLst>
                  <a:gs pos="50000">
                    <a:srgbClr val="00CC00"/>
                  </a:gs>
                  <a:gs pos="36000">
                    <a:srgbClr val="FF33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372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23" y="0"/>
            <a:ext cx="4560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5702" y="1318027"/>
            <a:ext cx="6176554" cy="40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অপাদান কারক </a:t>
            </a:r>
            <a:r>
              <a:rPr lang="bn-BD" sz="4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চিনিবার</a:t>
            </a:r>
            <a:r>
              <a:rPr lang="bn-IN" sz="4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উপায়সমুহ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1912197"/>
            <a:ext cx="3283804" cy="21798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9281" y="4052846"/>
            <a:ext cx="34586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800" b="1" spc="50" dirty="0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বিচ্যুত</a:t>
            </a:r>
            <a:endParaRPr lang="en-US" sz="28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4127" y="4424038"/>
            <a:ext cx="370985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2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টিন</a:t>
            </a:r>
            <a:r>
              <a:rPr lang="bn-IN" sz="2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থেকে বৃষ্টি পড়ে।</a:t>
            </a:r>
            <a:endParaRPr lang="en-US" sz="28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6479" y="1912197"/>
            <a:ext cx="3249296" cy="21798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21005" y="4039783"/>
            <a:ext cx="34586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800" b="1" spc="50" dirty="0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স্থান ত্যাগ</a:t>
            </a:r>
            <a:endParaRPr lang="en-US" sz="28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9133" y="4433905"/>
            <a:ext cx="380370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ট্রেন </a:t>
            </a:r>
            <a:r>
              <a:rPr lang="bn-BD" sz="2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ষ্টেশন ছাড়ল।</a:t>
            </a:r>
            <a:endParaRPr lang="en-US" sz="28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3087" y="1549058"/>
            <a:ext cx="5663683" cy="324340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75613" y="4792464"/>
            <a:ext cx="345863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আরম্ভ</a:t>
            </a:r>
            <a:endParaRPr lang="en-US" sz="32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6501" y="5128088"/>
            <a:ext cx="645685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সোমবার থেকে পরীক্ষা আরম্ভ</a:t>
            </a:r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4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438"/>
          <a:stretch/>
        </p:blipFill>
        <p:spPr>
          <a:xfrm>
            <a:off x="7629228" y="2675683"/>
            <a:ext cx="311339" cy="100592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867734" y="1507253"/>
            <a:ext cx="1671949" cy="448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7265" y="2685110"/>
            <a:ext cx="6156649" cy="989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54990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916816" y="2967135"/>
            <a:ext cx="5313784" cy="68342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0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000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অপাদান কারকের সংজ্ঞা দু’টি উদাহরণ দাও</a:t>
            </a:r>
            <a:r>
              <a:rPr lang="bn-BD" sz="2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3479" y="806474"/>
            <a:ext cx="1282372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9031"/>
          <a:stretch/>
        </p:blipFill>
        <p:spPr>
          <a:xfrm>
            <a:off x="7348930" y="2675683"/>
            <a:ext cx="31383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7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9882 -0.019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10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59"/>
          <a:stretch/>
        </p:blipFill>
        <p:spPr>
          <a:xfrm>
            <a:off x="4572000" y="2344615"/>
            <a:ext cx="3997569" cy="2969659"/>
          </a:xfrm>
          <a:prstGeom prst="rect">
            <a:avLst/>
          </a:prstGeom>
        </p:spPr>
      </p:pic>
      <p:pic>
        <p:nvPicPr>
          <p:cNvPr id="4" name="Picture 2" descr="Food trick milk GIF - Find on GIF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54" y="550985"/>
            <a:ext cx="3739662" cy="30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4770" y="3575539"/>
            <a:ext cx="345863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গৃহীত</a:t>
            </a:r>
            <a:endParaRPr lang="en-US" sz="32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5015" y="5314274"/>
            <a:ext cx="499845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দুধ থেকে দই হয়।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1086" y="4532127"/>
            <a:ext cx="345863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জাত</a:t>
            </a:r>
            <a:endParaRPr lang="en-US" sz="32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55" y="1380930"/>
            <a:ext cx="2977831" cy="3278578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Rectangle 5"/>
          <p:cNvSpPr/>
          <p:nvPr/>
        </p:nvSpPr>
        <p:spPr>
          <a:xfrm>
            <a:off x="1202482" y="4911629"/>
            <a:ext cx="682321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খেজুর রস থেকে গুড় হয়।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41022" y="1380930"/>
            <a:ext cx="2781689" cy="3278578"/>
            <a:chOff x="620058" y="420424"/>
            <a:chExt cx="3849140" cy="4408436"/>
          </a:xfrm>
        </p:grpSpPr>
        <p:sp>
          <p:nvSpPr>
            <p:cNvPr id="5" name="Flowchart: Alternate Process 4"/>
            <p:cNvSpPr/>
            <p:nvPr/>
          </p:nvSpPr>
          <p:spPr>
            <a:xfrm flipH="1">
              <a:off x="620058" y="420424"/>
              <a:ext cx="3849140" cy="4408436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dirty="0" smtClean="0"/>
            </a:p>
            <a:p>
              <a:pPr algn="ctr"/>
              <a:endParaRPr lang="en-US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544628" y="3674698"/>
              <a:ext cx="1564073" cy="1154162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25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67553" y="415742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800" b="1" spc="50" dirty="0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endParaRPr lang="en-US" sz="28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3298" y="1474225"/>
            <a:ext cx="3350711" cy="273617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81917" y="4190873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800" b="1" spc="50" dirty="0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বিপদ</a:t>
            </a:r>
            <a:endParaRPr lang="en-US" sz="28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293" y="4591432"/>
            <a:ext cx="780216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বিপদ থেকে রক্ষা কর।</a:t>
            </a:r>
            <a:endParaRPr lang="en-US" sz="4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10330" y="1474226"/>
            <a:ext cx="3593861" cy="273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4876" y="3880095"/>
            <a:ext cx="2362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800" b="1" spc="50" dirty="0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ভয়</a:t>
            </a:r>
            <a:endParaRPr lang="en-US" sz="28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8656" y="4217089"/>
            <a:ext cx="397291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বাঘকে ভয় পায় না কে?</a:t>
            </a:r>
            <a:endParaRPr lang="en-US" sz="28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07" y="1530219"/>
            <a:ext cx="3685593" cy="239793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" name="Rectangle 6"/>
          <p:cNvSpPr/>
          <p:nvPr/>
        </p:nvSpPr>
        <p:spPr>
          <a:xfrm>
            <a:off x="5460093" y="3866271"/>
            <a:ext cx="2286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800" b="1" spc="50" dirty="0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নিক্ষেপ</a:t>
            </a:r>
            <a:endParaRPr lang="en-US" sz="28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4543" y="4205938"/>
            <a:ext cx="400328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বিমান থেকে বোমা ফেলা হলো।</a:t>
            </a:r>
            <a:endParaRPr lang="en-US" sz="28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73" y="1530660"/>
            <a:ext cx="3552004" cy="239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2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64262" y="4545964"/>
            <a:ext cx="235142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দূরীভূত</a:t>
            </a:r>
            <a:endParaRPr lang="en-US" sz="28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0927" y="4809892"/>
            <a:ext cx="565165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 থেকে পঙ্গপাল দূরীভূত হলো।</a:t>
            </a:r>
            <a:endParaRPr lang="en-US" sz="36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28271" y="1429130"/>
            <a:ext cx="4336966" cy="3116834"/>
            <a:chOff x="1601127" y="0"/>
            <a:chExt cx="5181600" cy="47615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1127" y="2053165"/>
              <a:ext cx="5181600" cy="27083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127" y="0"/>
              <a:ext cx="5181600" cy="222701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636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793097" y="1524000"/>
            <a:ext cx="2014146" cy="534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7265" y="2685110"/>
            <a:ext cx="6156649" cy="989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154990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43914" y="2239348"/>
            <a:ext cx="1500087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43167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73980" y="2847054"/>
            <a:ext cx="5383219" cy="6657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অপাদান কারকের বিভিন্ন বিভক্তির প্রয়োগ দেখাও।</a:t>
            </a:r>
            <a:endParaRPr lang="en-US" sz="2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96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7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85553" y="1860401"/>
            <a:ext cx="6698752" cy="334245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kern="0" dirty="0">
                <a:latin typeface="NikoshBAN" pitchFamily="2" charset="0"/>
                <a:cs typeface="NikoshBAN" pitchFamily="2" charset="0"/>
              </a:rPr>
              <a:t>অপাদান কারক বলতে </a:t>
            </a:r>
            <a:r>
              <a:rPr lang="bn-BD" sz="3200" kern="0" dirty="0" smtClean="0">
                <a:latin typeface="NikoshBAN" pitchFamily="2" charset="0"/>
                <a:cs typeface="NikoshBAN" pitchFamily="2" charset="0"/>
              </a:rPr>
              <a:t>কি বোঝ?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200" kern="0" dirty="0">
                <a:latin typeface="NikoshBAN" pitchFamily="2" charset="0"/>
                <a:cs typeface="NikoshBAN" pitchFamily="2" charset="0"/>
              </a:rPr>
              <a:t>অপাদান কারক চেনার </a:t>
            </a:r>
            <a:r>
              <a:rPr lang="bn-BD" sz="3200" kern="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kern="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IN" sz="3200" kern="0" dirty="0">
                <a:latin typeface="NikoshBAN" pitchFamily="2" charset="0"/>
                <a:cs typeface="NikoshBAN" pitchFamily="2" charset="0"/>
              </a:rPr>
              <a:t>উপায় বল?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642938">
              <a:spcBef>
                <a:spcPct val="20000"/>
              </a:spcBef>
              <a:defRPr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3200" kern="0" dirty="0" smtClean="0"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bn-IN" sz="3200" kern="0" dirty="0">
                <a:latin typeface="NikoshBAN" pitchFamily="2" charset="0"/>
                <a:cs typeface="NikoshBAN" pitchFamily="2" charset="0"/>
              </a:rPr>
              <a:t>অপাদান কারক ?</a:t>
            </a:r>
          </a:p>
          <a:p>
            <a:pPr defTabSz="642938">
              <a:spcBef>
                <a:spcPct val="20000"/>
              </a:spcBef>
              <a:defRPr/>
            </a:pPr>
            <a:r>
              <a:rPr lang="bn-IN" sz="3200" kern="0" dirty="0">
                <a:latin typeface="NikoshBAN" pitchFamily="2" charset="0"/>
                <a:cs typeface="NikoshBAN" pitchFamily="2" charset="0"/>
              </a:rPr>
              <a:t>    (ক) টাকায় টাকা হয়   (খ) তিলে তৈল আছে      </a:t>
            </a:r>
          </a:p>
          <a:p>
            <a:pPr defTabSz="642938">
              <a:spcBef>
                <a:spcPct val="20000"/>
              </a:spcBef>
              <a:defRPr/>
            </a:pPr>
            <a:r>
              <a:rPr lang="bn-IN" sz="3200" kern="0" dirty="0">
                <a:latin typeface="NikoshBAN" pitchFamily="2" charset="0"/>
                <a:cs typeface="NikoshBAN" pitchFamily="2" charset="0"/>
              </a:rPr>
              <a:t>    (গ) চেষ্টায় সব হয় (ঘ) ফুলে ফুলে ঘর ভরেছে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5329" y="887002"/>
            <a:ext cx="1219200" cy="466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0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438400" y="891263"/>
            <a:ext cx="5599361" cy="106509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7488" y="891263"/>
            <a:ext cx="1200912" cy="106509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21410" y="2577442"/>
            <a:ext cx="2445426" cy="3048000"/>
            <a:chOff x="1803397" y="2888671"/>
            <a:chExt cx="2590800" cy="3048000"/>
          </a:xfrm>
          <a:solidFill>
            <a:schemeClr val="accent4"/>
          </a:solidFill>
        </p:grpSpPr>
        <p:sp>
          <p:nvSpPr>
            <p:cNvPr id="6" name="Frame 5"/>
            <p:cNvSpPr/>
            <p:nvPr/>
          </p:nvSpPr>
          <p:spPr>
            <a:xfrm>
              <a:off x="1803397" y="2888671"/>
              <a:ext cx="2590800" cy="3048000"/>
            </a:xfrm>
            <a:prstGeom prst="frame">
              <a:avLst>
                <a:gd name="adj1" fmla="val 3231"/>
              </a:avLst>
            </a:prstGeom>
            <a:grpFill/>
            <a:ln w="19050">
              <a:solidFill>
                <a:srgbClr val="0000FF"/>
              </a:solidFill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37634" y="3632504"/>
              <a:ext cx="2453934" cy="173893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b="1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1400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dirty="0" smtClean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অর্নাস), </a:t>
              </a:r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এম,এ (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বাংলা)</a:t>
              </a:r>
              <a:endParaRPr lang="bn-IN" sz="1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প্রভাষক বাংলা</a:t>
              </a:r>
            </a:p>
            <a:p>
              <a:pPr algn="ctr"/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900" dirty="0" smtClean="0">
                  <a:latin typeface="NikoshBAN" pitchFamily="2" charset="0"/>
                  <a:cs typeface="NikoshBAN" pitchFamily="2" charset="0"/>
                </a:rPr>
                <a:t>E-mail</a:t>
              </a:r>
              <a:r>
                <a:rPr lang="en-US" sz="9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sz="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6773" y="2577442"/>
            <a:ext cx="2438427" cy="3048000"/>
            <a:chOff x="4825997" y="2893294"/>
            <a:chExt cx="2590800" cy="3048000"/>
          </a:xfrm>
          <a:solidFill>
            <a:schemeClr val="accent4"/>
          </a:solidFill>
        </p:grpSpPr>
        <p:sp>
          <p:nvSpPr>
            <p:cNvPr id="13" name="Frame 12"/>
            <p:cNvSpPr/>
            <p:nvPr/>
          </p:nvSpPr>
          <p:spPr>
            <a:xfrm>
              <a:off x="4825997" y="2893294"/>
              <a:ext cx="2590800" cy="3048000"/>
            </a:xfrm>
            <a:prstGeom prst="frame">
              <a:avLst>
                <a:gd name="adj1" fmla="val 3231"/>
              </a:avLst>
            </a:prstGeom>
            <a:grpFill/>
            <a:ln w="19050">
              <a:solidFill>
                <a:srgbClr val="0000FF"/>
              </a:solidFill>
            </a:ln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0393" y="3690988"/>
              <a:ext cx="2362200" cy="163121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</a:p>
            <a:p>
              <a:pPr>
                <a:defRPr/>
              </a:pP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অপাদান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কারক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322703" y="2328421"/>
            <a:ext cx="457200" cy="408062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6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8332" y="2943629"/>
            <a:ext cx="7035930" cy="132343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অপাদান কারক নির্ণয়ের উপায়গুলো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7705" y="1577622"/>
            <a:ext cx="1637187" cy="463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" y="0"/>
            <a:ext cx="9130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5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618" y="2602441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7972" y="3668905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618" y="2602441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gradFill flip="none" rotWithShape="1">
                <a:gsLst>
                  <a:gs pos="50000">
                    <a:srgbClr val="00CC00"/>
                  </a:gs>
                  <a:gs pos="50000">
                    <a:srgbClr val="FF0000"/>
                  </a:gs>
                </a:gsLst>
                <a:lin ang="5400000" scaled="1"/>
                <a:tileRect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7972" y="3653605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 smtClean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 smtClean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 smtClean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gradFill flip="none" rotWithShape="1">
                <a:gsLst>
                  <a:gs pos="50000">
                    <a:srgbClr val="00CC00"/>
                  </a:gs>
                  <a:gs pos="50000">
                    <a:srgbClr val="FF0000"/>
                  </a:gs>
                </a:gsLst>
                <a:lin ang="5400000" scaled="1"/>
                <a:tileRect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01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11" y="1655810"/>
            <a:ext cx="4507663" cy="290448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939929" y="4560298"/>
            <a:ext cx="345863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বিচ্যুত</a:t>
            </a:r>
            <a:endParaRPr lang="en-US" sz="3600" b="1" spc="5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0253" y="5035450"/>
            <a:ext cx="699558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থেকে বৃষ্টি পড়ে।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6994" y="1057548"/>
            <a:ext cx="2962095" cy="390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চিত্রটি লক্ষ্য কর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0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4784" y="1640265"/>
            <a:ext cx="1393491" cy="4005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8195" y="2481907"/>
            <a:ext cx="5218385" cy="13148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অপাদান কা</a:t>
            </a:r>
            <a:r>
              <a:rPr lang="en-US" sz="5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6294" y="2506577"/>
            <a:ext cx="5218385" cy="13148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n w="6600">
                  <a:solidFill>
                    <a:srgbClr val="FF0000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অপাদান কা</a:t>
            </a:r>
            <a:r>
              <a:rPr lang="en-US" sz="5400" b="1" dirty="0" err="1" smtClean="0">
                <a:ln w="6600">
                  <a:solidFill>
                    <a:srgbClr val="FF0000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gradFill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66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597056" y="2524813"/>
            <a:ext cx="6066935" cy="20605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অপাদান কারক কাকে বলে </a:t>
            </a:r>
            <a:r>
              <a:rPr lang="en-US" sz="2800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বিভক্তিসহ </a:t>
            </a:r>
            <a:r>
              <a:rPr lang="bn-IN" sz="28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অপাদান </a:t>
            </a:r>
            <a:r>
              <a:rPr lang="bn-IN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r>
              <a:rPr lang="bn-BD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4647" y="1564849"/>
            <a:ext cx="1351751" cy="4370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2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" t="1550" r="4675" b="1602"/>
          <a:stretch/>
        </p:blipFill>
        <p:spPr bwMode="auto">
          <a:xfrm>
            <a:off x="2183829" y="486227"/>
            <a:ext cx="4090194" cy="2513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94920" y="2945833"/>
            <a:ext cx="3665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208618" y="3386569"/>
            <a:ext cx="609600" cy="653196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92463" y="4014145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3362" y="4475942"/>
            <a:ext cx="7798201" cy="120032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কারক [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কৃ+ণক(অক)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] শব্দের অর্থ যা ক্রিয়া সম্পাদন করে।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অন্তর্গত ক্রিয়াপদের সঙ্গে অন্যান্য পদের যে সম্পর্ক থাকে তাকে কারক বলে। </a:t>
            </a:r>
            <a:r>
              <a:rPr lang="bn-BD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 বলা যায়,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 নামপদের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012959" y="3387831"/>
            <a:ext cx="609600" cy="653196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81126" y="401097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নামপদ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  <p:bldP spid="11" grpId="0" animBg="1"/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3400" y="1722218"/>
            <a:ext cx="8077200" cy="1599165"/>
            <a:chOff x="457200" y="1262835"/>
            <a:chExt cx="8077200" cy="1599614"/>
          </a:xfrm>
          <a:solidFill>
            <a:srgbClr val="00B0F0"/>
          </a:solidFill>
        </p:grpSpPr>
        <p:sp>
          <p:nvSpPr>
            <p:cNvPr id="6" name="Down Arrow 5"/>
            <p:cNvSpPr/>
            <p:nvPr/>
          </p:nvSpPr>
          <p:spPr>
            <a:xfrm>
              <a:off x="3962400" y="12628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457200" y="2100449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317340" y="20859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1883226" y="2100449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7924800" y="20859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572000" y="20859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222168" y="2100449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2070598"/>
              <a:ext cx="7772400" cy="26942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415" y="4416195"/>
            <a:ext cx="140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84190" y="4430482"/>
            <a:ext cx="1373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708165" y="4430482"/>
            <a:ext cx="1527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249323" y="4416195"/>
            <a:ext cx="1820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759679" y="4430483"/>
            <a:ext cx="193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232312" y="4432965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 descr="cow eatin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53" y="3414480"/>
            <a:ext cx="1250271" cy="8191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rising_su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65" y="3389081"/>
            <a:ext cx="1320800" cy="8445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sleep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5" y="3389080"/>
            <a:ext cx="1219200" cy="8445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 descr="cutting mango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79" y="3401780"/>
            <a:ext cx="1293812" cy="8318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blaind man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36" y="3414480"/>
            <a:ext cx="1314450" cy="8191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30" y="3389081"/>
            <a:ext cx="1400175" cy="8445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569026" y="849728"/>
            <a:ext cx="3939988" cy="5457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ছয় প্রকার।যথাঃ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6816" y="2279280"/>
            <a:ext cx="1007025" cy="154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8859"/>
          <a:stretch/>
        </p:blipFill>
        <p:spPr>
          <a:xfrm>
            <a:off x="1212806" y="2554483"/>
            <a:ext cx="311781" cy="9998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587" y="2554483"/>
            <a:ext cx="6156649" cy="989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80489" y="2554483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766936" y="1143000"/>
            <a:ext cx="1671949" cy="399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5949945" y="2707341"/>
            <a:ext cx="5107264" cy="62426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40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/>
                <a:latin typeface="NikoshBAN" pitchFamily="2" charset="0"/>
                <a:cs typeface="NikoshBAN" pitchFamily="2" charset="0"/>
              </a:rPr>
              <a:t>কারক কাকে বলে? কারক কত  প্রকার?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595"/>
          <a:stretch/>
        </p:blipFill>
        <p:spPr>
          <a:xfrm>
            <a:off x="1515161" y="2554483"/>
            <a:ext cx="307298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74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88507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5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551325" y="1116601"/>
            <a:ext cx="1957402" cy="4991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54" y="2547257"/>
            <a:ext cx="7801856" cy="181588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BD" sz="2800" spc="50" dirty="0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অপাদান কারকঃ </a:t>
            </a:r>
            <a:r>
              <a:rPr lang="bn-BD" sz="28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থেকে কোনো কিছু সংঘটিত অর্থাৎ উৎপন্ন, গৃহীত, বিচ্যুত, জাত, নির্গত, নিঃসৃত, বিরত, আরম্ভ, দূরীভূত, রক্ষিত, ভীত হওয়া প্রভৃতি বোঝায় তাকে অপাদান কারক বলে। যেমনঃ তিল থেকে তৈল হয়; দুধ থেকে দই হয়; মেঘ থেকে বৃষ্টি পড়ে।</a:t>
            </a:r>
            <a:endParaRPr lang="en-US" sz="28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0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403</Words>
  <Application>Microsoft Office PowerPoint</Application>
  <PresentationFormat>On-screen Show (4:3)</PresentationFormat>
  <Paragraphs>81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21</cp:revision>
  <dcterms:created xsi:type="dcterms:W3CDTF">2020-07-04T08:33:11Z</dcterms:created>
  <dcterms:modified xsi:type="dcterms:W3CDTF">2020-07-05T09:08:53Z</dcterms:modified>
</cp:coreProperties>
</file>