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62" r:id="rId8"/>
    <p:sldId id="269" r:id="rId9"/>
    <p:sldId id="270" r:id="rId10"/>
    <p:sldId id="271" r:id="rId11"/>
    <p:sldId id="272" r:id="rId12"/>
    <p:sldId id="263" r:id="rId13"/>
    <p:sldId id="274" r:id="rId14"/>
    <p:sldId id="266" r:id="rId15"/>
    <p:sldId id="267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1000"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F6AF-EA5C-4E76-A02A-ABC4B3C7745C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10420-lily-flower-petals-water-748x4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444"/>
            <a:ext cx="9144000" cy="5721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7800" y="1524000"/>
            <a:ext cx="3710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9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সমবায়ের গঠনতন্ত্র বা মূলনীতি</a:t>
            </a:r>
            <a:br>
              <a:rPr lang="bn-BD" dirty="0" smtClean="0">
                <a:latin typeface="Nikosh" pitchFamily="2" charset="0"/>
                <a:cs typeface="Nikosh" pitchFamily="2" charset="0"/>
              </a:rPr>
            </a:br>
            <a:r>
              <a:rPr lang="bn-BD" sz="2200" dirty="0" smtClean="0">
                <a:latin typeface="Nikosh" pitchFamily="2" charset="0"/>
                <a:cs typeface="Nikosh" pitchFamily="2" charset="0"/>
              </a:rPr>
              <a:t>(</a:t>
            </a:r>
            <a:r>
              <a:rPr lang="en-US" sz="2200" dirty="0" smtClean="0">
                <a:latin typeface="Nikosh" pitchFamily="2" charset="0"/>
                <a:cs typeface="Nikosh" pitchFamily="2" charset="0"/>
              </a:rPr>
              <a:t>Principles of Co-operatives)</a:t>
            </a:r>
            <a:endParaRPr lang="en-US" sz="2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4343400" cy="43434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32500" lnSpcReduction="20000"/>
          </a:bodyPr>
          <a:lstStyle/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সহযোগিতার মনোভাব 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সাম্য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একতা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নৈকট্য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মিতব্যয়িতা বা ব্যয় সঙ্কোচন 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সততা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গনতন্ত্র</a:t>
            </a:r>
          </a:p>
          <a:p>
            <a:r>
              <a:rPr lang="bn-BD" sz="9600" dirty="0" smtClean="0">
                <a:latin typeface="Nikosh" pitchFamily="2" charset="0"/>
                <a:cs typeface="Nikosh" pitchFamily="2" charset="0"/>
              </a:rPr>
              <a:t>স্বাধীনতা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sk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828800"/>
            <a:ext cx="3707296" cy="4038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 পণ্য বাজারজাতকরণ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153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কৃষিতে উৎপাদিত পণ্য সঠিক সময়ে, সঠিক দামে, সঠিক মানে ভোক্তার নিকট পৌঁছে দেওয়াই হচ্ছে কৃষি বাজারজাতকরণ।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362200"/>
            <a:ext cx="40386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কৃষি পণ্য বাজারজাতকরণের গুরুত্বঃ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971800"/>
            <a:ext cx="4114800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মানুষের মৌলিক চাহিদা পূরণ</a:t>
            </a:r>
          </a:p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কৃষকের ন্যায্য মুল্য প্রাপ্তি</a:t>
            </a:r>
          </a:p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ভোক্তার মান সম্পন্ন পণ্য প্রাপ্তি</a:t>
            </a:r>
          </a:p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কর্মসংস্থানের সুযোগ সৃষ্টি</a:t>
            </a:r>
          </a:p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ভূমির সর্বোত্তম ব্যবহার</a:t>
            </a:r>
          </a:p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শিল্পের কাচামালের পর্যাপ্ত গতিশীলতা</a:t>
            </a:r>
          </a:p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পন্যের অপচয় হ্রাস</a:t>
            </a:r>
          </a:p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রপ্তানি বাজার সম্প্রসারন ও বৈদেশিক মুদ্রা অর্জন</a:t>
            </a:r>
          </a:p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শিল্পায়নের সম্প্রসারণ 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f401026d683b9200d2d356e8678d72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36220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 পণ্য বাজারজাতকরণে সমবায়ের ভুমিকা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ঐক্য ও আত্মসচেতনতা সৃষ্টি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উচ্চ মুল্য প্রাপ্তি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বাজারজাতকরণ ব্যয় হ্রাস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মধ্যস্বত্বভোগীদের উচ্ছেদ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ঋণ প্রাপ্তি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বাজার তথ্যপ্রাপ্তি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বাজার নিয়ন্ত্রন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পন্যের মান উন্নয়ন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 উপকরণ সরবরাহ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সমন্বিত বালাই ব্যবস্থাপনা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বেকার সমস্যার সমাধান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সামাজিক মর্যাদা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সহ আর্থিক সুবিধা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10200" y="1752600"/>
            <a:ext cx="2133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১</a:t>
            </a:r>
          </a:p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উৎপাদক সমিতি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62400" y="3200400"/>
            <a:ext cx="1828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৪</a:t>
            </a:r>
          </a:p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বাজার ভোক্তাসমিতি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62800" y="3200400"/>
            <a:ext cx="1981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২</a:t>
            </a:r>
          </a:p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প্রক্রিয়াকরণ সমিতি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62600" y="4724400"/>
            <a:ext cx="2133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৩</a:t>
            </a:r>
          </a:p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বাজারজাতকরণ সমিতি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95800" y="23622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43800" y="24384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7696200" y="42672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724400" y="44196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</p:cNvCxnSpPr>
          <p:nvPr/>
        </p:nvCxnSpPr>
        <p:spPr>
          <a:xfrm rot="10800000">
            <a:off x="5867400" y="37338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524500" y="36957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95800" y="5943600"/>
            <a:ext cx="40386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মার্কেট চেইন ব্যবস্থাপনার ধাপ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105400"/>
            <a:ext cx="69342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দল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A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-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সমবায়ের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সুবিধাগুলো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চিহ্নিত করো।</a:t>
            </a:r>
          </a:p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দল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B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–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সমবায়ের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অসুবিধাগুলো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চিহ্নিত করো।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5600" y="304800"/>
            <a:ext cx="3276600" cy="1143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imagesas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24000"/>
            <a:ext cx="3886200" cy="352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3200400"/>
            <a:ext cx="6858000" cy="2677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সমবায় আইন বলতে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কি বুঝ?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বাংলাদেশে সমবায় সমতি অধ্যাদেশ কত সালে জারি হয়?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সমবায় আইন কেন তৈরি করা হয়েছে?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সমবায়ের ৪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টি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মুলনীতি বল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৪।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কৃষিপণ্য বাজারজাতকরণে সমবায়ের ভুমিকা ব্যাখ্যা করো।</a:t>
            </a:r>
            <a:endParaRPr lang="bn-BD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74" name="AutoShape 2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81000"/>
            <a:ext cx="2524125" cy="2667000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981200" y="762000"/>
            <a:ext cx="3200400" cy="16764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bn-BD" dirty="0" smtClean="0"/>
              <a:t>বাড়ির কাজ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495800"/>
            <a:ext cx="8534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কৃষি সমবায়ের উপযোগিতা সম্পর্কে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একটি প্রতিবেদন তৈরি কর।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f209b1ced1f1a48fb769dae46d7300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089" y="1143000"/>
            <a:ext cx="4159111" cy="32004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92" y="381000"/>
            <a:ext cx="7616208" cy="6099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73390604_10158791922955820_268825807840350349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182"/>
            <a:ext cx="9144000" cy="65713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4419600"/>
            <a:ext cx="4267200" cy="1600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কৃষিশিক্ষা </a:t>
            </a:r>
          </a:p>
          <a:p>
            <a:pPr algn="ctr">
              <a:buNone/>
            </a:pP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দ্বাদশ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0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 পঞ্চম</a:t>
            </a:r>
          </a:p>
          <a:p>
            <a:pPr algn="ctr">
              <a:buNone/>
            </a:pPr>
            <a:r>
              <a:rPr lang="bn-BD" sz="3000" dirty="0" smtClean="0">
                <a:latin typeface="Nikosh" pitchFamily="2" charset="0"/>
                <a:cs typeface="Nikosh" pitchFamily="2" charset="0"/>
              </a:rPr>
              <a:t>কৃষি অর্থনীতি ও সমবায় (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L-5)</a:t>
            </a:r>
            <a:r>
              <a:rPr lang="bn-BD" sz="30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676400"/>
            <a:ext cx="4572000" cy="2514600"/>
          </a:xfrm>
          <a:noFill/>
        </p:spPr>
        <p:txBody>
          <a:bodyPr/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মাহমুদা নাছরিন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1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হাফেজ জিয়াউর রহমান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শ্যামগঞ্জ, পূর্বধলা, নেত্রকোনা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9" name="Picture 8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063" y="0"/>
            <a:ext cx="2985937" cy="3734154"/>
          </a:xfrm>
          <a:prstGeom prst="rect">
            <a:avLst/>
          </a:prstGeom>
        </p:spPr>
      </p:pic>
      <p:sp>
        <p:nvSpPr>
          <p:cNvPr id="14" name="Flowchart: Sequential Access Storage 13"/>
          <p:cNvSpPr/>
          <p:nvPr/>
        </p:nvSpPr>
        <p:spPr>
          <a:xfrm>
            <a:off x="2438400" y="457200"/>
            <a:ext cx="2514600" cy="612648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ndscape Green wallpaper | 1920x1080 | #307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886200" cy="792162"/>
          </a:xfrm>
          <a:solidFill>
            <a:schemeClr val="accent3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আগে ছবি দেখি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318" name="AutoShape 6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ndexdf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1416050"/>
            <a:ext cx="3352800" cy="2165350"/>
          </a:xfrm>
          <a:prstGeom prst="rect">
            <a:avLst/>
          </a:prstGeom>
        </p:spPr>
      </p:pic>
      <p:pic>
        <p:nvPicPr>
          <p:cNvPr id="12" name="Picture 11" descr="f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038600"/>
            <a:ext cx="3581400" cy="2143125"/>
          </a:xfrm>
          <a:prstGeom prst="rect">
            <a:avLst/>
          </a:prstGeom>
        </p:spPr>
      </p:pic>
      <p:pic>
        <p:nvPicPr>
          <p:cNvPr id="13" name="Picture 12" descr="images.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245" y="4038600"/>
            <a:ext cx="3460955" cy="2133600"/>
          </a:xfrm>
          <a:prstGeom prst="rect">
            <a:avLst/>
          </a:prstGeom>
        </p:spPr>
      </p:pic>
      <p:pic>
        <p:nvPicPr>
          <p:cNvPr id="14" name="Picture 13" descr="imagesv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342052"/>
            <a:ext cx="3657600" cy="223934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rs. Makris / Mrs. Makris Kindergarten Classroom 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7848600" cy="556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00200" y="304800"/>
            <a:ext cx="59436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আমাদের আজকের পাঠঃ </a:t>
            </a:r>
          </a:p>
        </p:txBody>
      </p:sp>
      <p:pic>
        <p:nvPicPr>
          <p:cNvPr id="3076" name="Picture 4" descr="সমবায় আইন অমান্য করায় কেন্দুয়ায়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971800"/>
            <a:ext cx="2895600" cy="121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2514600"/>
            <a:ext cx="28956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কৃষি উন্নয়ন ও সমবায় </a:t>
            </a:r>
            <a:endParaRPr lang="en-US" sz="28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4191000"/>
            <a:ext cx="2895600" cy="49244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600" b="1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সমবায় ও বাজারজাতকরণ </a:t>
            </a:r>
            <a:endParaRPr lang="en-US" sz="26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96805214-teamwork-colorful-people-working-together-success-social-community-and-cooperation-symbol-concept-ve.jpg"/>
          <p:cNvPicPr>
            <a:picLocks noChangeAspect="1"/>
          </p:cNvPicPr>
          <p:nvPr/>
        </p:nvPicPr>
        <p:blipFill>
          <a:blip r:embed="rId2">
            <a:lum bright="50000" contrast="32000"/>
          </a:blip>
          <a:stretch>
            <a:fillRect/>
          </a:stretch>
        </p:blipFill>
        <p:spPr>
          <a:xfrm>
            <a:off x="304800" y="304800"/>
            <a:ext cx="8534400" cy="59917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6248400" cy="1905000"/>
          </a:xfrm>
          <a:noFill/>
          <a:ln w="38100">
            <a:noFill/>
          </a:ln>
        </p:spPr>
        <p:txBody>
          <a:bodyPr>
            <a:normAutofit fontScale="85000" lnSpcReduction="1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 উন্নয়নে সমবায়ের ভুমিকা বিশ্লেষণ করতে পারবে।  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সমবায় আইন সম্পর্কে ধারণা ব্যাখ্যা করতে পারবে।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 পণ্য বাজারজাতকরণে সমবায়ের ভুমিকা বিশ্লেষণ করতে পারবে।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362200" y="228600"/>
            <a:ext cx="4114800" cy="838200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শিখন ফল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2971800" cy="49090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এই পাঠ শেষে শিক্ষার্থীরা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050" name="AutoShape 2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 উন্নয়নে সমবায়ের ভুমিকা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49580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কৃষি জমির ব্যবহার</a:t>
            </a:r>
          </a:p>
          <a:p>
            <a:pPr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পানি ব্যবহার</a:t>
            </a:r>
          </a:p>
          <a:p>
            <a:pPr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কৃষি যন্ত্রপাতি ব্যবহার</a:t>
            </a:r>
          </a:p>
          <a:p>
            <a:pPr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কৃষির জন্য সার,বীজ, ঔষধ ও অন্যান্য উপকরণ সংগ্রহ ও ব্যবহার</a:t>
            </a:r>
          </a:p>
          <a:p>
            <a:pPr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কৃষি ঋণ</a:t>
            </a:r>
          </a:p>
          <a:p>
            <a:pPr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পণ্য উৎপাদন ও বাজারজাতকরণ</a:t>
            </a:r>
          </a:p>
          <a:p>
            <a:pPr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পণ্য সংরক্ষণ</a:t>
            </a:r>
          </a:p>
          <a:p>
            <a:pPr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শিক্ষা ও প্রশিক্ষণ সম্প্রসারণ </a:t>
            </a:r>
          </a:p>
          <a:p>
            <a:pPr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গ্রামীণ অবকাঠামো উন্নয়ন</a:t>
            </a:r>
          </a:p>
          <a:p>
            <a:pPr>
              <a:buFont typeface="Arial" pitchFamily="34" charset="0"/>
              <a:buChar char="•"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শিল্পের উন্নয়ন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imag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447800"/>
            <a:ext cx="3200400" cy="2605130"/>
          </a:xfrm>
          <a:prstGeom prst="rect">
            <a:avLst/>
          </a:prstGeom>
        </p:spPr>
      </p:pic>
      <p:pic>
        <p:nvPicPr>
          <p:cNvPr id="7" name="Picture 6" descr="maxresdefault .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114800"/>
            <a:ext cx="3200400" cy="246791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304800"/>
            <a:ext cx="403860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সমবায় আইন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(Co-operative Law)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76400"/>
            <a:ext cx="84582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সমবায় প্রতিষ্ঠা, নিবন্ধন, পরিচালনা ও সমবায় সদস্যদের স্বার্থ সংরক্ষণের জন্য প্রণীত আইনকে সমবায় আইন বলা হয়।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90800"/>
            <a:ext cx="838200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১৯০৪ সালে উপমহাদেশে ব্রিটিশ ভারতের গভর্নর জে. লর্ড কার্জন সর্বপ্রথম ‘সমবায় ঋণদান সমিতি আইন ১৯০৪’ জারি করেন</a:t>
            </a:r>
          </a:p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১৯১২ সালে ভারত সরকার ‘সমবায় সমিতি আইন ১৯১২’ জারি করেন।</a:t>
            </a:r>
          </a:p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১৯৪০ সালে বঙ্গীয় আইন পরিষদ কর্তৃক ‘দি বেঙ্গল কো অপারেটিভ সোসাইটিস অ্যাক্ট-১৯৪০’  নামে সমবায় আইন পাশ হয়।</a:t>
            </a:r>
          </a:p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১৯৮৪ সালে বাংলাদেশের রাষ্ট্রপতি  দেশে প্রচলিত সমবায় আইন বাতিল করে ‘সমবায় সমতি অধ্যাদেশ ১৯৮৪’ জারি করেন।</a:t>
            </a:r>
          </a:p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এরপর নানা সংশোধনী হয়ে- ‘সমবায় সমিতি আইন ২০০১’ ও ‘সমবায় সমিতি বিধিমালা ২০০৪’ প্রণীত হয়। </a:t>
            </a:r>
          </a:p>
          <a:p>
            <a:pPr>
              <a:buFont typeface="Arial" pitchFamily="34" charset="0"/>
              <a:buChar char="•"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সর্বশেষ ২০১৩ সালে সমবায় আইন সংশোধন করে সমবায় উপবিধি ও উপ আইন করা হয়।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609600" y="152400"/>
            <a:ext cx="3352800" cy="4572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গুরুত্বপূর্ণ সমবায় বিধিসমুহঃ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762000"/>
            <a:ext cx="7543800" cy="53553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গণপ্রজাতন্ত্রী বাংলাদেশের সংবিধানের ১৩ এর (খ) অনুচ্ছেদে সমবায়কে মালিকানার ২য় খাত হিসেবে স্বীকৃতি দেয়া হয়েছে। এর বিধিসমুহ হল-</a:t>
            </a:r>
          </a:p>
          <a:p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বিধি-১ ঃ সমবায়ের সংক্ষিপ্ত নাম থাকবে।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বিধি-২ ঃ সমবায় অর্থবহ সংজ্ঞায়িত হবে।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বিধি-৩ ঃ বিভিন্ন পেশাভিত্তিক সমবায় সমিতি গঠন করা যাবে। 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বিধি-৪ ঃ সমবায় অধিদপ্তরের প্রধান কার্যালয় থাকবে।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বিধি-৫ ঃসমবায় অধিদপ্তরের শাখা কার্যালয় থাকবে।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বিধি-৬ ঃ অধিদপ্তরের একজন নিবন্ধক থাকবেন।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বিধি-৭ ঃ নিবন্ধন ব্যতিত ‘সমবায়’ শব্দ ব্যবহার নিষিদ্ধ। কোন ব্যক্তি এ বিধান লঙ্ঘন করলে অনধিক সাত বছরের কারাদন্দ বা অনূন্য দশ লক্ষ টাকা অর্থদণ্ড অথবা উভয় দণ্ডে দণ্ডিত হবেন।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বিধি-৮ ঃ প্রাথমিক সমিতিতে ২০ জন সদস্য, কেন্দ্রীয় সমিতিতে ১০টি প্রাথমিক সমবায় সমিতির সদস্য থাকবে। এবং জাতীয় সমিতিতে ১০ টি কেন্দ্রীয় সমবায় সমিতির সদস্য থাকবে।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বিধি-৯ ঃ ১৮ বছরের কম বয়সী ব্যক্তি জামিনদার অভিভাবকের সাপেক্ষে সহযোগী সদস্য হতে পারবেন। তবে- সমিতি হতে ঋণ গ্রহণ, ভোট দান বা নির্বাচনী প্রার্থী হতে পারবেন না।</a:t>
            </a: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r>
              <a:rPr lang="bn-BD" sz="3600" dirty="0" smtClean="0">
                <a:latin typeface="Nikosh" pitchFamily="2" charset="0"/>
                <a:cs typeface="Nikosh" pitchFamily="2" charset="0"/>
              </a:rPr>
              <a:t>সমবায় আইন অনুযায়ী </a:t>
            </a:r>
            <a:br>
              <a:rPr lang="bn-BD" sz="3600" dirty="0" smtClean="0">
                <a:latin typeface="Nikosh" pitchFamily="2" charset="0"/>
                <a:cs typeface="Nikosh" pitchFamily="2" charset="0"/>
              </a:rPr>
            </a:br>
            <a:r>
              <a:rPr lang="bn-BD" sz="3600" dirty="0" smtClean="0">
                <a:latin typeface="Nikosh" pitchFamily="2" charset="0"/>
                <a:cs typeface="Nikosh" pitchFamily="2" charset="0"/>
              </a:rPr>
              <a:t>সমবায় সমিতি গঠনের জন্য যা দরকারঃ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সমবায় সমিতি গঠনের জন্য প্রথমে ৬ সদস্য বিশিষ্ট সাংগঠনিক কমিটি গঠন করতে হবে। এদের মধ্যে একজন চেয়ারম্যান, একজন ভাইস চেয়ারম্যান, একজন কোষাধ্যক্ষ, একজন সেক্রেটারী এবং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রা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সাধারন সদস্য হিসেবে ২-৩ বছরের জন্য নির্বাচিত হবেন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।  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সমিতির নাম, ঠিকানা, শেয়ার সংখ্যা, মুলধনের পরিমাণ, সমিতি পরিচালনা সংক্রান্ত নিয়ম লিপিবদ্ধ থাকবে।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সমবায় অফিস থেকে ফরম সংগ্রহ করে তা পূরণ করে নির্ধারিত ফি ও প্রয়োজনীয় কাগজপত্র জমা দিতে হবে।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সমিতির কাগজপত্র, ফি জমা ইত্যাদি দেখে প্রস্তাবিতি সমিতিকে ৬ মাসের সাময়িক অনুমতি সমবায় অফিস প্রদান করবে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। 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সমবায় সমিতির ৬ মাস অতিক্রান্ত হওয়ার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পর সমবায়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অফিস হতে পর্যবেক্ষণ করবে।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সমিতির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কার্যক্রম সন্তোষজনক হলে পূর্ণ অনুমতি পত্র প্রদান করা হবে।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নিবন্ধনপত্র পাওয়ার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পর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সমবায় সমিতি উপবিধির নিয়ম অনুযায়ী কাজ শুরু করতে পারবে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।  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769</Words>
  <Application>Microsoft Office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আগে ছবি দেখি </vt:lpstr>
      <vt:lpstr>Slide 4</vt:lpstr>
      <vt:lpstr>Slide 5</vt:lpstr>
      <vt:lpstr>কৃষি উন্নয়নে সমবায়ের ভুমিকা</vt:lpstr>
      <vt:lpstr>Slide 7</vt:lpstr>
      <vt:lpstr>Slide 8</vt:lpstr>
      <vt:lpstr>সমবায় আইন অনুযায়ী  সমবায় সমিতি গঠনের জন্য যা দরকারঃ</vt:lpstr>
      <vt:lpstr>সমবায়ের গঠনতন্ত্র বা মূলনীতি (Principles of Co-operatives)</vt:lpstr>
      <vt:lpstr>কৃষি পণ্য বাজারজাতকরণ</vt:lpstr>
      <vt:lpstr>কৃষি পণ্য বাজারজাতকরণে সমবায়ের ভুমিকা</vt:lpstr>
      <vt:lpstr>Slide 13</vt:lpstr>
      <vt:lpstr>Slide 14</vt:lpstr>
      <vt:lpstr>বাড়ির কাজ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33</cp:revision>
  <dcterms:created xsi:type="dcterms:W3CDTF">2020-07-02T02:59:26Z</dcterms:created>
  <dcterms:modified xsi:type="dcterms:W3CDTF">2020-07-02T15:58:26Z</dcterms:modified>
</cp:coreProperties>
</file>