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9" r:id="rId2"/>
    <p:sldId id="257" r:id="rId3"/>
    <p:sldId id="422" r:id="rId4"/>
    <p:sldId id="258" r:id="rId5"/>
    <p:sldId id="434" r:id="rId6"/>
    <p:sldId id="430" r:id="rId7"/>
    <p:sldId id="426" r:id="rId8"/>
    <p:sldId id="428" r:id="rId9"/>
    <p:sldId id="416" r:id="rId10"/>
    <p:sldId id="417" r:id="rId11"/>
    <p:sldId id="436" r:id="rId12"/>
    <p:sldId id="427" r:id="rId13"/>
    <p:sldId id="435" r:id="rId14"/>
    <p:sldId id="431" r:id="rId15"/>
    <p:sldId id="432" r:id="rId16"/>
    <p:sldId id="438" r:id="rId17"/>
    <p:sldId id="362" r:id="rId18"/>
    <p:sldId id="433" r:id="rId19"/>
    <p:sldId id="262" r:id="rId20"/>
    <p:sldId id="299" r:id="rId21"/>
    <p:sldId id="437" r:id="rId22"/>
    <p:sldId id="264" r:id="rId23"/>
    <p:sldId id="26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F34803-473F-4DC6-890E-4A7A7D46F033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11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4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3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4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49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9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3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4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4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4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9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0F34803-473F-4DC6-890E-4A7A7D46F033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254979-2B88-4FAE-AFD2-23425772E6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61" y="138659"/>
            <a:ext cx="11767279" cy="658068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C5F37DD-9128-428C-A1E2-ECEED822789A}"/>
              </a:ext>
            </a:extLst>
          </p:cNvPr>
          <p:cNvSpPr/>
          <p:nvPr/>
        </p:nvSpPr>
        <p:spPr>
          <a:xfrm>
            <a:off x="1143948" y="3811012"/>
            <a:ext cx="1016892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গোলাপের</a:t>
            </a:r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13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70F1671-9D88-4F64-A3C3-FDDB45C45E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802" y="1609713"/>
            <a:ext cx="3750395" cy="276741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48EBB85-3859-421F-B8B1-DDE973DE4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25" y="1609713"/>
            <a:ext cx="3750395" cy="2767416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9790BE4-5F57-47B7-808C-D06AC0FE39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9" y="1609713"/>
            <a:ext cx="3750395" cy="276741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2F94B19-DC9F-4887-BB5B-B59EA8363C34}"/>
              </a:ext>
            </a:extLst>
          </p:cNvPr>
          <p:cNvSpPr txBox="1"/>
          <p:nvPr/>
        </p:nvSpPr>
        <p:spPr>
          <a:xfrm>
            <a:off x="2892107" y="418390"/>
            <a:ext cx="6731577" cy="707886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গুলোতে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613DB5-ABDD-415C-B05C-5221D2D52C9F}"/>
              </a:ext>
            </a:extLst>
          </p:cNvPr>
          <p:cNvSpPr txBox="1"/>
          <p:nvPr/>
        </p:nvSpPr>
        <p:spPr>
          <a:xfrm>
            <a:off x="2070549" y="4860565"/>
            <a:ext cx="7553135" cy="646331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 শিক্ষার্থীরা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বিদ্যালয়ে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বাগান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করছে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422959-DDB5-4302-AC41-FACFFBA97768}"/>
              </a:ext>
            </a:extLst>
          </p:cNvPr>
          <p:cNvSpPr txBox="1"/>
          <p:nvPr/>
        </p:nvSpPr>
        <p:spPr>
          <a:xfrm>
            <a:off x="2070548" y="4837660"/>
            <a:ext cx="7553135" cy="646331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বাগানে ফুলের গাছ লাগাব এবং যত্ন নেব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75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016356-22E5-47D6-B211-68FE3CACEE49}"/>
              </a:ext>
            </a:extLst>
          </p:cNvPr>
          <p:cNvSpPr/>
          <p:nvPr/>
        </p:nvSpPr>
        <p:spPr>
          <a:xfrm>
            <a:off x="4635312" y="1144496"/>
            <a:ext cx="323197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209457-5C7A-489E-ADC6-98111D34A0D4}"/>
              </a:ext>
            </a:extLst>
          </p:cNvPr>
          <p:cNvSpPr/>
          <p:nvPr/>
        </p:nvSpPr>
        <p:spPr>
          <a:xfrm>
            <a:off x="599602" y="1867772"/>
            <a:ext cx="2299027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50000"/>
              </a:schemeClr>
            </a:solidFill>
          </a:ln>
          <a:scene3d>
            <a:camera prst="obliqueTop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– </a:t>
            </a:r>
            <a:r>
              <a:rPr lang="en-US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IN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en-US" sz="3200" b="1" dirty="0">
              <a:ln/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4B6615-C57A-4DDD-BB18-4B77B2B2DA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654" y="995002"/>
            <a:ext cx="2119744" cy="1610590"/>
          </a:xfrm>
          <a:prstGeom prst="rect">
            <a:avLst/>
          </a:prstGeom>
          <a:ln w="38100">
            <a:solidFill>
              <a:srgbClr val="FF0000"/>
            </a:solidFill>
          </a:ln>
          <a:scene3d>
            <a:camera prst="isometricOffAxis2Left"/>
            <a:lightRig rig="threePt" dir="t"/>
          </a:scene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4FE1E79-73BC-4C33-94E1-9AECEA07A0AE}"/>
              </a:ext>
            </a:extLst>
          </p:cNvPr>
          <p:cNvSpPr txBox="1"/>
          <p:nvPr/>
        </p:nvSpPr>
        <p:spPr>
          <a:xfrm>
            <a:off x="865682" y="3467579"/>
            <a:ext cx="10460636" cy="156966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শ্রেণিকক্ষের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বাইরে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উন্নয়নমূলক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39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CE2A3D-6310-4205-96A7-51E2E591B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8" t="29229" r="32289" b="51298"/>
          <a:stretch/>
        </p:blipFill>
        <p:spPr>
          <a:xfrm>
            <a:off x="3545447" y="1364007"/>
            <a:ext cx="6073832" cy="4129986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FDAF82C-CE85-4480-B613-64FA10A83773}"/>
              </a:ext>
            </a:extLst>
          </p:cNvPr>
          <p:cNvSpPr txBox="1"/>
          <p:nvPr/>
        </p:nvSpPr>
        <p:spPr>
          <a:xfrm>
            <a:off x="3027018" y="396160"/>
            <a:ext cx="6731577" cy="707886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টিতে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F91CBC-BB3C-4B39-8D88-2C01873D60C2}"/>
              </a:ext>
            </a:extLst>
          </p:cNvPr>
          <p:cNvSpPr txBox="1"/>
          <p:nvPr/>
        </p:nvSpPr>
        <p:spPr>
          <a:xfrm>
            <a:off x="3059084" y="5749415"/>
            <a:ext cx="7046558" cy="646331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 শিক্ষার্থীরা শ্রেণিকক্ষ পরিষ্কার করছে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25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4840AB-5628-4428-8D5E-47DDF12EBAB1}"/>
              </a:ext>
            </a:extLst>
          </p:cNvPr>
          <p:cNvSpPr/>
          <p:nvPr/>
        </p:nvSpPr>
        <p:spPr>
          <a:xfrm>
            <a:off x="320156" y="1287871"/>
            <a:ext cx="2544286" cy="646331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 – 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en-US" sz="36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49CA8A-1790-481B-8C3B-17D9F6F22B53}"/>
              </a:ext>
            </a:extLst>
          </p:cNvPr>
          <p:cNvSpPr/>
          <p:nvPr/>
        </p:nvSpPr>
        <p:spPr>
          <a:xfrm>
            <a:off x="4505958" y="780039"/>
            <a:ext cx="273183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A77FE6-CC58-481A-9114-11FDA731CA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639" y="341058"/>
            <a:ext cx="2196958" cy="1579244"/>
          </a:xfrm>
          <a:prstGeom prst="rect">
            <a:avLst/>
          </a:prstGeom>
          <a:ln w="57150">
            <a:solidFill>
              <a:srgbClr val="FF0000"/>
            </a:solidFill>
          </a:ln>
          <a:scene3d>
            <a:camera prst="perspectiveFront"/>
            <a:lightRig rig="threePt" dir="t"/>
          </a:scene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E105B7-E74B-4255-853D-4E8CAED269F1}"/>
              </a:ext>
            </a:extLst>
          </p:cNvPr>
          <p:cNvSpPr txBox="1"/>
          <p:nvPr/>
        </p:nvSpPr>
        <p:spPr>
          <a:xfrm>
            <a:off x="1111973" y="3399411"/>
            <a:ext cx="9950768" cy="1323439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শ্রেণিকক্ষের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ভিতরে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উন্নয়নমূলক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04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9C755A-103C-4487-B606-9F26915626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258" y="1378580"/>
            <a:ext cx="5906565" cy="410084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E810937-AC0A-4F6B-8C12-BD628D28F49A}"/>
              </a:ext>
            </a:extLst>
          </p:cNvPr>
          <p:cNvSpPr txBox="1"/>
          <p:nvPr/>
        </p:nvSpPr>
        <p:spPr>
          <a:xfrm>
            <a:off x="3094751" y="519427"/>
            <a:ext cx="6731577" cy="707886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টিতে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DCEE8B-6D75-46CE-81F5-9019D04EF80E}"/>
              </a:ext>
            </a:extLst>
          </p:cNvPr>
          <p:cNvSpPr txBox="1"/>
          <p:nvPr/>
        </p:nvSpPr>
        <p:spPr>
          <a:xfrm>
            <a:off x="3929331" y="5692242"/>
            <a:ext cx="4603160" cy="646331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 শিক্ষার্থীরা হৈ চৈ করছে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21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E9C4D6-794C-4E8D-AEBF-BFA10F1CB1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387" y="1313794"/>
            <a:ext cx="6249225" cy="423041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2BD5A4-0CD9-4534-993A-404FBFB80DAE}"/>
              </a:ext>
            </a:extLst>
          </p:cNvPr>
          <p:cNvSpPr txBox="1"/>
          <p:nvPr/>
        </p:nvSpPr>
        <p:spPr>
          <a:xfrm>
            <a:off x="2971387" y="457872"/>
            <a:ext cx="6731577" cy="707886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এই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টিতে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C8D8DA-10D0-4D21-AC2B-202FE160EA0F}"/>
              </a:ext>
            </a:extLst>
          </p:cNvPr>
          <p:cNvSpPr txBox="1"/>
          <p:nvPr/>
        </p:nvSpPr>
        <p:spPr>
          <a:xfrm>
            <a:off x="790435" y="5753797"/>
            <a:ext cx="10611128" cy="646331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 শিক্ষার্থীরা শ্রেণিকক্ষে মনোযোগী এবং শিক্ষককে সহযোগিতা করছে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69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016356-22E5-47D6-B211-68FE3CACEE49}"/>
              </a:ext>
            </a:extLst>
          </p:cNvPr>
          <p:cNvSpPr/>
          <p:nvPr/>
        </p:nvSpPr>
        <p:spPr>
          <a:xfrm>
            <a:off x="4857327" y="1144496"/>
            <a:ext cx="278794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209457-5C7A-489E-ADC6-98111D34A0D4}"/>
              </a:ext>
            </a:extLst>
          </p:cNvPr>
          <p:cNvSpPr/>
          <p:nvPr/>
        </p:nvSpPr>
        <p:spPr>
          <a:xfrm>
            <a:off x="599602" y="1867772"/>
            <a:ext cx="2299027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50000"/>
              </a:schemeClr>
            </a:solidFill>
          </a:ln>
          <a:scene3d>
            <a:camera prst="obliqueTop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– </a:t>
            </a:r>
            <a:r>
              <a:rPr lang="en-US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IN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en-US" sz="3200" b="1" dirty="0">
              <a:ln/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FE1E79-73BC-4C33-94E1-9AECEA07A0AE}"/>
              </a:ext>
            </a:extLst>
          </p:cNvPr>
          <p:cNvSpPr txBox="1"/>
          <p:nvPr/>
        </p:nvSpPr>
        <p:spPr>
          <a:xfrm>
            <a:off x="865682" y="3467579"/>
            <a:ext cx="10460636" cy="83099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</a:t>
            </a:r>
            <a:r>
              <a:rPr lang="bn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মাদের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চলাকালীন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 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74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2D2A45-1BDB-488C-B81B-A5712F726879}"/>
              </a:ext>
            </a:extLst>
          </p:cNvPr>
          <p:cNvSpPr txBox="1"/>
          <p:nvPr/>
        </p:nvSpPr>
        <p:spPr>
          <a:xfrm>
            <a:off x="6448268" y="2705725"/>
            <a:ext cx="4961743" cy="1446550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পাঠ্যবইয়ের ৩৬ পৃষ্ঠা খোল এবং নিরবে পড়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CDD7AA-8B22-4133-BC4A-FD62F7B503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6" t="22077" r="2245" b="13224"/>
          <a:stretch/>
        </p:blipFill>
        <p:spPr>
          <a:xfrm>
            <a:off x="1064301" y="316172"/>
            <a:ext cx="4407109" cy="622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62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80D6388-7FDD-4A5C-BBF6-9ACA4CCC2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343445"/>
              </p:ext>
            </p:extLst>
          </p:nvPr>
        </p:nvGraphicFramePr>
        <p:xfrm>
          <a:off x="324786" y="1663909"/>
          <a:ext cx="11542425" cy="4385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7475">
                  <a:extLst>
                    <a:ext uri="{9D8B030D-6E8A-4147-A177-3AD203B41FA5}">
                      <a16:colId xmlns:a16="http://schemas.microsoft.com/office/drawing/2014/main" val="246590955"/>
                    </a:ext>
                  </a:extLst>
                </a:gridCol>
                <a:gridCol w="3847475">
                  <a:extLst>
                    <a:ext uri="{9D8B030D-6E8A-4147-A177-3AD203B41FA5}">
                      <a16:colId xmlns:a16="http://schemas.microsoft.com/office/drawing/2014/main" val="764112553"/>
                    </a:ext>
                  </a:extLst>
                </a:gridCol>
                <a:gridCol w="3847475">
                  <a:extLst>
                    <a:ext uri="{9D8B030D-6E8A-4147-A177-3AD203B41FA5}">
                      <a16:colId xmlns:a16="http://schemas.microsoft.com/office/drawing/2014/main" val="2677723970"/>
                    </a:ext>
                  </a:extLst>
                </a:gridCol>
              </a:tblGrid>
              <a:tr h="1019331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শ্রেণিকক্ষের ভিতরে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শ্রেণিকক্ষের বাইরে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পাঠ চলাকালীন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515465"/>
                  </a:ext>
                </a:extLst>
              </a:tr>
              <a:tr h="1628931">
                <a:tc>
                  <a:txBody>
                    <a:bodyPr/>
                    <a:lstStyle/>
                    <a:p>
                      <a:r>
                        <a:rPr lang="bn-IN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 শ্রেণিকক্ষের চেয়ার-টেবিল সাজিয়ে রাখব ।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 বিদ্যালয়ের মাঠ পরিষ্কার রাখতে সাহায্য করব।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 পাঠে মনোযোগী হব ।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602068"/>
                  </a:ext>
                </a:extLst>
              </a:tr>
              <a:tr h="1628931">
                <a:tc>
                  <a:txBody>
                    <a:bodyPr/>
                    <a:lstStyle/>
                    <a:p>
                      <a:r>
                        <a:rPr lang="bn-IN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 বোর্ড পরিষ্কার রাখব ।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২।বাগান তৈরি করব ও গাছের যত্ন নেব ।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36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 শ্রেণিকক্ষে হৈ চৈ করব না ।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39101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DCDD360-921C-449A-B05F-687CC5B98F18}"/>
              </a:ext>
            </a:extLst>
          </p:cNvPr>
          <p:cNvSpPr txBox="1"/>
          <p:nvPr/>
        </p:nvSpPr>
        <p:spPr>
          <a:xfrm flipH="1">
            <a:off x="534648" y="593732"/>
            <a:ext cx="111227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এসো বিদ্যালয়ে আমরা কী কী কাজ করি তার একটি তালিকা তৈরি করি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900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24406" y="1482487"/>
            <a:ext cx="10114742" cy="769441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সঠিক শব্দ দিয়ে শূন্যস্থান পূরণ করিঃ</a:t>
            </a:r>
            <a:endParaRPr lang="en-US" sz="4400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5691" y="2889298"/>
            <a:ext cx="11180618" cy="646331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বিদ্যালয়ের মাঠ ...................... রাখতে সাহায্য করব ।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6124" y="2725055"/>
            <a:ext cx="1663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পরিষ্কার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36A6E6-8909-45A5-8AE2-4E6813C65A7A}"/>
              </a:ext>
            </a:extLst>
          </p:cNvPr>
          <p:cNvSpPr txBox="1"/>
          <p:nvPr/>
        </p:nvSpPr>
        <p:spPr>
          <a:xfrm>
            <a:off x="505691" y="3675227"/>
            <a:ext cx="11180618" cy="646331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আমরা শ্রেণিকক্ষে    ......................করব না।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1DB3F7-E394-46FB-A37C-B21A0B669BD3}"/>
              </a:ext>
            </a:extLst>
          </p:cNvPr>
          <p:cNvSpPr txBox="1"/>
          <p:nvPr/>
        </p:nvSpPr>
        <p:spPr>
          <a:xfrm>
            <a:off x="4219371" y="3640313"/>
            <a:ext cx="1769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হৈ চৈ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422D43-547B-455E-996C-8F7EB481579E}"/>
              </a:ext>
            </a:extLst>
          </p:cNvPr>
          <p:cNvSpPr txBox="1"/>
          <p:nvPr/>
        </p:nvSpPr>
        <p:spPr>
          <a:xfrm>
            <a:off x="505690" y="4481883"/>
            <a:ext cx="11180618" cy="646331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বাগানে ফুলের গাছ লাগাব ও   ......................নেব ।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4305DE-8159-4B83-8E5B-B308EE16FCE9}"/>
              </a:ext>
            </a:extLst>
          </p:cNvPr>
          <p:cNvSpPr txBox="1"/>
          <p:nvPr/>
        </p:nvSpPr>
        <p:spPr>
          <a:xfrm>
            <a:off x="5271231" y="4363192"/>
            <a:ext cx="1697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যত্ন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53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/>
      <p:bldP spid="11" grpId="0" animBg="1"/>
      <p:bldP spid="12" grpId="0"/>
      <p:bldP spid="13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613561" y="332508"/>
            <a:ext cx="2964873" cy="1454728"/>
            <a:chOff x="4668980" y="360218"/>
            <a:chExt cx="2964873" cy="1454728"/>
          </a:xfrm>
        </p:grpSpPr>
        <p:sp>
          <p:nvSpPr>
            <p:cNvPr id="3" name="12-Point Star 2"/>
            <p:cNvSpPr/>
            <p:nvPr/>
          </p:nvSpPr>
          <p:spPr>
            <a:xfrm>
              <a:off x="4668980" y="360218"/>
              <a:ext cx="2964873" cy="1454728"/>
            </a:xfrm>
            <a:prstGeom prst="star12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381014" y="733639"/>
              <a:ext cx="154080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75000"/>
                    </a:schemeClr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TextBox 4"/>
          <p:cNvSpPr txBox="1"/>
          <p:nvPr/>
        </p:nvSpPr>
        <p:spPr>
          <a:xfrm>
            <a:off x="1339590" y="2120626"/>
            <a:ext cx="2945757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4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18655" y="2757055"/>
            <a:ext cx="4508177" cy="3639413"/>
            <a:chOff x="318655" y="2757055"/>
            <a:chExt cx="4508177" cy="3639413"/>
          </a:xfrm>
        </p:grpSpPr>
        <p:sp>
          <p:nvSpPr>
            <p:cNvPr id="8" name="Vertical Scroll 7"/>
            <p:cNvSpPr/>
            <p:nvPr/>
          </p:nvSpPr>
          <p:spPr>
            <a:xfrm>
              <a:off x="318655" y="2757055"/>
              <a:ext cx="4508177" cy="3639413"/>
            </a:xfrm>
            <a:prstGeom prst="verticalScroll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5"/>
            <p:cNvSpPr txBox="1"/>
            <p:nvPr/>
          </p:nvSpPr>
          <p:spPr>
            <a:xfrm>
              <a:off x="1078685" y="3478103"/>
              <a:ext cx="2988116" cy="2308324"/>
            </a:xfrm>
            <a:prstGeom prst="rect">
              <a:avLst/>
            </a:prstGeom>
            <a:noFill/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সুমনা পাল</a:t>
              </a:r>
            </a:p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প্রধান শিক্ষক</a:t>
              </a:r>
            </a:p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ভাটিকৃষ্ণনগর সপ্রাবি</a:t>
              </a:r>
            </a:p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ভৈরব,কিশোরগঞ্জ।</a:t>
              </a:r>
              <a:endPara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0" name="TextBox 8"/>
          <p:cNvSpPr txBox="1"/>
          <p:nvPr/>
        </p:nvSpPr>
        <p:spPr>
          <a:xfrm>
            <a:off x="8090610" y="2106771"/>
            <a:ext cx="320084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2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329056" y="2757055"/>
            <a:ext cx="4239490" cy="3639413"/>
            <a:chOff x="7329056" y="2757055"/>
            <a:chExt cx="4239490" cy="3639413"/>
          </a:xfrm>
          <a:scene3d>
            <a:camera prst="orthographicFront"/>
            <a:lightRig rig="threePt" dir="t"/>
          </a:scene3d>
        </p:grpSpPr>
        <p:sp>
          <p:nvSpPr>
            <p:cNvPr id="12" name="Vertical Scroll 11"/>
            <p:cNvSpPr/>
            <p:nvPr/>
          </p:nvSpPr>
          <p:spPr>
            <a:xfrm>
              <a:off x="7329056" y="2757055"/>
              <a:ext cx="4239490" cy="3639413"/>
            </a:xfrm>
            <a:prstGeom prst="verticalScroll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9"/>
            <p:cNvSpPr txBox="1"/>
            <p:nvPr/>
          </p:nvSpPr>
          <p:spPr>
            <a:xfrm>
              <a:off x="7864058" y="3582545"/>
              <a:ext cx="3159841" cy="2308324"/>
            </a:xfrm>
            <a:prstGeom prst="rect">
              <a:avLst/>
            </a:prstGeom>
            <a:noFill/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 </a:t>
              </a:r>
              <a:r>
                <a:rPr lang="en-US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৩য়</a:t>
              </a:r>
              <a:endParaRPr lang="bn-IN" sz="2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</a:t>
              </a:r>
              <a:r>
                <a:rPr lang="en-US" sz="24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বাংলাদেশ</a:t>
              </a:r>
              <a:r>
                <a:rPr lang="en-US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24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বিশ্বপরিচয়</a:t>
              </a:r>
              <a:endParaRPr lang="bn-IN" sz="2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</a:t>
              </a:r>
              <a:r>
                <a:rPr lang="en-US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ঃ </a:t>
              </a:r>
              <a:r>
                <a:rPr lang="en-US" sz="24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সামাজিক</a:t>
              </a:r>
              <a:r>
                <a:rPr lang="en-US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পরিবেশের</a:t>
              </a:r>
              <a:r>
                <a:rPr lang="en-US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উন্নয়ন</a:t>
              </a:r>
              <a:endParaRPr lang="bn-IN" sz="2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পাঠ্যাংশঃ</a:t>
              </a:r>
              <a:r>
                <a:rPr lang="en-US" sz="24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আমরা</a:t>
              </a:r>
              <a:r>
                <a:rPr lang="en-US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……</a:t>
              </a:r>
              <a:r>
                <a:rPr lang="en-US" sz="24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করব</a:t>
              </a:r>
              <a:r>
                <a:rPr lang="en-US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bn-IN" sz="2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সময়ঃ </a:t>
              </a:r>
              <a:r>
                <a:rPr lang="en-US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৩৫</a:t>
              </a:r>
              <a:r>
                <a:rPr lang="bn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মিনিট</a:t>
              </a:r>
              <a:endParaRPr lang="en-US" sz="2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239" y="2757055"/>
            <a:ext cx="1691516" cy="301077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9178899-5E0D-4F9B-AA5C-EFB04F46EA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867" y="461532"/>
            <a:ext cx="1459751" cy="1428629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770170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3153" y="427037"/>
            <a:ext cx="8084693" cy="707886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এসো আমরা সঠিক উত্তরটি খুঁজে বের করিঃ</a:t>
            </a:r>
            <a:endParaRPr lang="en-US" sz="4000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4CF57E-0EE8-4EFC-80F9-BBB6AE80EE8D}"/>
              </a:ext>
            </a:extLst>
          </p:cNvPr>
          <p:cNvSpPr txBox="1"/>
          <p:nvPr/>
        </p:nvSpPr>
        <p:spPr>
          <a:xfrm>
            <a:off x="244840" y="1674674"/>
            <a:ext cx="11349062" cy="1754326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আমরা শ্রেণিকক্ষে শিক্ষককে ............... করব 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ক) সহযোগিতা করব ।                                    খ) সম্মান করব না 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গ) সহযোগিতা করব না ।                                 ঘ) শ্রদ্ধা করব না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E0F875D-98B5-47FC-8149-480BDC38E516}"/>
              </a:ext>
            </a:extLst>
          </p:cNvPr>
          <p:cNvSpPr/>
          <p:nvPr/>
        </p:nvSpPr>
        <p:spPr>
          <a:xfrm>
            <a:off x="318282" y="2321014"/>
            <a:ext cx="389743" cy="461646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AFAA950-EEA2-4703-A243-2C71FCB1DD79}"/>
              </a:ext>
            </a:extLst>
          </p:cNvPr>
          <p:cNvSpPr/>
          <p:nvPr/>
        </p:nvSpPr>
        <p:spPr>
          <a:xfrm>
            <a:off x="6442284" y="4474309"/>
            <a:ext cx="359764" cy="406941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D49E2D-AFA0-4D19-8440-FC660128A721}"/>
              </a:ext>
            </a:extLst>
          </p:cNvPr>
          <p:cNvSpPr txBox="1"/>
          <p:nvPr/>
        </p:nvSpPr>
        <p:spPr>
          <a:xfrm>
            <a:off x="244840" y="3800617"/>
            <a:ext cx="11349062" cy="1754326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শ্রেণিকক্ষের ভিতরের কাজ কোনটি ?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ক) মাঠ পরিষ্কার করা ।                           খ)  বোর্ড পরিষ্কার করা 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গ) বাগান তৈরি ।                                  ঘ) গাছের যত্ন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05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2" grpId="0" animBg="1"/>
      <p:bldP spid="17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0EBE01-DA83-4645-AC43-9A87CFDE80A2}"/>
              </a:ext>
            </a:extLst>
          </p:cNvPr>
          <p:cNvSpPr/>
          <p:nvPr/>
        </p:nvSpPr>
        <p:spPr>
          <a:xfrm>
            <a:off x="4692445" y="714813"/>
            <a:ext cx="232756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3F71D5-1BE3-4CE6-9023-69A0A744EA07}"/>
              </a:ext>
            </a:extLst>
          </p:cNvPr>
          <p:cNvSpPr/>
          <p:nvPr/>
        </p:nvSpPr>
        <p:spPr>
          <a:xfrm>
            <a:off x="8765682" y="1407311"/>
            <a:ext cx="23275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সময়- ৫মিনিট</a:t>
            </a:r>
            <a:endParaRPr lang="en-US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D140FEF-6642-4E08-9FF1-5D350231901A}"/>
              </a:ext>
            </a:extLst>
          </p:cNvPr>
          <p:cNvGrpSpPr/>
          <p:nvPr/>
        </p:nvGrpSpPr>
        <p:grpSpPr>
          <a:xfrm>
            <a:off x="705465" y="2937077"/>
            <a:ext cx="10751573" cy="646331"/>
            <a:chOff x="1017639" y="3064557"/>
            <a:chExt cx="10751573" cy="646331"/>
          </a:xfrm>
        </p:grpSpPr>
        <p:sp>
          <p:nvSpPr>
            <p:cNvPr id="5" name="TextBox 2">
              <a:extLst>
                <a:ext uri="{FF2B5EF4-FFF2-40B4-BE49-F238E27FC236}">
                  <a16:creationId xmlns:a16="http://schemas.microsoft.com/office/drawing/2014/main" id="{91DE9F45-9EED-44E1-98E3-FB0B561B861D}"/>
                </a:ext>
              </a:extLst>
            </p:cNvPr>
            <p:cNvSpPr txBox="1"/>
            <p:nvPr/>
          </p:nvSpPr>
          <p:spPr>
            <a:xfrm>
              <a:off x="1017639" y="3064557"/>
              <a:ext cx="10751573" cy="646331"/>
            </a:xfrm>
            <a:prstGeom prst="rect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bn-IN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bn-IN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৫টি উন্নয়নমূলক কাজ</a:t>
              </a:r>
              <a:r>
                <a:rPr 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as-IN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ল</a:t>
              </a:r>
              <a:r>
                <a:rPr lang="en-US" sz="36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িখ</a:t>
              </a:r>
              <a:r>
                <a:rPr lang="bn-IN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।</a:t>
              </a:r>
            </a:p>
          </p:txBody>
        </p:sp>
        <p:sp>
          <p:nvSpPr>
            <p:cNvPr id="6" name="Flowchart: Multidocument 5">
              <a:extLst>
                <a:ext uri="{FF2B5EF4-FFF2-40B4-BE49-F238E27FC236}">
                  <a16:creationId xmlns:a16="http://schemas.microsoft.com/office/drawing/2014/main" id="{D06921E8-889E-4B56-89F3-0C1E3905025E}"/>
                </a:ext>
              </a:extLst>
            </p:cNvPr>
            <p:cNvSpPr/>
            <p:nvPr/>
          </p:nvSpPr>
          <p:spPr>
            <a:xfrm>
              <a:off x="1135626" y="3264351"/>
              <a:ext cx="383458" cy="265471"/>
            </a:xfrm>
            <a:prstGeom prst="flowChartMultidocumen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621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7" t="17880" r="6364" b="16666"/>
          <a:stretch/>
        </p:blipFill>
        <p:spPr>
          <a:xfrm>
            <a:off x="8411723" y="422564"/>
            <a:ext cx="3352800" cy="2355272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4409541" y="538324"/>
            <a:ext cx="246253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বাড়িরকাজ</a:t>
            </a:r>
            <a:endParaRPr lang="en-US" sz="54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391" y="3539751"/>
            <a:ext cx="1123013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তোমরা বিদ্যালয়ে কী কী উন্নয়নমূলক কাজ কর ৩টি বাক্যে লিখ । </a:t>
            </a:r>
          </a:p>
        </p:txBody>
      </p:sp>
    </p:spTree>
    <p:extLst>
      <p:ext uri="{BB962C8B-B14F-4D97-AF65-F5344CB8AC3E}">
        <p14:creationId xmlns:p14="http://schemas.microsoft.com/office/powerpoint/2010/main" val="412623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09695" y="348476"/>
            <a:ext cx="3623494" cy="5565627"/>
            <a:chOff x="7880247" y="761431"/>
            <a:chExt cx="2930321" cy="533513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0247" y="761431"/>
              <a:ext cx="2930321" cy="533513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6051" y="2036353"/>
              <a:ext cx="1428750" cy="2047875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2821201" y="4963875"/>
            <a:ext cx="636744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0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06EAC9-7B42-41F1-BCBC-992AF3F0F2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413" y="1440194"/>
            <a:ext cx="6526963" cy="399984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D1F4CD-B4A7-4479-BD7C-D45284B086E5}"/>
              </a:ext>
            </a:extLst>
          </p:cNvPr>
          <p:cNvSpPr txBox="1"/>
          <p:nvPr/>
        </p:nvSpPr>
        <p:spPr>
          <a:xfrm>
            <a:off x="2892107" y="418390"/>
            <a:ext cx="6731577" cy="707886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টিতে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E3F789-5DFA-4527-9255-2C3E9F06FC19}"/>
              </a:ext>
            </a:extLst>
          </p:cNvPr>
          <p:cNvSpPr txBox="1"/>
          <p:nvPr/>
        </p:nvSpPr>
        <p:spPr>
          <a:xfrm>
            <a:off x="823280" y="5753953"/>
            <a:ext cx="10545439" cy="646331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শিক্ষার্থীরা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বিদ্যালয়ে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করছে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17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76095" y="1319975"/>
            <a:ext cx="4413388" cy="132343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b="1" dirty="0" err="1">
                <a:ln w="22225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b="1" dirty="0">
                <a:ln w="22225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n w="22225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8000" b="1" cap="none" spc="0" dirty="0">
              <a:ln w="22225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3AF9BA-08D3-46C8-8623-71F839B8A151}"/>
              </a:ext>
            </a:extLst>
          </p:cNvPr>
          <p:cNvSpPr/>
          <p:nvPr/>
        </p:nvSpPr>
        <p:spPr>
          <a:xfrm>
            <a:off x="3921217" y="3163403"/>
            <a:ext cx="4923143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“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বিদ্যালয়ে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2761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6F9213-3C96-4557-9276-7F699BB2B1E2}"/>
              </a:ext>
            </a:extLst>
          </p:cNvPr>
          <p:cNvSpPr txBox="1"/>
          <p:nvPr/>
        </p:nvSpPr>
        <p:spPr>
          <a:xfrm>
            <a:off x="457200" y="2155374"/>
            <a:ext cx="7412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শিখবেঃ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D36EC0-4824-4661-9DA4-CCF7C500009D}"/>
              </a:ext>
            </a:extLst>
          </p:cNvPr>
          <p:cNvSpPr/>
          <p:nvPr/>
        </p:nvSpPr>
        <p:spPr>
          <a:xfrm>
            <a:off x="4924043" y="873525"/>
            <a:ext cx="23439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6C360E-A512-4B28-B5F8-A2FC85347D1B}"/>
              </a:ext>
            </a:extLst>
          </p:cNvPr>
          <p:cNvSpPr txBox="1"/>
          <p:nvPr/>
        </p:nvSpPr>
        <p:spPr>
          <a:xfrm>
            <a:off x="457200" y="3271466"/>
            <a:ext cx="10778835" cy="132343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9.1.3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সহায়ক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3984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3F4B22-9ED3-4CB3-B6DD-996CEF08F1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557" y="1400057"/>
            <a:ext cx="6721134" cy="405788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0B7608-71BC-41C9-98D7-3130AB8CE9E5}"/>
              </a:ext>
            </a:extLst>
          </p:cNvPr>
          <p:cNvSpPr txBox="1"/>
          <p:nvPr/>
        </p:nvSpPr>
        <p:spPr>
          <a:xfrm>
            <a:off x="3027018" y="396160"/>
            <a:ext cx="6731577" cy="707886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বলতো এটা কিসের ছবি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DF27C7-5A8F-4A60-AD9B-468882106E5D}"/>
              </a:ext>
            </a:extLst>
          </p:cNvPr>
          <p:cNvSpPr txBox="1"/>
          <p:nvPr/>
        </p:nvSpPr>
        <p:spPr>
          <a:xfrm>
            <a:off x="583621" y="3105833"/>
            <a:ext cx="2054648" cy="646331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বিদ্যালয়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B13F5A-C7F0-4529-A511-008C3D6841A0}"/>
              </a:ext>
            </a:extLst>
          </p:cNvPr>
          <p:cNvSpPr txBox="1"/>
          <p:nvPr/>
        </p:nvSpPr>
        <p:spPr>
          <a:xfrm>
            <a:off x="2869527" y="5617002"/>
            <a:ext cx="7046558" cy="646331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আমরা বিদ্যালয়ে লেখাপড়া করি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93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F78F2EF-D18F-4EBA-9AEC-B017CA948BE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56" b="39318"/>
          <a:stretch/>
        </p:blipFill>
        <p:spPr>
          <a:xfrm>
            <a:off x="477330" y="1347811"/>
            <a:ext cx="5521456" cy="389874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F1DD1B4-272D-4D97-93AC-D8B5FC7DDB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25" b="39371"/>
          <a:stretch/>
        </p:blipFill>
        <p:spPr>
          <a:xfrm>
            <a:off x="6193216" y="1347811"/>
            <a:ext cx="5521456" cy="389874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BE919B-43B1-4E53-9117-0851281C12BA}"/>
              </a:ext>
            </a:extLst>
          </p:cNvPr>
          <p:cNvSpPr txBox="1"/>
          <p:nvPr/>
        </p:nvSpPr>
        <p:spPr>
          <a:xfrm>
            <a:off x="2892107" y="418390"/>
            <a:ext cx="6731577" cy="707886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গুলোতে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10DB9B-C2D9-404F-976F-A0F3B211FBB7}"/>
              </a:ext>
            </a:extLst>
          </p:cNvPr>
          <p:cNvSpPr txBox="1"/>
          <p:nvPr/>
        </p:nvSpPr>
        <p:spPr>
          <a:xfrm>
            <a:off x="823280" y="5753953"/>
            <a:ext cx="10545439" cy="646331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যেখানে সেখানে ময়লা আর্বজনা না ফেলে নির্দিষ্ট স্থানে ফেলা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42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CC26D3B-9077-46F7-9EF7-851637428F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65" t="48766" r="4585" b="19388"/>
          <a:stretch/>
        </p:blipFill>
        <p:spPr>
          <a:xfrm>
            <a:off x="4079821" y="1229705"/>
            <a:ext cx="3895969" cy="448154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E8EEE9B-607A-4278-9568-B660C5D1FF48}"/>
              </a:ext>
            </a:extLst>
          </p:cNvPr>
          <p:cNvSpPr txBox="1"/>
          <p:nvPr/>
        </p:nvSpPr>
        <p:spPr>
          <a:xfrm>
            <a:off x="3027018" y="396160"/>
            <a:ext cx="6731577" cy="707886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টিতে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278BA5-4C9D-4D01-9119-8A3A36C061B2}"/>
              </a:ext>
            </a:extLst>
          </p:cNvPr>
          <p:cNvSpPr txBox="1"/>
          <p:nvPr/>
        </p:nvSpPr>
        <p:spPr>
          <a:xfrm>
            <a:off x="2572721" y="5871605"/>
            <a:ext cx="7046558" cy="646331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 শিক্ষার্থীরা বিদ্যালয়ে কাজ করছে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63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5AAE97-32DB-4A68-900A-419A7A6618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012" y="1233730"/>
            <a:ext cx="6415976" cy="439054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AEF1639-7B63-490D-BE0D-5DCF49C271AC}"/>
              </a:ext>
            </a:extLst>
          </p:cNvPr>
          <p:cNvSpPr txBox="1"/>
          <p:nvPr/>
        </p:nvSpPr>
        <p:spPr>
          <a:xfrm>
            <a:off x="2730211" y="356835"/>
            <a:ext cx="6731577" cy="707886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টিতে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3568DB-0977-4282-9EEC-4568DA9888A8}"/>
              </a:ext>
            </a:extLst>
          </p:cNvPr>
          <p:cNvSpPr txBox="1"/>
          <p:nvPr/>
        </p:nvSpPr>
        <p:spPr>
          <a:xfrm>
            <a:off x="2730211" y="5793279"/>
            <a:ext cx="6731577" cy="646331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শিক্ষার্থীরা বিদ্যালয়ের মাঠ পরিষ্কার করছে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1D0044-20BC-406A-BC32-0B33746B06BA}"/>
              </a:ext>
            </a:extLst>
          </p:cNvPr>
          <p:cNvSpPr txBox="1"/>
          <p:nvPr/>
        </p:nvSpPr>
        <p:spPr>
          <a:xfrm>
            <a:off x="2730210" y="5793279"/>
            <a:ext cx="6731577" cy="646331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 বিদ্যালয়ের মাঠ পরিষ্কার রাখতে সাহায্য করব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24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5114</TotalTime>
  <Words>460</Words>
  <Application>Microsoft Office PowerPoint</Application>
  <PresentationFormat>Widescreen</PresentationFormat>
  <Paragraphs>80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Corbel</vt:lpstr>
      <vt:lpstr>NikoshBAN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1709</cp:revision>
  <dcterms:created xsi:type="dcterms:W3CDTF">2019-07-25T07:31:36Z</dcterms:created>
  <dcterms:modified xsi:type="dcterms:W3CDTF">2020-07-05T11:51:14Z</dcterms:modified>
</cp:coreProperties>
</file>