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56" autoAdjust="0"/>
  </p:normalViewPr>
  <p:slideViewPr>
    <p:cSldViewPr>
      <p:cViewPr varScale="1">
        <p:scale>
          <a:sx n="44" d="100"/>
          <a:sy n="44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F280-9B92-41C1-B640-EA412B90163B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7A7CC-7CD1-423F-806E-2D6B81EE5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7CC-7CD1-423F-806E-2D6B81EE595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7CC-7CD1-423F-806E-2D6B81EE595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A4329-F23A-41BD-BDA7-FEFD2A10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2" y="152289"/>
            <a:ext cx="8692575" cy="6502474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543105" y="2073606"/>
            <a:ext cx="914400" cy="838200"/>
            <a:chOff x="2514600" y="2209800"/>
            <a:chExt cx="914400" cy="838200"/>
          </a:xfrm>
        </p:grpSpPr>
        <p:sp>
          <p:nvSpPr>
            <p:cNvPr id="35" name="Rectangle 34"/>
            <p:cNvSpPr/>
            <p:nvPr/>
          </p:nvSpPr>
          <p:spPr>
            <a:xfrm>
              <a:off x="2514600" y="2209800"/>
              <a:ext cx="9144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90800" y="2286000"/>
              <a:ext cx="76200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76605" y="2832675"/>
            <a:ext cx="914400" cy="838200"/>
            <a:chOff x="3048000" y="3505200"/>
            <a:chExt cx="914400" cy="838200"/>
          </a:xfrm>
        </p:grpSpPr>
        <p:sp>
          <p:nvSpPr>
            <p:cNvPr id="36" name="Rectangle 35"/>
            <p:cNvSpPr/>
            <p:nvPr/>
          </p:nvSpPr>
          <p:spPr>
            <a:xfrm>
              <a:off x="3048000" y="3505200"/>
              <a:ext cx="9144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24200" y="3581400"/>
              <a:ext cx="76200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62024" y="3457720"/>
            <a:ext cx="914400" cy="838200"/>
            <a:chOff x="3048000" y="3657600"/>
            <a:chExt cx="914400" cy="838200"/>
          </a:xfrm>
        </p:grpSpPr>
        <p:sp>
          <p:nvSpPr>
            <p:cNvPr id="37" name="Rectangle 36"/>
            <p:cNvSpPr/>
            <p:nvPr/>
          </p:nvSpPr>
          <p:spPr>
            <a:xfrm>
              <a:off x="3048000" y="3657600"/>
              <a:ext cx="9144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4200" y="3733800"/>
              <a:ext cx="76200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47775" y="4295920"/>
            <a:ext cx="914400" cy="838200"/>
            <a:chOff x="3505200" y="3733800"/>
            <a:chExt cx="914400" cy="838200"/>
          </a:xfrm>
        </p:grpSpPr>
        <p:sp>
          <p:nvSpPr>
            <p:cNvPr id="38" name="Rectangle 37"/>
            <p:cNvSpPr/>
            <p:nvPr/>
          </p:nvSpPr>
          <p:spPr>
            <a:xfrm>
              <a:off x="3505200" y="3733800"/>
              <a:ext cx="9144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81400" y="3810000"/>
              <a:ext cx="76200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FF79BA2-D2D0-4706-A728-958527AFAF94}"/>
              </a:ext>
            </a:extLst>
          </p:cNvPr>
          <p:cNvSpPr txBox="1"/>
          <p:nvPr/>
        </p:nvSpPr>
        <p:spPr>
          <a:xfrm>
            <a:off x="2457505" y="1098877"/>
            <a:ext cx="3486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ে </a:t>
            </a:r>
            <a:endParaRPr lang="en-GB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d-pratidin-1-2019-05-23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7924800" cy="3886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4648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পুলের ওপর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বাজনা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বাজে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410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ঝনঝনা ঝনঝন 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2052401-stock-illustration-cute-simple-flower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828800" y="304800"/>
            <a:ext cx="5925312" cy="1447800"/>
            <a:chOff x="1828800" y="304800"/>
            <a:chExt cx="5925312" cy="1447800"/>
          </a:xfrm>
        </p:grpSpPr>
        <p:sp>
          <p:nvSpPr>
            <p:cNvPr id="3" name="Flowchart: Magnetic Disk 2"/>
            <p:cNvSpPr/>
            <p:nvPr/>
          </p:nvSpPr>
          <p:spPr>
            <a:xfrm>
              <a:off x="2971800" y="304800"/>
              <a:ext cx="3657600" cy="1219200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0400" y="762000"/>
              <a:ext cx="312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শিক্ষার্থীর পাঠ</a:t>
              </a:r>
              <a:endPara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Smiley Face 4"/>
            <p:cNvSpPr/>
            <p:nvPr/>
          </p:nvSpPr>
          <p:spPr>
            <a:xfrm>
              <a:off x="3200400" y="762000"/>
              <a:ext cx="381000" cy="45720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iley Face 5"/>
            <p:cNvSpPr/>
            <p:nvPr/>
          </p:nvSpPr>
          <p:spPr>
            <a:xfrm>
              <a:off x="6019800" y="838200"/>
              <a:ext cx="381000" cy="45720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nimated-rose-image-0198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8800" y="381000"/>
              <a:ext cx="1124712" cy="1371600"/>
            </a:xfrm>
            <a:prstGeom prst="rect">
              <a:avLst/>
            </a:prstGeom>
          </p:spPr>
        </p:pic>
        <p:pic>
          <p:nvPicPr>
            <p:cNvPr id="8" name="Picture 7" descr="animated-rose-image-0198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400" y="381000"/>
              <a:ext cx="1124712" cy="1371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143000" y="1905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কবিতাংশটুকু সরবে পড় 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rimary_school_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95600"/>
            <a:ext cx="4419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train poem.PNG"/>
          <p:cNvPicPr>
            <a:picLocks noChangeAspect="1"/>
          </p:cNvPicPr>
          <p:nvPr/>
        </p:nvPicPr>
        <p:blipFill>
          <a:blip r:embed="rId6"/>
          <a:srcRect l="3047" r="2768" b="48817"/>
          <a:stretch>
            <a:fillRect/>
          </a:stretch>
        </p:blipFill>
        <p:spPr>
          <a:xfrm>
            <a:off x="4800600" y="2895600"/>
            <a:ext cx="4129388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background-3244395.jpg"/>
          <p:cNvPicPr>
            <a:picLocks noChangeAspect="1"/>
          </p:cNvPicPr>
          <p:nvPr/>
        </p:nvPicPr>
        <p:blipFill>
          <a:blip r:embed="rId3"/>
          <a:srcRect r="-974" b="7778"/>
          <a:stretch>
            <a:fillRect/>
          </a:stretch>
        </p:blipFill>
        <p:spPr>
          <a:xfrm>
            <a:off x="152400" y="228600"/>
            <a:ext cx="8991600" cy="66294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1524000" y="457200"/>
            <a:ext cx="6547933" cy="1905000"/>
            <a:chOff x="1752600" y="381000"/>
            <a:chExt cx="6547933" cy="1749904"/>
          </a:xfrm>
        </p:grpSpPr>
        <p:sp>
          <p:nvSpPr>
            <p:cNvPr id="3" name="Cloud Callout 2"/>
            <p:cNvSpPr/>
            <p:nvPr/>
          </p:nvSpPr>
          <p:spPr>
            <a:xfrm>
              <a:off x="3124200" y="381000"/>
              <a:ext cx="3200400" cy="1371600"/>
            </a:xfrm>
            <a:prstGeom prst="cloudCallout">
              <a:avLst>
                <a:gd name="adj1" fmla="val -24643"/>
                <a:gd name="adj2" fmla="val 8571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1400" y="685800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দলীয় পাঠ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3df03cc08667c6e0aec220055f572dde_school-girl-cartoon-jane-pen-girl-png-image-and-clipart-for-_650-651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9400" y="457200"/>
              <a:ext cx="1671133" cy="1673704"/>
            </a:xfrm>
            <a:prstGeom prst="rect">
              <a:avLst/>
            </a:prstGeom>
          </p:spPr>
        </p:pic>
        <p:pic>
          <p:nvPicPr>
            <p:cNvPr id="6" name="Picture 5" descr="85aab341297aaf6b-animations-rose-clip-art-library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2600" y="381000"/>
              <a:ext cx="1595438" cy="1685925"/>
            </a:xfrm>
            <a:prstGeom prst="rect">
              <a:avLst/>
            </a:prstGeom>
          </p:spPr>
        </p:pic>
      </p:grpSp>
      <p:pic>
        <p:nvPicPr>
          <p:cNvPr id="8" name="Picture 7" descr="i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733800"/>
            <a:ext cx="3733800" cy="28956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2895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6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বসো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28194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সহযোগিতায়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2" name="Picture 11" descr="train poem.PNG"/>
          <p:cNvPicPr>
            <a:picLocks noChangeAspect="1"/>
          </p:cNvPicPr>
          <p:nvPr/>
        </p:nvPicPr>
        <p:blipFill>
          <a:blip r:embed="rId7"/>
          <a:srcRect t="-3644" b="45680"/>
          <a:stretch>
            <a:fillRect/>
          </a:stretch>
        </p:blipFill>
        <p:spPr>
          <a:xfrm>
            <a:off x="4572000" y="3886200"/>
            <a:ext cx="3962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05000" y="304800"/>
            <a:ext cx="5029200" cy="1143000"/>
            <a:chOff x="1905000" y="533400"/>
            <a:chExt cx="5029200" cy="914400"/>
          </a:xfrm>
        </p:grpSpPr>
        <p:sp>
          <p:nvSpPr>
            <p:cNvPr id="3" name="Pentagon 2"/>
            <p:cNvSpPr/>
            <p:nvPr/>
          </p:nvSpPr>
          <p:spPr>
            <a:xfrm>
              <a:off x="3200400" y="609600"/>
              <a:ext cx="2514600" cy="789432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inus 3"/>
            <p:cNvSpPr/>
            <p:nvPr/>
          </p:nvSpPr>
          <p:spPr>
            <a:xfrm>
              <a:off x="1905000" y="762000"/>
              <a:ext cx="1371600" cy="685800"/>
            </a:xfrm>
            <a:prstGeom prst="mathMinu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1905000" y="533400"/>
              <a:ext cx="1371600" cy="685800"/>
            </a:xfrm>
            <a:prstGeom prst="mathMin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5562600" y="609600"/>
              <a:ext cx="1371600" cy="685800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9000" y="68580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3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শব্দ</a:t>
              </a:r>
              <a:endPara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143000" y="1905000"/>
            <a:ext cx="22098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3048000"/>
            <a:ext cx="220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4191000"/>
            <a:ext cx="22098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0" y="5334000"/>
            <a:ext cx="22098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4139184" y="2795016"/>
            <a:ext cx="394716" cy="135788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6200000">
            <a:off x="4139184" y="1728216"/>
            <a:ext cx="394716" cy="13578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6200000">
            <a:off x="4062984" y="3938016"/>
            <a:ext cx="394716" cy="13578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6200000">
            <a:off x="4215384" y="5081016"/>
            <a:ext cx="394716" cy="135788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1828800"/>
            <a:ext cx="22098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5000" y="3048000"/>
            <a:ext cx="220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15000" y="4191000"/>
            <a:ext cx="22098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15000" y="5410200"/>
            <a:ext cx="22098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71600" y="2057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রাতদুপুরে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200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জিরোয়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7800" y="4343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5400" y="5486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বাজনা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7400" y="1981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মাঝরাতে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7400" y="3276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বিশ্রাম নেয়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7400" y="4343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5486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বাদ্যযন্ত্র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0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39Gr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200400" y="304800"/>
            <a:ext cx="2590800" cy="1066800"/>
            <a:chOff x="3200400" y="304800"/>
            <a:chExt cx="2590800" cy="1066800"/>
          </a:xfrm>
        </p:grpSpPr>
        <p:sp>
          <p:nvSpPr>
            <p:cNvPr id="3" name="Frame 2"/>
            <p:cNvSpPr/>
            <p:nvPr/>
          </p:nvSpPr>
          <p:spPr>
            <a:xfrm>
              <a:off x="3200400" y="304800"/>
              <a:ext cx="2590800" cy="1066800"/>
            </a:xfrm>
            <a:prstGeom prst="fram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29000" y="533401"/>
              <a:ext cx="2133600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যুক্তবর্ণ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43000" y="1828800"/>
            <a:ext cx="213360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981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ট্রে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7600" y="1905000"/>
            <a:ext cx="1371600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213360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86400" y="1752600"/>
            <a:ext cx="2286000" cy="1447800"/>
            <a:chOff x="5486400" y="1905000"/>
            <a:chExt cx="2286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5486400" y="1905000"/>
              <a:ext cx="2286000" cy="990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2188029"/>
              <a:ext cx="1981200" cy="44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ট + র ফলা  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 descr="85aab341297aaf6b-animations-rose-clip-art-librar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962400"/>
            <a:ext cx="2667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-spanish-oyster-thistle-flowers-blue-background_23-2148268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84582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ডানদিক থেকে ঠিক শব্দটি বেছে নিয়ে খালি জায়গায় বসাই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মাঠ পার হলেই---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1447800"/>
            <a:ext cx="1295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81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পুলের ওপর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------ ----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বাজে 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048000"/>
            <a:ext cx="12192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3009900" y="3009900"/>
            <a:ext cx="4191000" cy="914400"/>
          </a:xfrm>
          <a:prstGeom prst="mathMin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1905000"/>
            <a:ext cx="990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1905000"/>
            <a:ext cx="990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নদী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581400"/>
            <a:ext cx="1143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বাজনা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581400"/>
            <a:ext cx="1066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বাঁশি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01365 L -0.2375 -0.046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1295 L -0.37083 -0.0536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54dd9f956fac2d923f5ad2b12c1f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10600" cy="6477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1219200" y="304800"/>
            <a:ext cx="7391400" cy="1466850"/>
            <a:chOff x="1761328" y="304800"/>
            <a:chExt cx="6849272" cy="1466850"/>
          </a:xfrm>
        </p:grpSpPr>
        <p:sp>
          <p:nvSpPr>
            <p:cNvPr id="3" name="Frame 2"/>
            <p:cNvSpPr/>
            <p:nvPr/>
          </p:nvSpPr>
          <p:spPr>
            <a:xfrm>
              <a:off x="3124200" y="304800"/>
              <a:ext cx="3505200" cy="1143000"/>
            </a:xfrm>
            <a:prstGeom prst="fram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8eea84ae5eebd36943b7a9b3c32bc10e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218036">
              <a:off x="1761328" y="374943"/>
              <a:ext cx="1326040" cy="1320894"/>
            </a:xfrm>
            <a:prstGeom prst="rect">
              <a:avLst/>
            </a:prstGeom>
          </p:spPr>
        </p:pic>
        <p:pic>
          <p:nvPicPr>
            <p:cNvPr id="5" name="Picture 4" descr="155518930190ba77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457200"/>
              <a:ext cx="1752600" cy="13144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29000" y="5334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2209800"/>
            <a:ext cx="57912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যুক্তবর্ণ টি ভেঙ্গে লিখ 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00400"/>
            <a:ext cx="3200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191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q"/>
            </a:pP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শব্দ গুলোর অর্থ লিখ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10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রাতদুপরে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943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জিরোয়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181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5943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বাজনা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22" dur="123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23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2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25" dur="123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39200" cy="64008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762000" y="838200"/>
            <a:ext cx="7391400" cy="1524000"/>
            <a:chOff x="762000" y="838200"/>
            <a:chExt cx="7391400" cy="1524000"/>
          </a:xfrm>
        </p:grpSpPr>
        <p:sp>
          <p:nvSpPr>
            <p:cNvPr id="3" name="Down Arrow Callout 2"/>
            <p:cNvSpPr/>
            <p:nvPr/>
          </p:nvSpPr>
          <p:spPr>
            <a:xfrm>
              <a:off x="2438400" y="914400"/>
              <a:ext cx="4038600" cy="1219200"/>
            </a:xfrm>
            <a:prstGeom prst="downArrowCallou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000" y="990600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flower-blooming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838200"/>
              <a:ext cx="1524000" cy="1524000"/>
            </a:xfrm>
            <a:prstGeom prst="rect">
              <a:avLst/>
            </a:prstGeom>
          </p:spPr>
        </p:pic>
        <p:pic>
          <p:nvPicPr>
            <p:cNvPr id="6" name="Picture 5" descr="flower-blooming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838200"/>
              <a:ext cx="1524000" cy="1524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62000" y="2895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 থেকে কবিতার প্রথম ৮ লাইন লিখে আনবে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38-2384015_house-cartoon-drawing-cottage-house-cartoon-png.p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886200"/>
            <a:ext cx="6248400" cy="191487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9C6F54-6025-4270-B5DD-C7D9E0BAA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3"/>
          <a:stretch/>
        </p:blipFill>
        <p:spPr>
          <a:xfrm>
            <a:off x="1600200" y="105679"/>
            <a:ext cx="5638800" cy="4091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F7D458-BBEB-4BE6-96A9-7F8DB5E471D0}"/>
              </a:ext>
            </a:extLst>
          </p:cNvPr>
          <p:cNvSpPr/>
          <p:nvPr/>
        </p:nvSpPr>
        <p:spPr>
          <a:xfrm>
            <a:off x="1600200" y="4343400"/>
            <a:ext cx="5978903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3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A9BF6CB-84A6-4583-A2CE-6416010C7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18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4E9977-354B-4B30-95C5-88670EF4B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3242498" cy="326051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cross"/>
            <a:bevelB w="82550" h="44450" prst="angle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4EB4C1-10B0-430A-8D67-7EE329A16BD3}"/>
              </a:ext>
            </a:extLst>
          </p:cNvPr>
          <p:cNvSpPr txBox="1"/>
          <p:nvPr/>
        </p:nvSpPr>
        <p:spPr>
          <a:xfrm>
            <a:off x="3572566" y="2842609"/>
            <a:ext cx="5733737" cy="261610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bn-BD" sz="4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anose="02000000000000000000" pitchFamily="2" charset="0"/>
              </a:rPr>
              <a:t>সহকারী</a:t>
            </a:r>
            <a:r>
              <a:rPr lang="bn-BD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01নং </a:t>
            </a:r>
            <a:r>
              <a:rPr lang="en-US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নালিয়া</a:t>
            </a:r>
            <a:r>
              <a:rPr lang="bn-BD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bn-BD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,নড়াইল।</a:t>
            </a:r>
          </a:p>
          <a:p>
            <a:pPr algn="ctr"/>
            <a:r>
              <a:rPr lang="bn-BD" sz="240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E-mail:royuzzal</a:t>
            </a:r>
            <a:r>
              <a:rPr lang="en-US" sz="240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21</a:t>
            </a:r>
            <a:r>
              <a:rPr lang="bn-BD" sz="2400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@gmail.com</a:t>
            </a:r>
            <a:r>
              <a:rPr lang="bn-BD" sz="360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ABB362-450D-4E55-AA35-1CDF96EA304C}"/>
              </a:ext>
            </a:extLst>
          </p:cNvPr>
          <p:cNvGrpSpPr/>
          <p:nvPr/>
        </p:nvGrpSpPr>
        <p:grpSpPr>
          <a:xfrm>
            <a:off x="4156898" y="1066800"/>
            <a:ext cx="3605858" cy="1107996"/>
            <a:chOff x="3724850" y="573762"/>
            <a:chExt cx="5098074" cy="1107996"/>
          </a:xfrm>
          <a:noFill/>
        </p:grpSpPr>
        <p:sp>
          <p:nvSpPr>
            <p:cNvPr id="20" name="Snip Diagonal Corner Rectangle 1">
              <a:extLst>
                <a:ext uri="{FF2B5EF4-FFF2-40B4-BE49-F238E27FC236}">
                  <a16:creationId xmlns:a16="http://schemas.microsoft.com/office/drawing/2014/main" id="{4CD655D9-FD98-4BBC-88E7-689E4E693B40}"/>
                </a:ext>
              </a:extLst>
            </p:cNvPr>
            <p:cNvSpPr/>
            <p:nvPr/>
          </p:nvSpPr>
          <p:spPr>
            <a:xfrm>
              <a:off x="3915644" y="670560"/>
              <a:ext cx="4907280" cy="914400"/>
            </a:xfrm>
            <a:prstGeom prst="snip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E80873-0DAA-4B3E-BAF9-DB6B917C606E}"/>
                </a:ext>
              </a:extLst>
            </p:cNvPr>
            <p:cNvSpPr/>
            <p:nvPr/>
          </p:nvSpPr>
          <p:spPr>
            <a:xfrm>
              <a:off x="3724850" y="573762"/>
              <a:ext cx="4557797" cy="1107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bn-BD" sz="6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পরিচিতি</a:t>
              </a:r>
              <a:endPara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background-3244395.jpg"/>
          <p:cNvPicPr>
            <a:picLocks noChangeAspect="1"/>
          </p:cNvPicPr>
          <p:nvPr/>
        </p:nvPicPr>
        <p:blipFill>
          <a:blip r:embed="rId2"/>
          <a:srcRect r="-974" b="8889"/>
          <a:stretch>
            <a:fillRect/>
          </a:stretch>
        </p:blipFill>
        <p:spPr>
          <a:xfrm>
            <a:off x="152400" y="152400"/>
            <a:ext cx="8839200" cy="67056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2514600" y="304800"/>
            <a:ext cx="4800600" cy="2209800"/>
            <a:chOff x="2514600" y="304800"/>
            <a:chExt cx="4800600" cy="2209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Minus 3"/>
            <p:cNvSpPr/>
            <p:nvPr/>
          </p:nvSpPr>
          <p:spPr>
            <a:xfrm>
              <a:off x="3962400" y="304800"/>
              <a:ext cx="914400" cy="609600"/>
            </a:xfrm>
            <a:prstGeom prst="mathMinus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4953000" y="304800"/>
              <a:ext cx="914400" cy="609600"/>
            </a:xfrm>
            <a:prstGeom prst="mathMinus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14600" y="762000"/>
              <a:ext cx="4800600" cy="1752600"/>
              <a:chOff x="2514600" y="762000"/>
              <a:chExt cx="4800600" cy="1752600"/>
            </a:xfrm>
            <a:grpFill/>
          </p:grpSpPr>
          <p:sp>
            <p:nvSpPr>
              <p:cNvPr id="3" name="Flowchart: Display 2"/>
              <p:cNvSpPr/>
              <p:nvPr/>
            </p:nvSpPr>
            <p:spPr>
              <a:xfrm>
                <a:off x="3048000" y="762000"/>
                <a:ext cx="3733800" cy="1066800"/>
              </a:xfrm>
              <a:prstGeom prst="flowChartDisplay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6858000" y="1066800"/>
                <a:ext cx="457200" cy="304800"/>
              </a:xfrm>
              <a:prstGeom prst="star5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2514600" y="1143000"/>
                <a:ext cx="457200" cy="304800"/>
              </a:xfrm>
              <a:prstGeom prst="star5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4800600" y="1905000"/>
                <a:ext cx="304800" cy="609600"/>
              </a:xfrm>
              <a:prstGeom prst="downArrow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57600" y="914400"/>
                <a:ext cx="2743200" cy="646331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বিষয় পরিচিতি</a:t>
                </a:r>
                <a:endPara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3" name="Picture 12" descr="b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9400"/>
            <a:ext cx="2438400" cy="3122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3048000" y="2743200"/>
            <a:ext cx="5867400" cy="3886200"/>
            <a:chOff x="3048000" y="2590800"/>
            <a:chExt cx="5867400" cy="3886200"/>
          </a:xfrm>
        </p:grpSpPr>
        <p:sp>
          <p:nvSpPr>
            <p:cNvPr id="14" name="Frame 13"/>
            <p:cNvSpPr/>
            <p:nvPr/>
          </p:nvSpPr>
          <p:spPr>
            <a:xfrm>
              <a:off x="3048000" y="2590800"/>
              <a:ext cx="5867400" cy="3886200"/>
            </a:xfrm>
            <a:prstGeom prst="fram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3800" y="3200400"/>
              <a:ext cx="4419600" cy="230832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বিষয়:</a:t>
              </a:r>
              <a:r>
                <a:rPr lang="bn-BD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শ্রেণি:</a:t>
              </a:r>
              <a:r>
                <a:rPr lang="bn-BD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পাঠের শিরোনাম :</a:t>
              </a:r>
              <a:r>
                <a:rPr lang="bn-BD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ট্রেন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পাঠ্যাংশ:</a:t>
              </a:r>
              <a:r>
                <a:rPr lang="bn-BD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ঝকঝকাঝক--------ঝনঝনাঝনঝন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অধ্যায়:</a:t>
              </a:r>
              <a:r>
                <a:rPr lang="bn-BD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সময়:</a:t>
              </a:r>
              <a:r>
                <a:rPr lang="bn-BD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৪৫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মিনিট 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2" dur="123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3" dur="123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5" dur="123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2052401-stock-illustration-cute-simple-flower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3420"/>
            <a:ext cx="8839200" cy="6532179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2819400" y="152400"/>
            <a:ext cx="3962400" cy="1298448"/>
            <a:chOff x="3200400" y="457200"/>
            <a:chExt cx="3962400" cy="106984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Oval Callout 2"/>
            <p:cNvSpPr/>
            <p:nvPr/>
          </p:nvSpPr>
          <p:spPr>
            <a:xfrm>
              <a:off x="3200400" y="457200"/>
              <a:ext cx="3962400" cy="1069848"/>
            </a:xfrm>
            <a:prstGeom prst="wedgeEllipseCallout">
              <a:avLst>
                <a:gd name="adj1" fmla="val -37294"/>
                <a:gd name="adj2" fmla="val 9099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6172200" y="762000"/>
              <a:ext cx="533400" cy="38100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3657600" y="762000"/>
              <a:ext cx="533400" cy="381000"/>
            </a:xfrm>
            <a:prstGeom prst="star5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3400" y="685800"/>
              <a:ext cx="1828800" cy="431104"/>
            </a:xfrm>
            <a:prstGeom prst="rect">
              <a:avLst/>
            </a:prstGeom>
            <a:grp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8200" y="2057399"/>
            <a:ext cx="6553200" cy="851818"/>
            <a:chOff x="1447800" y="1905000"/>
            <a:chExt cx="5943600" cy="1005874"/>
          </a:xfrm>
        </p:grpSpPr>
        <p:grpSp>
          <p:nvGrpSpPr>
            <p:cNvPr id="10" name="Group 9"/>
            <p:cNvGrpSpPr/>
            <p:nvPr/>
          </p:nvGrpSpPr>
          <p:grpSpPr>
            <a:xfrm>
              <a:off x="1447800" y="1905000"/>
              <a:ext cx="1066800" cy="914400"/>
              <a:chOff x="1752600" y="2362200"/>
              <a:chExt cx="1066800" cy="68580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8" name="Oval 7"/>
              <p:cNvSpPr/>
              <p:nvPr/>
            </p:nvSpPr>
            <p:spPr>
              <a:xfrm>
                <a:off x="1752600" y="2362200"/>
                <a:ext cx="1066800" cy="685800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05000" y="2533650"/>
                <a:ext cx="762000" cy="34624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শোনা</a:t>
                </a:r>
                <a:endPara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286000" y="2438402"/>
              <a:ext cx="5105400" cy="47247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২.১.২ কবিতা শুনে বুঝতে পারবে ।</a:t>
              </a:r>
              <a:endPara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8200" y="3200400"/>
            <a:ext cx="6629400" cy="951131"/>
            <a:chOff x="1066800" y="3200400"/>
            <a:chExt cx="6400800" cy="951131"/>
          </a:xfrm>
        </p:grpSpPr>
        <p:grpSp>
          <p:nvGrpSpPr>
            <p:cNvPr id="15" name="Group 14"/>
            <p:cNvGrpSpPr/>
            <p:nvPr/>
          </p:nvGrpSpPr>
          <p:grpSpPr>
            <a:xfrm>
              <a:off x="1066800" y="3200400"/>
              <a:ext cx="762000" cy="762000"/>
              <a:chOff x="1600200" y="3124200"/>
              <a:chExt cx="762000" cy="7620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3" name="Rounded Rectangle 12"/>
              <p:cNvSpPr/>
              <p:nvPr/>
            </p:nvSpPr>
            <p:spPr>
              <a:xfrm>
                <a:off x="1600200" y="3124200"/>
                <a:ext cx="762000" cy="762000"/>
              </a:xfrm>
              <a:prstGeom prst="roundRect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76400" y="3276600"/>
                <a:ext cx="60960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বলা</a:t>
                </a:r>
                <a:endParaRPr lang="en-US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828800" y="3505200"/>
              <a:ext cx="563880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১.১.১শব্দে ব্যবহৃত বাংলা যুক্তবর্ণের ধ্বনি স্পষ্ট ও শুদ্ধভাবে বলতে পারবে ।</a:t>
              </a:r>
            </a:p>
            <a:p>
              <a:r>
                <a:rPr lang="bn-BD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২.১.২পাঠ্য বইয়ের কবিতা আবৃত্তি করতে পারবে ।</a:t>
              </a:r>
              <a:endPara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4267200"/>
            <a:ext cx="6553200" cy="1075730"/>
            <a:chOff x="1066800" y="4267200"/>
            <a:chExt cx="6400800" cy="1075730"/>
          </a:xfrm>
        </p:grpSpPr>
        <p:grpSp>
          <p:nvGrpSpPr>
            <p:cNvPr id="20" name="Group 19"/>
            <p:cNvGrpSpPr/>
            <p:nvPr/>
          </p:nvGrpSpPr>
          <p:grpSpPr>
            <a:xfrm>
              <a:off x="1066800" y="4267200"/>
              <a:ext cx="914400" cy="914400"/>
              <a:chOff x="1066800" y="4267200"/>
              <a:chExt cx="914400" cy="9144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066800" y="4267200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219200" y="44958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পড়া</a:t>
                </a:r>
                <a:endPara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981200" y="4419600"/>
              <a:ext cx="5486400" cy="923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১.৩.১ যুক্তব্যঞ্জন পড়তে পারবে ।</a:t>
              </a:r>
            </a:p>
            <a:p>
              <a:r>
                <a:rPr lang="bn-BD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১.৪.১পাঠ্য পুস্তকের শব্দ শুদ্ধ উচ্চারণে পড়তে পারবে ।</a:t>
              </a:r>
            </a:p>
            <a:p>
              <a:r>
                <a:rPr lang="bn-BD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২.১.২ প্রমিত উচ্চারণে কবিতা পড়তে পারবে ।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0" y="5486400"/>
            <a:ext cx="6705600" cy="798731"/>
            <a:chOff x="990600" y="5486400"/>
            <a:chExt cx="6477000" cy="798731"/>
          </a:xfrm>
        </p:grpSpPr>
        <p:grpSp>
          <p:nvGrpSpPr>
            <p:cNvPr id="27" name="Group 26"/>
            <p:cNvGrpSpPr/>
            <p:nvPr/>
          </p:nvGrpSpPr>
          <p:grpSpPr>
            <a:xfrm>
              <a:off x="990600" y="5486400"/>
              <a:ext cx="1066800" cy="690266"/>
              <a:chOff x="990600" y="5486400"/>
              <a:chExt cx="1066800" cy="690266"/>
            </a:xfrm>
          </p:grpSpPr>
          <p:sp>
            <p:nvSpPr>
              <p:cNvPr id="23" name="Flowchart: Magnetic Disk 22"/>
              <p:cNvSpPr/>
              <p:nvPr/>
            </p:nvSpPr>
            <p:spPr>
              <a:xfrm>
                <a:off x="990600" y="5486400"/>
                <a:ext cx="1066800" cy="688848"/>
              </a:xfrm>
              <a:prstGeom prst="flowChartMagneticDisk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66800" y="5715001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লেখা</a:t>
                </a:r>
                <a:endPara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057400" y="5638800"/>
              <a:ext cx="5410200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১.৪.১ যুক্তব্যঞ্জন ভেঙ্গে লিখতে পারবে ।</a:t>
              </a:r>
            </a:p>
            <a:p>
              <a:r>
                <a:rPr lang="bn-BD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২.৩.২ কবিতা সংশ্লিষ্ট প্রশ্নের উত্তর লিখতে পারবে ।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39Gr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7056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5400" y="533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 কে ট্রেন চড়েছ 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219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ট্রেন চড়তে কেমন লেগেছিল 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67000" y="1905000"/>
            <a:ext cx="3733800" cy="1371600"/>
            <a:chOff x="2667000" y="1905000"/>
            <a:chExt cx="3733800" cy="13716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2667000" y="1905000"/>
              <a:ext cx="3733800" cy="1371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6600" y="2209800"/>
              <a:ext cx="25908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Sun 6"/>
            <p:cNvSpPr/>
            <p:nvPr/>
          </p:nvSpPr>
          <p:spPr>
            <a:xfrm>
              <a:off x="4267200" y="2743200"/>
              <a:ext cx="457200" cy="457200"/>
            </a:xfrm>
            <a:prstGeom prst="su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ame 8"/>
          <p:cNvSpPr/>
          <p:nvPr/>
        </p:nvSpPr>
        <p:spPr>
          <a:xfrm>
            <a:off x="3352800" y="3505200"/>
            <a:ext cx="1828800" cy="11430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733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ট্রে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733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8vq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724400"/>
            <a:ext cx="7391400" cy="1981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 animBg="1"/>
      <p:bldP spid="9" grpId="1" animBg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1600200" y="304800"/>
            <a:ext cx="6400800" cy="584775"/>
            <a:chOff x="1600200" y="304800"/>
            <a:chExt cx="6400800" cy="584775"/>
          </a:xfrm>
        </p:grpSpPr>
        <p:sp>
          <p:nvSpPr>
            <p:cNvPr id="5" name="Quad Arrow Callout 4"/>
            <p:cNvSpPr/>
            <p:nvPr/>
          </p:nvSpPr>
          <p:spPr>
            <a:xfrm>
              <a:off x="1600200" y="457200"/>
              <a:ext cx="533400" cy="304800"/>
            </a:xfrm>
            <a:prstGeom prst="quadArrowCallou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9800" y="304800"/>
              <a:ext cx="579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তোমাদের পাঠ্য বইয়ের 40 নং পৃষ্ঠা বের কর।</a:t>
              </a:r>
              <a:endPara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train poem.PNG"/>
          <p:cNvPicPr>
            <a:picLocks noChangeAspect="1"/>
          </p:cNvPicPr>
          <p:nvPr/>
        </p:nvPicPr>
        <p:blipFill>
          <a:blip r:embed="rId3"/>
          <a:srcRect l="3255" t="616" r="1791" b="45439"/>
          <a:stretch>
            <a:fillRect/>
          </a:stretch>
        </p:blipFill>
        <p:spPr>
          <a:xfrm>
            <a:off x="3124200" y="1905000"/>
            <a:ext cx="5715000" cy="4724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f0120efbff319f4b78b327fb11eb732b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05000"/>
            <a:ext cx="2667000" cy="4724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590800" y="1066800"/>
            <a:ext cx="4114800" cy="769441"/>
            <a:chOff x="2590800" y="1066800"/>
            <a:chExt cx="4114800" cy="769441"/>
          </a:xfrm>
        </p:grpSpPr>
        <p:sp>
          <p:nvSpPr>
            <p:cNvPr id="10" name="TextBox 9"/>
            <p:cNvSpPr txBox="1"/>
            <p:nvPr/>
          </p:nvSpPr>
          <p:spPr>
            <a:xfrm>
              <a:off x="2590800" y="1066800"/>
              <a:ext cx="411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শিক্ষকের পাঠ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6096000" y="1219200"/>
              <a:ext cx="457200" cy="38100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2819400" y="1219200"/>
              <a:ext cx="457200" cy="38100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tific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rozblog_1232816968_1-T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153400" cy="442285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5029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ঝক ঝকাঝক ট্রেন চলেছে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867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715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রাত দুপুরে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অই 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ral-background-design-11226663.jpg"/>
          <p:cNvPicPr>
            <a:picLocks noChangeAspect="1"/>
          </p:cNvPicPr>
          <p:nvPr/>
        </p:nvPicPr>
        <p:blipFill>
          <a:blip r:embed="rId2"/>
          <a:srcRect r="-3846" b="10357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223585978029202_or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7848600" cy="44958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4953000"/>
            <a:ext cx="5410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ট্রেন চলেছে ,ট্রেন চলেছে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791200"/>
            <a:ext cx="5486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ট্রেনের বাড়ি কই 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54dd9f956fac2d923f5ad2b12c1f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maxresdefaul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44481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4876800"/>
            <a:ext cx="7391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একটু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জিরোয়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ফের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ছুটে যায়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791200"/>
            <a:ext cx="7543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মাঠ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পেরুলেই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বন 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281</Words>
  <Application>Microsoft Office PowerPoint</Application>
  <PresentationFormat>On-screen Show (4:3)</PresentationFormat>
  <Paragraphs>84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DPE</cp:lastModifiedBy>
  <cp:revision>120</cp:revision>
  <dcterms:created xsi:type="dcterms:W3CDTF">2006-08-16T00:00:00Z</dcterms:created>
  <dcterms:modified xsi:type="dcterms:W3CDTF">2020-07-06T11:25:43Z</dcterms:modified>
</cp:coreProperties>
</file>