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300" r:id="rId9"/>
    <p:sldId id="288" r:id="rId10"/>
    <p:sldId id="286" r:id="rId11"/>
    <p:sldId id="291" r:id="rId12"/>
    <p:sldId id="293" r:id="rId13"/>
    <p:sldId id="295" r:id="rId14"/>
    <p:sldId id="298" r:id="rId15"/>
    <p:sldId id="290" r:id="rId16"/>
    <p:sldId id="301" r:id="rId17"/>
    <p:sldId id="292" r:id="rId18"/>
    <p:sldId id="289" r:id="rId19"/>
    <p:sldId id="294" r:id="rId20"/>
    <p:sldId id="297" r:id="rId21"/>
    <p:sldId id="296" r:id="rId22"/>
    <p:sldId id="278" r:id="rId23"/>
    <p:sldId id="279" r:id="rId24"/>
    <p:sldId id="283" r:id="rId25"/>
    <p:sldId id="302"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470"/>
    <a:srgbClr val="F2D89E"/>
    <a:srgbClr val="E2C792"/>
    <a:srgbClr val="2D8E2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2" d="100"/>
          <a:sy n="62" d="100"/>
        </p:scale>
        <p:origin x="7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E2DA1B-F6DF-4A4E-A675-F72040E2A87E}"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368545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2DA1B-F6DF-4A4E-A675-F72040E2A87E}"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156679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2DA1B-F6DF-4A4E-A675-F72040E2A87E}"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352247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2DA1B-F6DF-4A4E-A675-F72040E2A87E}"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150591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E2DA1B-F6DF-4A4E-A675-F72040E2A87E}"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183967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E2DA1B-F6DF-4A4E-A675-F72040E2A87E}"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126252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E2DA1B-F6DF-4A4E-A675-F72040E2A87E}"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428560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E2DA1B-F6DF-4A4E-A675-F72040E2A87E}"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132449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2DA1B-F6DF-4A4E-A675-F72040E2A87E}"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149961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E2DA1B-F6DF-4A4E-A675-F72040E2A87E}"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1588578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E2DA1B-F6DF-4A4E-A675-F72040E2A87E}"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04913-3803-4BDC-9156-F5338B77D3BE}" type="slidenum">
              <a:rPr lang="en-US" smtClean="0"/>
              <a:t>‹#›</a:t>
            </a:fld>
            <a:endParaRPr lang="en-US"/>
          </a:p>
        </p:txBody>
      </p:sp>
    </p:spTree>
    <p:extLst>
      <p:ext uri="{BB962C8B-B14F-4D97-AF65-F5344CB8AC3E}">
        <p14:creationId xmlns:p14="http://schemas.microsoft.com/office/powerpoint/2010/main" val="396281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2DA1B-F6DF-4A4E-A675-F72040E2A87E}" type="datetimeFigureOut">
              <a:rPr lang="en-US" smtClean="0"/>
              <a:t>7/6/2020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04913-3803-4BDC-9156-F5338B77D3BE}" type="slidenum">
              <a:rPr lang="en-US" smtClean="0"/>
              <a:t>‹#›</a:t>
            </a:fld>
            <a:endParaRPr lang="en-US"/>
          </a:p>
        </p:txBody>
      </p:sp>
    </p:spTree>
    <p:extLst>
      <p:ext uri="{BB962C8B-B14F-4D97-AF65-F5344CB8AC3E}">
        <p14:creationId xmlns:p14="http://schemas.microsoft.com/office/powerpoint/2010/main" val="1069753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drive/my-drive"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0" y="5494577"/>
            <a:ext cx="12192000" cy="769441"/>
          </a:xfrm>
          <a:prstGeom prst="rect">
            <a:avLst/>
          </a:prstGeom>
          <a:noFill/>
          <a:ln w="76200">
            <a:solidFill>
              <a:srgbClr val="FF0000"/>
            </a:solidFill>
          </a:ln>
        </p:spPr>
        <p:txBody>
          <a:bodyPr wrap="square" lIns="91440" tIns="45720" rIns="91440" bIns="45720">
            <a:spAutoFit/>
          </a:bodyPr>
          <a:lstStyle/>
          <a:p>
            <a:pPr algn="ctr"/>
            <a:r>
              <a:rPr lang="en-US" sz="4400" b="1" dirty="0" err="1">
                <a:ln w="6600">
                  <a:solidFill>
                    <a:schemeClr val="accent2"/>
                  </a:solidFill>
                  <a:prstDash val="solid"/>
                </a:ln>
                <a:effectLst>
                  <a:outerShdw dist="38100" dir="2700000" algn="tl" rotWithShape="0">
                    <a:schemeClr val="accent2"/>
                  </a:outerShdw>
                </a:effectLst>
              </a:rPr>
              <a:t>আজকের</a:t>
            </a:r>
            <a:r>
              <a:rPr lang="en-US" sz="4400" b="1" dirty="0">
                <a:ln w="6600">
                  <a:solidFill>
                    <a:schemeClr val="accent2"/>
                  </a:solidFill>
                  <a:prstDash val="solid"/>
                </a:ln>
                <a:effectLst>
                  <a:outerShdw dist="38100" dir="2700000" algn="tl" rotWithShape="0">
                    <a:schemeClr val="accent2"/>
                  </a:outerShdw>
                </a:effectLst>
              </a:rPr>
              <a:t> </a:t>
            </a:r>
            <a:r>
              <a:rPr lang="en-US" sz="4400" b="1" dirty="0" err="1">
                <a:ln w="6600">
                  <a:solidFill>
                    <a:schemeClr val="accent2"/>
                  </a:solidFill>
                  <a:prstDash val="solid"/>
                </a:ln>
                <a:effectLst>
                  <a:outerShdw dist="38100" dir="2700000" algn="tl" rotWithShape="0">
                    <a:schemeClr val="accent2"/>
                  </a:outerShdw>
                </a:effectLst>
              </a:rPr>
              <a:t>ক্লাসে</a:t>
            </a:r>
            <a:r>
              <a:rPr lang="en-US" sz="4400" b="1" dirty="0">
                <a:ln w="6600">
                  <a:solidFill>
                    <a:schemeClr val="accent2"/>
                  </a:solidFill>
                  <a:prstDash val="solid"/>
                </a:ln>
                <a:effectLst>
                  <a:outerShdw dist="38100" dir="2700000" algn="tl" rotWithShape="0">
                    <a:schemeClr val="accent2"/>
                  </a:outerShdw>
                </a:effectLst>
              </a:rPr>
              <a:t> </a:t>
            </a:r>
            <a:r>
              <a:rPr lang="en-US" sz="4400" b="1" dirty="0" err="1">
                <a:ln w="6600">
                  <a:solidFill>
                    <a:schemeClr val="accent2"/>
                  </a:solidFill>
                  <a:prstDash val="solid"/>
                </a:ln>
                <a:effectLst>
                  <a:outerShdw dist="38100" dir="2700000" algn="tl" rotWithShape="0">
                    <a:schemeClr val="accent2"/>
                  </a:outerShdw>
                </a:effectLst>
              </a:rPr>
              <a:t>সবাইকে</a:t>
            </a:r>
            <a:r>
              <a:rPr lang="en-US" sz="4400" b="1" dirty="0">
                <a:ln w="6600">
                  <a:solidFill>
                    <a:schemeClr val="accent2"/>
                  </a:solidFill>
                  <a:prstDash val="solid"/>
                </a:ln>
                <a:effectLst>
                  <a:outerShdw dist="38100" dir="2700000" algn="tl" rotWithShape="0">
                    <a:schemeClr val="accent2"/>
                  </a:outerShdw>
                </a:effectLst>
              </a:rPr>
              <a:t> </a:t>
            </a:r>
            <a:r>
              <a:rPr lang="en-US" sz="4400" b="1" dirty="0" err="1">
                <a:ln w="6600">
                  <a:solidFill>
                    <a:schemeClr val="accent2"/>
                  </a:solidFill>
                  <a:prstDash val="solid"/>
                </a:ln>
                <a:effectLst>
                  <a:outerShdw dist="38100" dir="2700000" algn="tl" rotWithShape="0">
                    <a:schemeClr val="accent2"/>
                  </a:outerShdw>
                </a:effectLst>
              </a:rPr>
              <a:t>শুভেচ্ছা</a:t>
            </a:r>
            <a:endParaRPr lang="en-US" sz="4400" b="1" dirty="0">
              <a:ln w="6600">
                <a:solidFill>
                  <a:schemeClr val="accent2"/>
                </a:solidFill>
                <a:prstDash val="solid"/>
              </a:ln>
              <a:effectLst>
                <a:outerShdw dist="38100" dir="2700000" algn="tl" rotWithShape="0">
                  <a:schemeClr val="accent2"/>
                </a:outerShdw>
              </a:effectLst>
            </a:endParaRPr>
          </a:p>
        </p:txBody>
      </p:sp>
      <p:pic>
        <p:nvPicPr>
          <p:cNvPr id="3" name="Picture 2">
            <a:extLst>
              <a:ext uri="{FF2B5EF4-FFF2-40B4-BE49-F238E27FC236}">
                <a16:creationId xmlns:a16="http://schemas.microsoft.com/office/drawing/2014/main" id="{BB95C99F-B037-4026-9962-FD927873F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38875"/>
            <a:ext cx="6680199" cy="4895413"/>
          </a:xfrm>
          <a:prstGeom prst="rect">
            <a:avLst/>
          </a:prstGeom>
          <a:ln w="76200">
            <a:solidFill>
              <a:srgbClr val="FF0000"/>
            </a:solidFill>
          </a:ln>
        </p:spPr>
      </p:pic>
    </p:spTree>
    <p:extLst>
      <p:ext uri="{BB962C8B-B14F-4D97-AF65-F5344CB8AC3E}">
        <p14:creationId xmlns:p14="http://schemas.microsoft.com/office/powerpoint/2010/main" val="24917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5948152" y="1357702"/>
            <a:ext cx="5880100" cy="3539430"/>
          </a:xfrm>
          <a:prstGeom prst="rect">
            <a:avLst/>
          </a:prstGeom>
          <a:solidFill>
            <a:schemeClr val="accent1">
              <a:lumMod val="40000"/>
              <a:lumOff val="60000"/>
            </a:schemeClr>
          </a:solidFill>
          <a:ln w="76200">
            <a:solidFill>
              <a:srgbClr val="FF0000"/>
            </a:solidFill>
          </a:ln>
        </p:spPr>
        <p:txBody>
          <a:bodyPr wrap="square" rtlCol="0">
            <a:spAutoFit/>
          </a:bodyPr>
          <a:lstStyle/>
          <a:p>
            <a:pPr algn="just"/>
            <a:r>
              <a:rPr lang="en-US" sz="2800" dirty="0" err="1"/>
              <a:t>বাংলাদেশের</a:t>
            </a:r>
            <a:r>
              <a:rPr lang="en-US" sz="2800" dirty="0"/>
              <a:t> </a:t>
            </a:r>
            <a:r>
              <a:rPr lang="en-US" sz="2800" dirty="0" err="1"/>
              <a:t>দক্ষিণ-পূর্বাঞ্চলের</a:t>
            </a:r>
            <a:r>
              <a:rPr lang="en-US" sz="2800" dirty="0"/>
              <a:t> </a:t>
            </a:r>
            <a:r>
              <a:rPr lang="en-US" sz="2800" dirty="0" err="1"/>
              <a:t>পার্বত্য</a:t>
            </a:r>
            <a:r>
              <a:rPr lang="bn-IN" sz="2800" dirty="0"/>
              <a:t> অ</a:t>
            </a:r>
            <a:r>
              <a:rPr lang="en-US" sz="2800" dirty="0" err="1"/>
              <a:t>ঞ্চল</a:t>
            </a:r>
            <a:r>
              <a:rPr lang="en-US" sz="2800" dirty="0"/>
              <a:t> </a:t>
            </a:r>
            <a:r>
              <a:rPr lang="bn-IN" sz="2800" dirty="0"/>
              <a:t>তি</a:t>
            </a:r>
            <a:r>
              <a:rPr lang="en-US" sz="2800" dirty="0" err="1"/>
              <a:t>নটি</a:t>
            </a:r>
            <a:r>
              <a:rPr lang="en-US" sz="2800" dirty="0"/>
              <a:t> </a:t>
            </a:r>
            <a:r>
              <a:rPr lang="en-US" sz="2800" dirty="0" err="1"/>
              <a:t>জেলায়</a:t>
            </a:r>
            <a:r>
              <a:rPr lang="en-US" sz="2800" dirty="0"/>
              <a:t> </a:t>
            </a:r>
            <a:r>
              <a:rPr lang="en-US" sz="2800" dirty="0" err="1"/>
              <a:t>বিভক্ত।রাঙামাটি</a:t>
            </a:r>
            <a:r>
              <a:rPr lang="en-US" sz="2800" dirty="0"/>
              <a:t>, </a:t>
            </a:r>
            <a:r>
              <a:rPr lang="en-US" sz="2800" dirty="0" err="1"/>
              <a:t>খাগড়াছড়ি</a:t>
            </a:r>
            <a:r>
              <a:rPr lang="en-US" sz="2800" dirty="0"/>
              <a:t> </a:t>
            </a:r>
            <a:r>
              <a:rPr lang="en-US" sz="2800" dirty="0" err="1"/>
              <a:t>এবং</a:t>
            </a:r>
            <a:r>
              <a:rPr lang="en-US" sz="2800" dirty="0"/>
              <a:t> </a:t>
            </a:r>
            <a:r>
              <a:rPr lang="en-US" sz="2800" dirty="0" err="1"/>
              <a:t>বান্দরবান</a:t>
            </a:r>
            <a:r>
              <a:rPr lang="en-US" sz="2800" dirty="0"/>
              <a:t>। </a:t>
            </a:r>
            <a:r>
              <a:rPr lang="en-US" sz="2800" dirty="0" err="1"/>
              <a:t>বাংলাদেশের</a:t>
            </a:r>
            <a:r>
              <a:rPr lang="en-US" sz="2800" dirty="0"/>
              <a:t> এ </a:t>
            </a:r>
            <a:r>
              <a:rPr lang="en-US" sz="2800" dirty="0" err="1"/>
              <a:t>তিন</a:t>
            </a:r>
            <a:r>
              <a:rPr lang="en-US" sz="2800" dirty="0"/>
              <a:t> </a:t>
            </a:r>
            <a:r>
              <a:rPr lang="en-US" sz="2800" dirty="0" err="1"/>
              <a:t>জেলাতেই</a:t>
            </a:r>
            <a:r>
              <a:rPr lang="en-US" sz="2800" dirty="0"/>
              <a:t> </a:t>
            </a:r>
            <a:r>
              <a:rPr lang="en-US" sz="2800" dirty="0" err="1"/>
              <a:t>চাকমারা</a:t>
            </a:r>
            <a:r>
              <a:rPr lang="en-US" sz="2800" dirty="0"/>
              <a:t> </a:t>
            </a:r>
            <a:r>
              <a:rPr lang="en-US" sz="2800" dirty="0" err="1"/>
              <a:t>বসবাস</a:t>
            </a:r>
            <a:r>
              <a:rPr lang="en-US" sz="2800" dirty="0"/>
              <a:t> </a:t>
            </a:r>
            <a:r>
              <a:rPr lang="en-US" sz="2800" dirty="0" err="1"/>
              <a:t>করে</a:t>
            </a:r>
            <a:r>
              <a:rPr lang="en-US" sz="2800" dirty="0"/>
              <a:t>। </a:t>
            </a:r>
            <a:r>
              <a:rPr lang="en-US" sz="2800" dirty="0" err="1"/>
              <a:t>তবে</a:t>
            </a:r>
            <a:r>
              <a:rPr lang="en-US" sz="2800" dirty="0"/>
              <a:t> এ </a:t>
            </a:r>
            <a:r>
              <a:rPr lang="en-US" sz="2800" dirty="0" err="1"/>
              <a:t>তিনটির</a:t>
            </a:r>
            <a:r>
              <a:rPr lang="en-US" sz="2800" dirty="0"/>
              <a:t> </a:t>
            </a:r>
            <a:r>
              <a:rPr lang="en-US" sz="2800" dirty="0" err="1"/>
              <a:t>মধ্যে</a:t>
            </a:r>
            <a:r>
              <a:rPr lang="en-US" sz="2800" dirty="0"/>
              <a:t> </a:t>
            </a:r>
            <a:r>
              <a:rPr lang="en-US" sz="2800" dirty="0" err="1"/>
              <a:t>রাঙামাটি</a:t>
            </a:r>
            <a:r>
              <a:rPr lang="en-US" sz="2800" dirty="0"/>
              <a:t> </a:t>
            </a:r>
            <a:r>
              <a:rPr lang="en-US" sz="2800" dirty="0" err="1"/>
              <a:t>জেলায়ই</a:t>
            </a:r>
            <a:r>
              <a:rPr lang="en-US" sz="2800" dirty="0"/>
              <a:t> </a:t>
            </a:r>
            <a:r>
              <a:rPr lang="en-US" sz="2800" dirty="0" err="1"/>
              <a:t>সবচেয়ে</a:t>
            </a:r>
            <a:r>
              <a:rPr lang="en-US" sz="2800" dirty="0"/>
              <a:t> </a:t>
            </a:r>
            <a:r>
              <a:rPr lang="en-US" sz="2800" dirty="0" err="1"/>
              <a:t>বেশী</a:t>
            </a:r>
            <a:r>
              <a:rPr lang="en-US" sz="2800" dirty="0"/>
              <a:t> </a:t>
            </a:r>
            <a:r>
              <a:rPr lang="en-US" sz="2800" dirty="0" err="1"/>
              <a:t>চাকমার</a:t>
            </a:r>
            <a:r>
              <a:rPr lang="en-US" sz="2800" dirty="0"/>
              <a:t> </a:t>
            </a:r>
            <a:r>
              <a:rPr lang="en-US" sz="2800" dirty="0" err="1"/>
              <a:t>বাস।এরপরই</a:t>
            </a:r>
            <a:r>
              <a:rPr lang="en-US" sz="2800" dirty="0"/>
              <a:t> </a:t>
            </a:r>
            <a:r>
              <a:rPr lang="en-US" sz="2800" dirty="0" err="1"/>
              <a:t>খাগড়াছড়ির</a:t>
            </a:r>
            <a:r>
              <a:rPr lang="en-US" sz="2800" dirty="0"/>
              <a:t> </a:t>
            </a:r>
            <a:r>
              <a:rPr lang="en-US" sz="2800" dirty="0" err="1"/>
              <a:t>স্থান</a:t>
            </a:r>
            <a:r>
              <a:rPr lang="en-US" sz="2800" dirty="0"/>
              <a:t>। </a:t>
            </a:r>
            <a:r>
              <a:rPr lang="en-US" sz="2800" dirty="0" err="1"/>
              <a:t>বান্দরবান</a:t>
            </a:r>
            <a:r>
              <a:rPr lang="en-US" sz="2800" dirty="0"/>
              <a:t> </a:t>
            </a:r>
            <a:r>
              <a:rPr lang="en-US" sz="2800" dirty="0" err="1"/>
              <a:t>জেলায়</a:t>
            </a:r>
            <a:r>
              <a:rPr lang="en-US" sz="2800" dirty="0"/>
              <a:t> </a:t>
            </a:r>
            <a:r>
              <a:rPr lang="en-US" sz="2800" dirty="0" err="1"/>
              <a:t>সামান্য</a:t>
            </a:r>
            <a:r>
              <a:rPr lang="en-US" sz="2800" dirty="0"/>
              <a:t> </a:t>
            </a:r>
            <a:r>
              <a:rPr lang="en-US" sz="2800" dirty="0" err="1"/>
              <a:t>সংখ্যক</a:t>
            </a:r>
            <a:r>
              <a:rPr lang="en-US" sz="2800" dirty="0"/>
              <a:t> </a:t>
            </a:r>
            <a:r>
              <a:rPr lang="en-US" sz="2800" dirty="0" err="1"/>
              <a:t>চাকমা</a:t>
            </a:r>
            <a:r>
              <a:rPr lang="en-US" sz="2800" dirty="0"/>
              <a:t> </a:t>
            </a:r>
            <a:r>
              <a:rPr lang="en-US" sz="2800" dirty="0" err="1"/>
              <a:t>বসবাস</a:t>
            </a:r>
            <a:r>
              <a:rPr lang="en-US" sz="2800" dirty="0"/>
              <a:t> </a:t>
            </a:r>
            <a:r>
              <a:rPr lang="en-US" sz="2800" dirty="0" err="1"/>
              <a:t>করে</a:t>
            </a:r>
            <a:r>
              <a:rPr lang="en-US" sz="2800" dirty="0"/>
              <a:t> । </a:t>
            </a:r>
            <a:r>
              <a:rPr lang="en-US" sz="2800" dirty="0" err="1"/>
              <a:t>আমাদের</a:t>
            </a:r>
            <a:r>
              <a:rPr lang="en-US" sz="2800" dirty="0"/>
              <a:t> </a:t>
            </a:r>
            <a:r>
              <a:rPr lang="en-US" sz="2800" dirty="0" err="1"/>
              <a:t>প্রতিবেশী</a:t>
            </a:r>
            <a:r>
              <a:rPr lang="en-US" sz="2800" dirty="0"/>
              <a:t> </a:t>
            </a:r>
            <a:r>
              <a:rPr lang="en-US" sz="2800" dirty="0" err="1"/>
              <a:t>রাষ্ট্র</a:t>
            </a:r>
            <a:r>
              <a:rPr lang="en-US" sz="2800" dirty="0"/>
              <a:t> </a:t>
            </a:r>
            <a:r>
              <a:rPr lang="en-US" sz="2800" dirty="0" err="1"/>
              <a:t>ভারতেও</a:t>
            </a:r>
            <a:r>
              <a:rPr lang="en-US" sz="2800" dirty="0"/>
              <a:t> </a:t>
            </a:r>
            <a:r>
              <a:rPr lang="en-US" sz="2800" dirty="0" err="1"/>
              <a:t>বেশ</a:t>
            </a:r>
            <a:r>
              <a:rPr lang="en-US" sz="2800" dirty="0"/>
              <a:t> </a:t>
            </a:r>
            <a:r>
              <a:rPr lang="en-US" sz="2800" dirty="0" err="1"/>
              <a:t>কিছু</a:t>
            </a:r>
            <a:r>
              <a:rPr lang="en-US" sz="2800" dirty="0"/>
              <a:t> </a:t>
            </a:r>
            <a:r>
              <a:rPr lang="en-US" sz="2800" dirty="0" err="1"/>
              <a:t>সংখ্যক</a:t>
            </a:r>
            <a:r>
              <a:rPr lang="en-US" sz="2800" dirty="0"/>
              <a:t> </a:t>
            </a:r>
            <a:r>
              <a:rPr lang="en-US" sz="2800" dirty="0" err="1"/>
              <a:t>চাকমা</a:t>
            </a:r>
            <a:r>
              <a:rPr lang="en-US" sz="2800" dirty="0"/>
              <a:t> </a:t>
            </a:r>
            <a:r>
              <a:rPr lang="en-US" sz="2800" dirty="0" err="1"/>
              <a:t>বসবাস</a:t>
            </a:r>
            <a:r>
              <a:rPr lang="en-US" sz="2800" dirty="0"/>
              <a:t> </a:t>
            </a:r>
            <a:r>
              <a:rPr lang="en-US" sz="2800" dirty="0" err="1"/>
              <a:t>করে</a:t>
            </a:r>
            <a:r>
              <a:rPr lang="en-US" sz="2800" dirty="0"/>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7" y="805177"/>
            <a:ext cx="4411233" cy="4566923"/>
          </a:xfrm>
          <a:prstGeom prst="rect">
            <a:avLst/>
          </a:prstGeom>
          <a:ln w="76200">
            <a:solidFill>
              <a:srgbClr val="C00000"/>
            </a:solidFill>
          </a:ln>
        </p:spPr>
      </p:pic>
    </p:spTree>
    <p:extLst>
      <p:ext uri="{BB962C8B-B14F-4D97-AF65-F5344CB8AC3E}">
        <p14:creationId xmlns:p14="http://schemas.microsoft.com/office/powerpoint/2010/main" val="137953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1806"/>
          <a:stretch/>
        </p:blipFill>
        <p:spPr>
          <a:xfrm>
            <a:off x="267118" y="1595257"/>
            <a:ext cx="5409782" cy="3667485"/>
          </a:xfrm>
          <a:prstGeom prst="rect">
            <a:avLst/>
          </a:prstGeom>
          <a:solidFill>
            <a:srgbClr val="FF0000"/>
          </a:solidFill>
          <a:ln w="76200">
            <a:solidFill>
              <a:srgbClr val="FF0000"/>
            </a:solidFill>
          </a:ln>
        </p:spPr>
      </p:pic>
      <p:sp>
        <p:nvSpPr>
          <p:cNvPr id="2" name="TextBox 1"/>
          <p:cNvSpPr txBox="1"/>
          <p:nvPr/>
        </p:nvSpPr>
        <p:spPr>
          <a:xfrm>
            <a:off x="4248150" y="5614472"/>
            <a:ext cx="3162300" cy="523220"/>
          </a:xfrm>
          <a:prstGeom prst="rect">
            <a:avLst/>
          </a:prstGeom>
          <a:noFill/>
          <a:ln w="76200">
            <a:solidFill>
              <a:srgbClr val="FF0000"/>
            </a:solidFill>
          </a:ln>
        </p:spPr>
        <p:txBody>
          <a:bodyPr wrap="square" rtlCol="0">
            <a:spAutoFit/>
          </a:bodyPr>
          <a:lstStyle/>
          <a:p>
            <a:pPr algn="ctr"/>
            <a:r>
              <a:rPr lang="bn-IN" sz="2800" dirty="0"/>
              <a:t>চাকমা বাসস্থান</a:t>
            </a:r>
            <a:endParaRPr lang="en-US" sz="2800" dirty="0"/>
          </a:p>
        </p:txBody>
      </p:sp>
      <p:sp>
        <p:nvSpPr>
          <p:cNvPr id="3" name="TextBox 2"/>
          <p:cNvSpPr txBox="1"/>
          <p:nvPr/>
        </p:nvSpPr>
        <p:spPr>
          <a:xfrm>
            <a:off x="6096000" y="1709204"/>
            <a:ext cx="5711658" cy="3539430"/>
          </a:xfrm>
          <a:prstGeom prst="rect">
            <a:avLst/>
          </a:prstGeom>
          <a:noFill/>
          <a:ln w="76200">
            <a:solidFill>
              <a:srgbClr val="FF0000"/>
            </a:solidFill>
          </a:ln>
        </p:spPr>
        <p:txBody>
          <a:bodyPr wrap="square" rtlCol="0">
            <a:spAutoFit/>
          </a:bodyPr>
          <a:lstStyle/>
          <a:p>
            <a:pPr algn="ctr"/>
            <a:r>
              <a:rPr lang="bn-IN" sz="3200" dirty="0"/>
              <a:t>চাকমারা মাটি থেকে প্রায় ছয় ফুট উঁচুতে মাচার উপর কাঠ ও বাঁশ দিয়ে ঘর তৈরি করে সেখানে বাস করে। ঘরটিকে কয়েকটি কামরায় ভাগ করা হয়ে থাকে। ঘরে উঠার জন্য তাঁরা মংগু (মই) ব্যবহার করে।</a:t>
            </a:r>
            <a:endParaRPr lang="en-US" sz="3200" dirty="0"/>
          </a:p>
        </p:txBody>
      </p:sp>
    </p:spTree>
    <p:extLst>
      <p:ext uri="{BB962C8B-B14F-4D97-AF65-F5344CB8AC3E}">
        <p14:creationId xmlns:p14="http://schemas.microsoft.com/office/powerpoint/2010/main" val="233742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682" y="562968"/>
            <a:ext cx="4203790" cy="2866032"/>
          </a:xfrm>
          <a:prstGeom prst="bevel">
            <a:avLst/>
          </a:prstGeom>
          <a:solidFill>
            <a:schemeClr val="accent1">
              <a:lumMod val="50000"/>
            </a:schemeClr>
          </a:solidFill>
          <a:ln w="76200">
            <a:solidFill>
              <a:srgbClr val="FF0000"/>
            </a:solidFill>
          </a:ln>
        </p:spPr>
      </p:pic>
      <p:sp>
        <p:nvSpPr>
          <p:cNvPr id="3" name="TextBox 2"/>
          <p:cNvSpPr txBox="1"/>
          <p:nvPr/>
        </p:nvSpPr>
        <p:spPr>
          <a:xfrm>
            <a:off x="5362074" y="3760002"/>
            <a:ext cx="1854200" cy="523220"/>
          </a:xfrm>
          <a:prstGeom prst="rect">
            <a:avLst/>
          </a:prstGeom>
          <a:noFill/>
          <a:ln w="76200">
            <a:solidFill>
              <a:srgbClr val="FF0000"/>
            </a:solidFill>
          </a:ln>
        </p:spPr>
        <p:txBody>
          <a:bodyPr wrap="square" rtlCol="0">
            <a:spAutoFit/>
          </a:bodyPr>
          <a:lstStyle/>
          <a:p>
            <a:pPr algn="ctr"/>
            <a:r>
              <a:rPr lang="bn-IN" sz="2800" dirty="0"/>
              <a:t>চাকমা ধর্ম</a:t>
            </a:r>
            <a:endParaRPr lang="en-US" sz="2800" dirty="0"/>
          </a:p>
        </p:txBody>
      </p:sp>
      <p:sp>
        <p:nvSpPr>
          <p:cNvPr id="8" name="TextBox 7">
            <a:extLst>
              <a:ext uri="{FF2B5EF4-FFF2-40B4-BE49-F238E27FC236}">
                <a16:creationId xmlns:a16="http://schemas.microsoft.com/office/drawing/2014/main" id="{219C84BC-DE64-495A-BFFC-A3C3B566A4C2}"/>
              </a:ext>
            </a:extLst>
          </p:cNvPr>
          <p:cNvSpPr txBox="1"/>
          <p:nvPr/>
        </p:nvSpPr>
        <p:spPr>
          <a:xfrm rot="10800000" flipH="1" flipV="1">
            <a:off x="1277683" y="4872192"/>
            <a:ext cx="10252918" cy="830997"/>
          </a:xfrm>
          <a:prstGeom prst="rect">
            <a:avLst/>
          </a:prstGeom>
          <a:noFill/>
          <a:ln w="76200">
            <a:solidFill>
              <a:srgbClr val="FF0000"/>
            </a:solidFill>
          </a:ln>
        </p:spPr>
        <p:txBody>
          <a:bodyPr wrap="square" rtlCol="0">
            <a:spAutoFit/>
          </a:bodyPr>
          <a:lstStyle/>
          <a:p>
            <a:pPr algn="ctr"/>
            <a:r>
              <a:rPr lang="bn-IN" sz="2400" dirty="0"/>
              <a:t>। চাকমারা বৌদ্ধ ধর্মের বিভিন্ন অনুষ্ঠান পালন করে।চাকমারা হিনযান পন্থি বৌদ্ধ ধর্মাবলম্বী</a:t>
            </a:r>
            <a:endParaRPr lang="en-US" sz="2400" dirty="0"/>
          </a:p>
        </p:txBody>
      </p:sp>
      <p:pic>
        <p:nvPicPr>
          <p:cNvPr id="17" name="Picture 16">
            <a:extLst>
              <a:ext uri="{FF2B5EF4-FFF2-40B4-BE49-F238E27FC236}">
                <a16:creationId xmlns:a16="http://schemas.microsoft.com/office/drawing/2014/main" id="{09308505-EB49-49DD-830B-ADB5CDB93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6522914" y="572508"/>
            <a:ext cx="4203790" cy="2856492"/>
          </a:xfrm>
          <a:prstGeom prst="bevel">
            <a:avLst/>
          </a:prstGeom>
          <a:solidFill>
            <a:schemeClr val="accent1">
              <a:lumMod val="50000"/>
            </a:schemeClr>
          </a:solidFill>
          <a:ln w="76200">
            <a:solidFill>
              <a:srgbClr val="FF0000"/>
            </a:solidFill>
          </a:ln>
        </p:spPr>
      </p:pic>
    </p:spTree>
    <p:extLst>
      <p:ext uri="{BB962C8B-B14F-4D97-AF65-F5344CB8AC3E}">
        <p14:creationId xmlns:p14="http://schemas.microsoft.com/office/powerpoint/2010/main" val="8924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86" y="1108388"/>
            <a:ext cx="5183698" cy="3659068"/>
          </a:xfrm>
          <a:prstGeom prst="rect">
            <a:avLst/>
          </a:prstGeom>
          <a:ln w="76200">
            <a:solidFill>
              <a:srgbClr val="FF0000"/>
            </a:solidFill>
          </a:ln>
        </p:spPr>
      </p:pic>
      <p:sp>
        <p:nvSpPr>
          <p:cNvPr id="3" name="TextBox 2"/>
          <p:cNvSpPr txBox="1"/>
          <p:nvPr/>
        </p:nvSpPr>
        <p:spPr>
          <a:xfrm>
            <a:off x="4062414" y="5364891"/>
            <a:ext cx="4495800" cy="769441"/>
          </a:xfrm>
          <a:prstGeom prst="rect">
            <a:avLst/>
          </a:prstGeom>
          <a:noFill/>
          <a:ln w="76200">
            <a:solidFill>
              <a:srgbClr val="FF0000"/>
            </a:solidFill>
          </a:ln>
        </p:spPr>
        <p:txBody>
          <a:bodyPr wrap="square" rtlCol="0">
            <a:spAutoFit/>
          </a:bodyPr>
          <a:lstStyle/>
          <a:p>
            <a:pPr algn="ctr"/>
            <a:r>
              <a:rPr lang="en-US" sz="4400" dirty="0" err="1">
                <a:solidFill>
                  <a:srgbClr val="002060"/>
                </a:solidFill>
              </a:rPr>
              <a:t>চাকমা</a:t>
            </a:r>
            <a:r>
              <a:rPr lang="en-US" sz="4400" dirty="0">
                <a:solidFill>
                  <a:srgbClr val="002060"/>
                </a:solidFill>
              </a:rPr>
              <a:t> </a:t>
            </a:r>
            <a:r>
              <a:rPr lang="en-US" sz="4400" dirty="0" err="1">
                <a:solidFill>
                  <a:srgbClr val="002060"/>
                </a:solidFill>
              </a:rPr>
              <a:t>ভাষা</a:t>
            </a:r>
            <a:endParaRPr lang="en-US" sz="4400" dirty="0">
              <a:solidFill>
                <a:srgbClr val="002060"/>
              </a:solidFill>
            </a:endParaRPr>
          </a:p>
        </p:txBody>
      </p:sp>
      <p:sp>
        <p:nvSpPr>
          <p:cNvPr id="4" name="TextBox 3"/>
          <p:cNvSpPr txBox="1"/>
          <p:nvPr/>
        </p:nvSpPr>
        <p:spPr>
          <a:xfrm>
            <a:off x="6310314" y="981804"/>
            <a:ext cx="5232400" cy="3785652"/>
          </a:xfrm>
          <a:prstGeom prst="rect">
            <a:avLst/>
          </a:prstGeom>
          <a:blipFill>
            <a:blip r:embed="rId2"/>
            <a:tile tx="0" ty="0" sx="100000" sy="100000" flip="none" algn="tl"/>
          </a:blipFill>
          <a:ln w="76200">
            <a:solidFill>
              <a:srgbClr val="FF0000"/>
            </a:solidFill>
          </a:ln>
        </p:spPr>
        <p:txBody>
          <a:bodyPr wrap="square" rtlCol="0">
            <a:spAutoFit/>
          </a:bodyPr>
          <a:lstStyle/>
          <a:p>
            <a:pPr algn="just"/>
            <a:r>
              <a:rPr lang="en-US" sz="4800" dirty="0" err="1"/>
              <a:t>চাকমাদের</a:t>
            </a:r>
            <a:r>
              <a:rPr lang="en-US" sz="4800" dirty="0"/>
              <a:t> </a:t>
            </a:r>
            <a:r>
              <a:rPr lang="en-US" sz="4800" dirty="0" err="1"/>
              <a:t>নিজস্ব</a:t>
            </a:r>
            <a:r>
              <a:rPr lang="en-US" sz="4800" dirty="0"/>
              <a:t> </a:t>
            </a:r>
            <a:r>
              <a:rPr lang="en-US" sz="4800" dirty="0" err="1"/>
              <a:t>ভাষা</a:t>
            </a:r>
            <a:r>
              <a:rPr lang="en-US" sz="4800" dirty="0"/>
              <a:t> ও </a:t>
            </a:r>
            <a:r>
              <a:rPr lang="en-US" sz="4800" dirty="0" err="1"/>
              <a:t>বর্ণমালা</a:t>
            </a:r>
            <a:r>
              <a:rPr lang="en-US" sz="4800" dirty="0"/>
              <a:t> </a:t>
            </a:r>
            <a:r>
              <a:rPr lang="en-US" sz="4800" dirty="0" err="1"/>
              <a:t>আছে</a:t>
            </a:r>
            <a:r>
              <a:rPr lang="en-US" sz="4800" dirty="0"/>
              <a:t>। </a:t>
            </a:r>
            <a:r>
              <a:rPr lang="en-US" sz="4800" dirty="0" err="1"/>
              <a:t>তাদের</a:t>
            </a:r>
            <a:r>
              <a:rPr lang="en-US" sz="4800" dirty="0"/>
              <a:t> </a:t>
            </a:r>
            <a:r>
              <a:rPr lang="en-US" sz="4800" dirty="0" err="1"/>
              <a:t>নিজেদের</a:t>
            </a:r>
            <a:r>
              <a:rPr lang="en-US" sz="4800" dirty="0"/>
              <a:t> </a:t>
            </a:r>
            <a:r>
              <a:rPr lang="en-US" sz="4800" dirty="0" err="1"/>
              <a:t>ভাষায়</a:t>
            </a:r>
            <a:r>
              <a:rPr lang="en-US" sz="4800" dirty="0"/>
              <a:t> </a:t>
            </a:r>
            <a:r>
              <a:rPr lang="en-US" sz="4800" dirty="0" err="1"/>
              <a:t>রচিত</a:t>
            </a:r>
            <a:r>
              <a:rPr lang="en-US" sz="4800" dirty="0"/>
              <a:t> </a:t>
            </a:r>
            <a:r>
              <a:rPr lang="en-US" sz="4800" dirty="0" err="1"/>
              <a:t>গান</a:t>
            </a:r>
            <a:r>
              <a:rPr lang="en-US" sz="4800" dirty="0"/>
              <a:t> </a:t>
            </a:r>
            <a:r>
              <a:rPr lang="en-US" sz="4800" dirty="0" err="1"/>
              <a:t>আছে</a:t>
            </a:r>
            <a:r>
              <a:rPr lang="en-US" sz="4800" dirty="0"/>
              <a:t>। </a:t>
            </a:r>
            <a:r>
              <a:rPr lang="en-US" sz="4800" dirty="0" err="1"/>
              <a:t>ঐতিহ্যবাহী</a:t>
            </a:r>
            <a:r>
              <a:rPr lang="en-US" sz="4800" dirty="0"/>
              <a:t> </a:t>
            </a:r>
            <a:r>
              <a:rPr lang="en-US" sz="4800" dirty="0" err="1"/>
              <a:t>নাচ</a:t>
            </a:r>
            <a:r>
              <a:rPr lang="en-US" sz="4800" dirty="0"/>
              <a:t> </a:t>
            </a:r>
            <a:r>
              <a:rPr lang="en-US" sz="4800" dirty="0" err="1"/>
              <a:t>আছে</a:t>
            </a:r>
            <a:r>
              <a:rPr lang="en-US" sz="4800" dirty="0"/>
              <a:t>।</a:t>
            </a:r>
          </a:p>
        </p:txBody>
      </p:sp>
    </p:spTree>
    <p:extLst>
      <p:ext uri="{BB962C8B-B14F-4D97-AF65-F5344CB8AC3E}">
        <p14:creationId xmlns:p14="http://schemas.microsoft.com/office/powerpoint/2010/main" val="157162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C6F05D-9F24-4CB8-B44E-0B87EADF8F4F}"/>
              </a:ext>
            </a:extLst>
          </p:cNvPr>
          <p:cNvGrpSpPr/>
          <p:nvPr/>
        </p:nvGrpSpPr>
        <p:grpSpPr>
          <a:xfrm>
            <a:off x="569912" y="917574"/>
            <a:ext cx="5911694" cy="4737102"/>
            <a:chOff x="569912" y="917574"/>
            <a:chExt cx="5911694" cy="473710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12" y="917574"/>
              <a:ext cx="5911694" cy="3946526"/>
            </a:xfrm>
            <a:prstGeom prst="rect">
              <a:avLst/>
            </a:prstGeom>
            <a:ln w="76200">
              <a:solidFill>
                <a:srgbClr val="FF0000"/>
              </a:solidFill>
            </a:ln>
          </p:spPr>
        </p:pic>
        <p:sp>
          <p:nvSpPr>
            <p:cNvPr id="3" name="TextBox 2"/>
            <p:cNvSpPr txBox="1"/>
            <p:nvPr/>
          </p:nvSpPr>
          <p:spPr>
            <a:xfrm>
              <a:off x="2198609" y="5131456"/>
              <a:ext cx="2654300" cy="523220"/>
            </a:xfrm>
            <a:prstGeom prst="rect">
              <a:avLst/>
            </a:prstGeom>
            <a:solidFill>
              <a:schemeClr val="accent2">
                <a:lumMod val="60000"/>
                <a:lumOff val="40000"/>
              </a:schemeClr>
            </a:solidFill>
          </p:spPr>
          <p:txBody>
            <a:bodyPr wrap="square" rtlCol="0">
              <a:spAutoFit/>
            </a:bodyPr>
            <a:lstStyle/>
            <a:p>
              <a:r>
                <a:rPr lang="bn-IN" sz="2800" dirty="0"/>
                <a:t>চাকমা কারবারি </a:t>
              </a:r>
              <a:endParaRPr lang="en-US" sz="2800" dirty="0"/>
            </a:p>
          </p:txBody>
        </p:sp>
      </p:grpSp>
      <p:sp>
        <p:nvSpPr>
          <p:cNvPr id="4" name="TextBox 3"/>
          <p:cNvSpPr txBox="1"/>
          <p:nvPr/>
        </p:nvSpPr>
        <p:spPr>
          <a:xfrm>
            <a:off x="6808038" y="1947034"/>
            <a:ext cx="5080000" cy="2308324"/>
          </a:xfrm>
          <a:prstGeom prst="rect">
            <a:avLst/>
          </a:prstGeom>
          <a:noFill/>
          <a:ln w="76200">
            <a:solidFill>
              <a:srgbClr val="FF0000"/>
            </a:solidFill>
          </a:ln>
        </p:spPr>
        <p:txBody>
          <a:bodyPr wrap="square" rtlCol="0">
            <a:spAutoFit/>
          </a:bodyPr>
          <a:lstStyle/>
          <a:p>
            <a:pPr algn="just"/>
            <a:r>
              <a:rPr lang="bn-IN" sz="2400" dirty="0"/>
              <a:t>কতকগুলো চাকমা পরিবারগুচ্ছ নিয়েই গঠিত হয় আদাম বা পাড়া। আদামের প্রধানকে বলা হয় কারবারি। চাকমা রাজা তাকে নিয়োগ করেন। তিনি গ্রামের শান্তি-শৃঙ্খলা এবং সালিশ বিচার কার্যে মৌজা প্রধানকে সাহায্য করেন। </a:t>
            </a:r>
            <a:endParaRPr lang="en-US" sz="2400" dirty="0"/>
          </a:p>
        </p:txBody>
      </p:sp>
    </p:spTree>
    <p:extLst>
      <p:ext uri="{BB962C8B-B14F-4D97-AF65-F5344CB8AC3E}">
        <p14:creationId xmlns:p14="http://schemas.microsoft.com/office/powerpoint/2010/main" val="13683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386" t="1302" r="9900" b="-1302"/>
          <a:stretch/>
        </p:blipFill>
        <p:spPr>
          <a:xfrm>
            <a:off x="273046" y="1168026"/>
            <a:ext cx="5594354" cy="3927194"/>
          </a:xfrm>
          <a:prstGeom prst="rect">
            <a:avLst/>
          </a:prstGeom>
          <a:ln w="76200">
            <a:solidFill>
              <a:srgbClr val="FF0000"/>
            </a:solidFill>
          </a:ln>
        </p:spPr>
      </p:pic>
      <p:sp>
        <p:nvSpPr>
          <p:cNvPr id="2" name="TextBox 1"/>
          <p:cNvSpPr txBox="1"/>
          <p:nvPr/>
        </p:nvSpPr>
        <p:spPr>
          <a:xfrm>
            <a:off x="4062280" y="5689974"/>
            <a:ext cx="4067440" cy="523220"/>
          </a:xfrm>
          <a:prstGeom prst="rect">
            <a:avLst/>
          </a:prstGeom>
          <a:solidFill>
            <a:schemeClr val="accent1">
              <a:lumMod val="60000"/>
              <a:lumOff val="40000"/>
            </a:schemeClr>
          </a:solidFill>
          <a:ln w="76200">
            <a:solidFill>
              <a:srgbClr val="FF0000"/>
            </a:solidFill>
          </a:ln>
        </p:spPr>
        <p:txBody>
          <a:bodyPr wrap="square" rtlCol="0">
            <a:spAutoFit/>
          </a:bodyPr>
          <a:lstStyle/>
          <a:p>
            <a:pPr algn="ctr"/>
            <a:r>
              <a:rPr lang="en-US" sz="2800" dirty="0" err="1"/>
              <a:t>চাকমা</a:t>
            </a:r>
            <a:r>
              <a:rPr lang="en-US" sz="2800" dirty="0"/>
              <a:t> </a:t>
            </a:r>
            <a:r>
              <a:rPr lang="en-US" sz="2800" dirty="0" err="1"/>
              <a:t>অর্থনীতি</a:t>
            </a:r>
            <a:r>
              <a:rPr lang="bn-IN" sz="2800" dirty="0"/>
              <a:t> </a:t>
            </a:r>
            <a:endParaRPr lang="en-US" sz="2800" dirty="0"/>
          </a:p>
        </p:txBody>
      </p:sp>
      <p:sp>
        <p:nvSpPr>
          <p:cNvPr id="4" name="TextBox 3"/>
          <p:cNvSpPr txBox="1"/>
          <p:nvPr/>
        </p:nvSpPr>
        <p:spPr>
          <a:xfrm>
            <a:off x="6680203" y="1195040"/>
            <a:ext cx="5238750" cy="3900180"/>
          </a:xfrm>
          <a:prstGeom prst="rect">
            <a:avLst/>
          </a:prstGeom>
          <a:noFill/>
          <a:ln w="76200">
            <a:solidFill>
              <a:srgbClr val="FF0000"/>
            </a:solidFill>
          </a:ln>
        </p:spPr>
        <p:txBody>
          <a:bodyPr wrap="square" rtlCol="0">
            <a:spAutoFit/>
          </a:bodyPr>
          <a:lstStyle/>
          <a:p>
            <a:pPr algn="just"/>
            <a:r>
              <a:rPr lang="en-US" sz="2800" dirty="0" err="1"/>
              <a:t>চাকমারা</a:t>
            </a:r>
            <a:r>
              <a:rPr lang="en-US" sz="2800" dirty="0"/>
              <a:t> </a:t>
            </a:r>
            <a:r>
              <a:rPr lang="en-US" sz="2800" dirty="0" err="1"/>
              <a:t>জুম</a:t>
            </a:r>
            <a:r>
              <a:rPr lang="en-US" sz="2800" dirty="0"/>
              <a:t> </a:t>
            </a:r>
            <a:r>
              <a:rPr lang="en-US" sz="2800" dirty="0" err="1"/>
              <a:t>চাষের</a:t>
            </a:r>
            <a:r>
              <a:rPr lang="en-US" sz="2800" dirty="0"/>
              <a:t> </a:t>
            </a:r>
            <a:r>
              <a:rPr lang="en-US" sz="2800" dirty="0" err="1"/>
              <a:t>উপর</a:t>
            </a:r>
            <a:r>
              <a:rPr lang="en-US" sz="2800" dirty="0"/>
              <a:t> </a:t>
            </a:r>
            <a:r>
              <a:rPr lang="en-US" sz="2800" dirty="0" err="1"/>
              <a:t>উপর</a:t>
            </a:r>
            <a:r>
              <a:rPr lang="en-US" sz="2800" dirty="0"/>
              <a:t> </a:t>
            </a:r>
            <a:r>
              <a:rPr lang="en-US" sz="2800" dirty="0" err="1"/>
              <a:t>নির্ভরশীল</a:t>
            </a:r>
            <a:r>
              <a:rPr lang="en-US" sz="2800" dirty="0"/>
              <a:t>।</a:t>
            </a:r>
            <a:r>
              <a:rPr lang="bn-IN" sz="2800" dirty="0"/>
              <a:t> এই পদ্ধতিতে পুরাতন ফসল পুড়িয়ে গর্ত খুঁড়ে নতুন করে বীজ বপন করা হয়।</a:t>
            </a:r>
            <a:r>
              <a:rPr lang="en-US" sz="2800" dirty="0" err="1"/>
              <a:t>তাদের</a:t>
            </a:r>
            <a:r>
              <a:rPr lang="en-US" sz="2800" dirty="0"/>
              <a:t> </a:t>
            </a:r>
            <a:r>
              <a:rPr lang="en-US" sz="2800" dirty="0" err="1"/>
              <a:t>জন্য</a:t>
            </a:r>
            <a:r>
              <a:rPr lang="en-US" sz="2800" dirty="0"/>
              <a:t> </a:t>
            </a:r>
            <a:r>
              <a:rPr lang="en-US" sz="2800" dirty="0" err="1"/>
              <a:t>ব্যক্তিমালিকানায়</a:t>
            </a:r>
            <a:r>
              <a:rPr lang="en-US" sz="2800" dirty="0"/>
              <a:t> </a:t>
            </a:r>
            <a:r>
              <a:rPr lang="en-US" sz="2800" dirty="0" err="1"/>
              <a:t>জমি</a:t>
            </a:r>
            <a:r>
              <a:rPr lang="en-US" sz="2800" dirty="0"/>
              <a:t> </a:t>
            </a:r>
            <a:r>
              <a:rPr lang="en-US" sz="2800" dirty="0" err="1"/>
              <a:t>বরাদ্দ</a:t>
            </a:r>
            <a:r>
              <a:rPr lang="en-US" sz="2800" dirty="0"/>
              <a:t> </a:t>
            </a:r>
            <a:r>
              <a:rPr lang="en-US" sz="2800" dirty="0" err="1"/>
              <a:t>দেয়া</a:t>
            </a:r>
            <a:r>
              <a:rPr lang="en-US" sz="2800" dirty="0"/>
              <a:t> </a:t>
            </a:r>
            <a:r>
              <a:rPr lang="en-US" sz="2800" dirty="0" err="1"/>
              <a:t>আছে</a:t>
            </a:r>
            <a:r>
              <a:rPr lang="en-US" sz="2800" dirty="0"/>
              <a:t>। </a:t>
            </a:r>
            <a:r>
              <a:rPr lang="en-US" sz="2800" dirty="0" err="1"/>
              <a:t>বর্তমানে</a:t>
            </a:r>
            <a:r>
              <a:rPr lang="en-US" sz="2800" dirty="0"/>
              <a:t> </a:t>
            </a:r>
            <a:r>
              <a:rPr lang="en-US" sz="2800" dirty="0" err="1"/>
              <a:t>চাকমারা</a:t>
            </a:r>
            <a:r>
              <a:rPr lang="en-US" sz="2800" dirty="0"/>
              <a:t> </a:t>
            </a:r>
            <a:r>
              <a:rPr lang="en-US" sz="2800" dirty="0" err="1"/>
              <a:t>হালচাষ</a:t>
            </a:r>
            <a:r>
              <a:rPr lang="en-US" sz="2800" dirty="0"/>
              <a:t> </a:t>
            </a:r>
            <a:r>
              <a:rPr lang="en-US" sz="2800" dirty="0" err="1"/>
              <a:t>পদ্ধতি</a:t>
            </a:r>
            <a:r>
              <a:rPr lang="en-US" sz="2800" dirty="0"/>
              <a:t> </a:t>
            </a:r>
            <a:r>
              <a:rPr lang="en-US" sz="2800" dirty="0" err="1"/>
              <a:t>শিখেছে</a:t>
            </a:r>
            <a:r>
              <a:rPr lang="en-US" sz="2800" dirty="0"/>
              <a:t>। </a:t>
            </a:r>
            <a:r>
              <a:rPr lang="en-US" sz="2800" dirty="0" err="1"/>
              <a:t>দুই</a:t>
            </a:r>
            <a:r>
              <a:rPr lang="en-US" sz="2800" dirty="0"/>
              <a:t> </a:t>
            </a:r>
            <a:r>
              <a:rPr lang="en-US" sz="2800" dirty="0" err="1"/>
              <a:t>পাহাড়ের</a:t>
            </a:r>
            <a:r>
              <a:rPr lang="en-US" sz="2800" dirty="0"/>
              <a:t> </a:t>
            </a:r>
            <a:r>
              <a:rPr lang="en-US" sz="2800" dirty="0" err="1"/>
              <a:t>সমতল</a:t>
            </a:r>
            <a:r>
              <a:rPr lang="en-US" sz="2800" dirty="0"/>
              <a:t> </a:t>
            </a:r>
            <a:r>
              <a:rPr lang="en-US" sz="2800" dirty="0" err="1"/>
              <a:t>অংশে</a:t>
            </a:r>
            <a:r>
              <a:rPr lang="en-US" sz="2800" dirty="0"/>
              <a:t> </a:t>
            </a:r>
            <a:r>
              <a:rPr lang="en-US" sz="2800" dirty="0" err="1"/>
              <a:t>চাকমারা</a:t>
            </a:r>
            <a:r>
              <a:rPr lang="en-US" sz="2800" dirty="0"/>
              <a:t> </a:t>
            </a:r>
            <a:r>
              <a:rPr lang="en-US" sz="2800" dirty="0" err="1"/>
              <a:t>ধান</a:t>
            </a:r>
            <a:r>
              <a:rPr lang="en-US" sz="2800" dirty="0"/>
              <a:t> </a:t>
            </a:r>
            <a:r>
              <a:rPr lang="en-US" sz="2800" dirty="0" err="1"/>
              <a:t>চাষ</a:t>
            </a:r>
            <a:r>
              <a:rPr lang="en-US" sz="2800" dirty="0"/>
              <a:t> </a:t>
            </a:r>
            <a:r>
              <a:rPr lang="en-US" sz="2800" dirty="0" err="1"/>
              <a:t>করে</a:t>
            </a:r>
            <a:r>
              <a:rPr lang="en-US" sz="2800" dirty="0"/>
              <a:t> </a:t>
            </a:r>
            <a:r>
              <a:rPr lang="en-US" sz="2800" dirty="0" err="1"/>
              <a:t>থাকে</a:t>
            </a:r>
            <a:r>
              <a:rPr lang="en-US" sz="2800" dirty="0"/>
              <a:t>। </a:t>
            </a:r>
            <a:r>
              <a:rPr lang="en-US" sz="2800" dirty="0" err="1"/>
              <a:t>চাকমা</a:t>
            </a:r>
            <a:r>
              <a:rPr lang="en-US" sz="2800" dirty="0"/>
              <a:t> </a:t>
            </a:r>
            <a:r>
              <a:rPr lang="en-US" sz="2800" dirty="0" err="1"/>
              <a:t>অর্থনীতির</a:t>
            </a:r>
            <a:r>
              <a:rPr lang="en-US" sz="2800" dirty="0"/>
              <a:t> </a:t>
            </a:r>
            <a:r>
              <a:rPr lang="en-US" sz="2800" dirty="0" err="1"/>
              <a:t>আরেকটি</a:t>
            </a:r>
            <a:r>
              <a:rPr lang="en-US" sz="2800" dirty="0"/>
              <a:t> </a:t>
            </a:r>
            <a:r>
              <a:rPr lang="en-US" sz="2800" dirty="0" err="1"/>
              <a:t>বৈশিষ্ট্য</a:t>
            </a:r>
            <a:r>
              <a:rPr lang="en-US" sz="2800" dirty="0"/>
              <a:t> </a:t>
            </a:r>
            <a:r>
              <a:rPr lang="en-US" sz="2800" dirty="0" err="1"/>
              <a:t>হলো</a:t>
            </a:r>
            <a:r>
              <a:rPr lang="en-US" sz="2800" dirty="0"/>
              <a:t> , </a:t>
            </a:r>
            <a:r>
              <a:rPr lang="en-US" sz="2800" dirty="0" err="1"/>
              <a:t>অনেকেই</a:t>
            </a:r>
            <a:r>
              <a:rPr lang="en-US" sz="2800" dirty="0"/>
              <a:t> </a:t>
            </a:r>
            <a:r>
              <a:rPr lang="en-US" sz="2800" dirty="0" err="1"/>
              <a:t>মোরগ</a:t>
            </a:r>
            <a:r>
              <a:rPr lang="en-US" sz="2800" dirty="0"/>
              <a:t>- </a:t>
            </a:r>
            <a:r>
              <a:rPr lang="en-US" sz="2800" dirty="0" err="1"/>
              <a:t>মুরগি</a:t>
            </a:r>
            <a:r>
              <a:rPr lang="en-US" sz="2800" dirty="0"/>
              <a:t> ও </a:t>
            </a:r>
            <a:r>
              <a:rPr lang="en-US" sz="2800" dirty="0" err="1"/>
              <a:t>শুকু</a:t>
            </a:r>
            <a:r>
              <a:rPr lang="en-US" sz="2400" dirty="0" err="1"/>
              <a:t>র</a:t>
            </a:r>
            <a:r>
              <a:rPr lang="en-US" sz="2400" dirty="0"/>
              <a:t> </a:t>
            </a:r>
            <a:r>
              <a:rPr lang="en-US" sz="2400" dirty="0" err="1"/>
              <a:t>পালন</a:t>
            </a:r>
            <a:r>
              <a:rPr lang="en-US" sz="2400" dirty="0"/>
              <a:t> </a:t>
            </a:r>
            <a:r>
              <a:rPr lang="en-US" sz="2400" dirty="0" err="1"/>
              <a:t>করে</a:t>
            </a:r>
            <a:r>
              <a:rPr lang="en-US" sz="2400" dirty="0"/>
              <a:t>। </a:t>
            </a:r>
          </a:p>
        </p:txBody>
      </p:sp>
    </p:spTree>
    <p:extLst>
      <p:ext uri="{BB962C8B-B14F-4D97-AF65-F5344CB8AC3E}">
        <p14:creationId xmlns:p14="http://schemas.microsoft.com/office/powerpoint/2010/main" val="311143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992594" y="137870"/>
            <a:ext cx="4641014" cy="923330"/>
          </a:xfrm>
          <a:prstGeom prst="rect">
            <a:avLst/>
          </a:prstGeom>
          <a:solidFill>
            <a:schemeClr val="accent2">
              <a:lumMod val="60000"/>
              <a:lumOff val="40000"/>
            </a:schemeClr>
          </a:solidFill>
          <a:ln w="76200">
            <a:solidFill>
              <a:srgbClr val="FF0000"/>
            </a:solidFill>
          </a:ln>
        </p:spPr>
        <p:txBody>
          <a:bodyPr wrap="none" lIns="91440" tIns="45720" rIns="91440" bIns="45720">
            <a:spAutoFit/>
          </a:bodyPr>
          <a:lstStyle/>
          <a:p>
            <a:pPr algn="ctr"/>
            <a:r>
              <a:rPr lang="bn-I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জোড়ায় কাজ</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607" y="1841891"/>
            <a:ext cx="3125869" cy="4382060"/>
          </a:xfrm>
          <a:prstGeom prst="rect">
            <a:avLst/>
          </a:prstGeom>
          <a:ln w="76200">
            <a:solidFill>
              <a:srgbClr val="FF0000"/>
            </a:solidFill>
          </a:ln>
        </p:spPr>
      </p:pic>
      <p:sp>
        <p:nvSpPr>
          <p:cNvPr id="4" name="TextBox 3"/>
          <p:cNvSpPr txBox="1"/>
          <p:nvPr/>
        </p:nvSpPr>
        <p:spPr>
          <a:xfrm>
            <a:off x="4524794" y="3278530"/>
            <a:ext cx="6731000" cy="1200329"/>
          </a:xfrm>
          <a:prstGeom prst="rect">
            <a:avLst/>
          </a:prstGeom>
          <a:noFill/>
          <a:ln w="76200">
            <a:solidFill>
              <a:srgbClr val="FF0000"/>
            </a:solidFill>
          </a:ln>
        </p:spPr>
        <p:txBody>
          <a:bodyPr wrap="square" rtlCol="0">
            <a:spAutoFit/>
          </a:bodyPr>
          <a:lstStyle/>
          <a:p>
            <a:r>
              <a:rPr lang="bn-IN" sz="2400" dirty="0"/>
              <a:t>বাংলাদেশের মানচিত্রটি ভালো করে লক্ষ্য কর এবং বাংলাদেশের কোন কোন অঞ্চলে চাকমারা বসবাস করে তা নির্দেশ কর</a:t>
            </a:r>
            <a:endParaRPr lang="en-US" sz="2400" dirty="0"/>
          </a:p>
        </p:txBody>
      </p:sp>
    </p:spTree>
    <p:extLst>
      <p:ext uri="{BB962C8B-B14F-4D97-AF65-F5344CB8AC3E}">
        <p14:creationId xmlns:p14="http://schemas.microsoft.com/office/powerpoint/2010/main" val="145702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5" y="2221662"/>
            <a:ext cx="5055079" cy="3420013"/>
          </a:xfrm>
          <a:prstGeom prst="rect">
            <a:avLst/>
          </a:prstGeom>
          <a:ln w="76200">
            <a:solidFill>
              <a:srgbClr val="FF0000"/>
            </a:solidFill>
          </a:ln>
        </p:spPr>
      </p:pic>
      <p:sp>
        <p:nvSpPr>
          <p:cNvPr id="4" name="TextBox 3"/>
          <p:cNvSpPr txBox="1"/>
          <p:nvPr/>
        </p:nvSpPr>
        <p:spPr>
          <a:xfrm>
            <a:off x="4499304" y="332357"/>
            <a:ext cx="2953919" cy="584775"/>
          </a:xfrm>
          <a:prstGeom prst="rect">
            <a:avLst/>
          </a:prstGeom>
          <a:noFill/>
          <a:ln w="76200">
            <a:solidFill>
              <a:srgbClr val="FF0000"/>
            </a:solidFill>
          </a:ln>
        </p:spPr>
        <p:txBody>
          <a:bodyPr wrap="square" rtlCol="0">
            <a:spAutoFit/>
          </a:bodyPr>
          <a:lstStyle/>
          <a:p>
            <a:pPr algn="ctr"/>
            <a:r>
              <a:rPr lang="en-US" sz="3200" dirty="0" err="1"/>
              <a:t>চাকমা</a:t>
            </a:r>
            <a:r>
              <a:rPr lang="en-US" sz="3200" dirty="0"/>
              <a:t> </a:t>
            </a:r>
            <a:r>
              <a:rPr lang="en-US" sz="3200" dirty="0" err="1"/>
              <a:t>খাবার</a:t>
            </a:r>
            <a:endParaRPr lang="en-US" sz="3200" dirty="0"/>
          </a:p>
        </p:txBody>
      </p:sp>
      <p:sp>
        <p:nvSpPr>
          <p:cNvPr id="5" name="TextBox 4"/>
          <p:cNvSpPr txBox="1"/>
          <p:nvPr/>
        </p:nvSpPr>
        <p:spPr>
          <a:xfrm>
            <a:off x="6565900" y="2211926"/>
            <a:ext cx="5181600" cy="3416320"/>
          </a:xfrm>
          <a:prstGeom prst="rect">
            <a:avLst/>
          </a:prstGeom>
          <a:noFill/>
          <a:ln w="76200">
            <a:solidFill>
              <a:srgbClr val="FF0000"/>
            </a:solidFill>
          </a:ln>
        </p:spPr>
        <p:txBody>
          <a:bodyPr wrap="square" rtlCol="0">
            <a:spAutoFit/>
          </a:bodyPr>
          <a:lstStyle/>
          <a:p>
            <a:r>
              <a:rPr lang="en-US" sz="2400" dirty="0" err="1"/>
              <a:t>চাকমাদের</a:t>
            </a:r>
            <a:r>
              <a:rPr lang="en-US" sz="2400" dirty="0"/>
              <a:t> </a:t>
            </a:r>
            <a:r>
              <a:rPr lang="en-US" sz="2400" dirty="0" err="1"/>
              <a:t>প্রধান</a:t>
            </a:r>
            <a:r>
              <a:rPr lang="en-US" sz="2400" dirty="0"/>
              <a:t> </a:t>
            </a:r>
            <a:r>
              <a:rPr lang="en-US" sz="2400" dirty="0" err="1"/>
              <a:t>খাদ্য</a:t>
            </a:r>
            <a:r>
              <a:rPr lang="en-US" sz="2400" dirty="0"/>
              <a:t> </a:t>
            </a:r>
            <a:r>
              <a:rPr lang="en-US" sz="2400" dirty="0" err="1"/>
              <a:t>ভাত</a:t>
            </a:r>
            <a:r>
              <a:rPr lang="en-US" sz="2400" dirty="0"/>
              <a:t> ও </a:t>
            </a:r>
            <a:r>
              <a:rPr lang="en-US" sz="2400" dirty="0" err="1"/>
              <a:t>মদ</a:t>
            </a:r>
            <a:r>
              <a:rPr lang="en-US" sz="2400" dirty="0"/>
              <a:t>। </a:t>
            </a:r>
            <a:r>
              <a:rPr lang="en-US" sz="2400" dirty="0" err="1"/>
              <a:t>মদ</a:t>
            </a:r>
            <a:r>
              <a:rPr lang="en-US" sz="2400" dirty="0"/>
              <a:t> </a:t>
            </a:r>
            <a:r>
              <a:rPr lang="en-US" sz="2400" dirty="0" err="1"/>
              <a:t>এরা</a:t>
            </a:r>
            <a:r>
              <a:rPr lang="en-US" sz="2400" dirty="0"/>
              <a:t> </a:t>
            </a:r>
            <a:r>
              <a:rPr lang="en-US" sz="2400" dirty="0" err="1"/>
              <a:t>নিজেরাই</a:t>
            </a:r>
            <a:r>
              <a:rPr lang="en-US" sz="2400" dirty="0"/>
              <a:t> </a:t>
            </a:r>
            <a:r>
              <a:rPr lang="en-US" sz="2400" dirty="0" err="1"/>
              <a:t>তৈরি</a:t>
            </a:r>
            <a:r>
              <a:rPr lang="en-US" sz="2400" dirty="0"/>
              <a:t> </a:t>
            </a:r>
            <a:r>
              <a:rPr lang="en-US" sz="2400" dirty="0" err="1"/>
              <a:t>করে</a:t>
            </a:r>
            <a:r>
              <a:rPr lang="en-US" sz="2400" dirty="0"/>
              <a:t>। </a:t>
            </a:r>
            <a:r>
              <a:rPr lang="en-US" sz="2400" dirty="0" err="1"/>
              <a:t>তেল</a:t>
            </a:r>
            <a:r>
              <a:rPr lang="en-US" sz="2400" dirty="0"/>
              <a:t> </a:t>
            </a:r>
            <a:r>
              <a:rPr lang="en-US" sz="2400" dirty="0" err="1"/>
              <a:t>এবং</a:t>
            </a:r>
            <a:r>
              <a:rPr lang="en-US" sz="2400" dirty="0"/>
              <a:t> </a:t>
            </a:r>
            <a:r>
              <a:rPr lang="en-US" sz="2400" dirty="0" err="1"/>
              <a:t>মসলার</a:t>
            </a:r>
            <a:r>
              <a:rPr lang="en-US" sz="2400" dirty="0"/>
              <a:t> </a:t>
            </a:r>
            <a:r>
              <a:rPr lang="en-US" sz="2400" dirty="0" err="1"/>
              <a:t>একেবারে</a:t>
            </a:r>
            <a:r>
              <a:rPr lang="en-US" sz="2400" dirty="0"/>
              <a:t> </a:t>
            </a:r>
            <a:r>
              <a:rPr lang="en-US" sz="2400" dirty="0" err="1"/>
              <a:t>অল্প</a:t>
            </a:r>
            <a:r>
              <a:rPr lang="en-US" sz="2400" dirty="0"/>
              <a:t> </a:t>
            </a:r>
            <a:r>
              <a:rPr lang="en-US" sz="2400" dirty="0" err="1"/>
              <a:t>পরিমাণে</a:t>
            </a:r>
            <a:r>
              <a:rPr lang="en-US" sz="2400" dirty="0"/>
              <a:t>  </a:t>
            </a:r>
            <a:r>
              <a:rPr lang="en-US" sz="2400" dirty="0" err="1"/>
              <a:t>ব্যবহার</a:t>
            </a:r>
            <a:r>
              <a:rPr lang="en-US" sz="2400" dirty="0"/>
              <a:t> </a:t>
            </a:r>
            <a:r>
              <a:rPr lang="en-US" sz="2400" dirty="0" err="1"/>
              <a:t>তাঁদের</a:t>
            </a:r>
            <a:r>
              <a:rPr lang="en-US" sz="2400" dirty="0"/>
              <a:t> </a:t>
            </a:r>
            <a:r>
              <a:rPr lang="en-US" sz="2400" dirty="0" err="1"/>
              <a:t>রান্নার</a:t>
            </a:r>
            <a:r>
              <a:rPr lang="en-US" sz="2400" dirty="0"/>
              <a:t> </a:t>
            </a:r>
            <a:r>
              <a:rPr lang="en-US" sz="2400" dirty="0" err="1"/>
              <a:t>অন্যতম</a:t>
            </a:r>
            <a:r>
              <a:rPr lang="en-US" sz="2400" dirty="0"/>
              <a:t> </a:t>
            </a:r>
            <a:r>
              <a:rPr lang="en-US" sz="2400" dirty="0" err="1"/>
              <a:t>প্রধান</a:t>
            </a:r>
            <a:r>
              <a:rPr lang="en-US" sz="2400" dirty="0"/>
              <a:t> </a:t>
            </a:r>
            <a:r>
              <a:rPr lang="en-US" sz="2400" dirty="0" err="1"/>
              <a:t>বৈশিষ্ট্য</a:t>
            </a:r>
            <a:r>
              <a:rPr lang="en-US" sz="2400" dirty="0"/>
              <a:t>। </a:t>
            </a:r>
            <a:r>
              <a:rPr lang="en-US" sz="2400" dirty="0" err="1"/>
              <a:t>চাকমাদের</a:t>
            </a:r>
            <a:r>
              <a:rPr lang="bn-IN" sz="2400" dirty="0"/>
              <a:t> এ</a:t>
            </a:r>
            <a:r>
              <a:rPr lang="en-US" sz="2400" dirty="0" err="1"/>
              <a:t>কটি</a:t>
            </a:r>
            <a:r>
              <a:rPr lang="en-US" sz="2400" dirty="0"/>
              <a:t> </a:t>
            </a:r>
            <a:r>
              <a:rPr lang="en-US" sz="2400" dirty="0" err="1"/>
              <a:t>ঐতিহ্যবাহী</a:t>
            </a:r>
            <a:r>
              <a:rPr lang="en-US" sz="2400" dirty="0"/>
              <a:t> </a:t>
            </a:r>
            <a:r>
              <a:rPr lang="en-US" sz="2400" dirty="0" err="1"/>
              <a:t>খাবারের</a:t>
            </a:r>
            <a:r>
              <a:rPr lang="en-US" sz="2400" dirty="0"/>
              <a:t> </a:t>
            </a:r>
            <a:r>
              <a:rPr lang="en-US" sz="2400" dirty="0" err="1"/>
              <a:t>নাম</a:t>
            </a:r>
            <a:r>
              <a:rPr lang="en-US" sz="2400" dirty="0"/>
              <a:t> ‘</a:t>
            </a:r>
            <a:r>
              <a:rPr lang="en-US" sz="2400" dirty="0" err="1"/>
              <a:t>সিদল</a:t>
            </a:r>
            <a:r>
              <a:rPr lang="en-US" sz="2400" dirty="0"/>
              <a:t>’ । </a:t>
            </a:r>
            <a:r>
              <a:rPr lang="en-US" sz="2400" dirty="0" err="1"/>
              <a:t>এটি</a:t>
            </a:r>
            <a:r>
              <a:rPr lang="en-US" sz="2400" dirty="0"/>
              <a:t> </a:t>
            </a:r>
            <a:r>
              <a:rPr lang="en-US" sz="2400" dirty="0" err="1"/>
              <a:t>শুটকি</a:t>
            </a:r>
            <a:r>
              <a:rPr lang="en-US" sz="2400" dirty="0"/>
              <a:t> </a:t>
            </a:r>
            <a:r>
              <a:rPr lang="en-US" sz="2400" dirty="0" err="1"/>
              <a:t>জাতীয়</a:t>
            </a:r>
            <a:r>
              <a:rPr lang="en-US" sz="2400" dirty="0"/>
              <a:t> </a:t>
            </a:r>
            <a:r>
              <a:rPr lang="en-US" sz="2400" dirty="0" err="1"/>
              <a:t>খাবার</a:t>
            </a:r>
            <a:r>
              <a:rPr lang="en-US" sz="2400" dirty="0"/>
              <a:t> </a:t>
            </a:r>
            <a:r>
              <a:rPr lang="en-US" sz="2400" dirty="0" err="1"/>
              <a:t>যা</a:t>
            </a:r>
            <a:r>
              <a:rPr lang="en-US" sz="2400" dirty="0"/>
              <a:t> </a:t>
            </a:r>
            <a:r>
              <a:rPr lang="en-US" sz="2400" dirty="0" err="1"/>
              <a:t>অনেক</a:t>
            </a:r>
            <a:r>
              <a:rPr lang="en-US" sz="2400" dirty="0"/>
              <a:t> </a:t>
            </a:r>
            <a:r>
              <a:rPr lang="en-US" sz="2400" dirty="0" err="1"/>
              <a:t>মাছের</a:t>
            </a:r>
            <a:r>
              <a:rPr lang="en-US" sz="2400" dirty="0"/>
              <a:t> </a:t>
            </a:r>
            <a:r>
              <a:rPr lang="en-US" sz="2400" dirty="0" err="1"/>
              <a:t>শুটকি</a:t>
            </a:r>
            <a:r>
              <a:rPr lang="en-US" sz="2400" dirty="0"/>
              <a:t> </a:t>
            </a:r>
            <a:r>
              <a:rPr lang="en-US" sz="2400" dirty="0" err="1"/>
              <a:t>একসাথে</a:t>
            </a:r>
            <a:r>
              <a:rPr lang="en-US" sz="2400" dirty="0"/>
              <a:t> </a:t>
            </a:r>
            <a:r>
              <a:rPr lang="en-US" sz="2400" dirty="0" err="1"/>
              <a:t>মিশিয়ে</a:t>
            </a:r>
            <a:r>
              <a:rPr lang="en-US" sz="2400" dirty="0"/>
              <a:t> </a:t>
            </a:r>
            <a:r>
              <a:rPr lang="en-US" sz="2400" dirty="0" err="1"/>
              <a:t>বানানো</a:t>
            </a:r>
            <a:r>
              <a:rPr lang="en-US" sz="2400" dirty="0"/>
              <a:t> </a:t>
            </a:r>
            <a:r>
              <a:rPr lang="en-US" sz="2400" dirty="0" err="1"/>
              <a:t>হয়।চাকমাদের</a:t>
            </a:r>
            <a:r>
              <a:rPr lang="en-US" sz="2400" dirty="0"/>
              <a:t> </a:t>
            </a:r>
            <a:r>
              <a:rPr lang="en-US" sz="2400" dirty="0" err="1"/>
              <a:t>সবচেয়ে</a:t>
            </a:r>
            <a:r>
              <a:rPr lang="en-US" sz="2400" dirty="0"/>
              <a:t> </a:t>
            </a:r>
            <a:r>
              <a:rPr lang="en-US" sz="2400" dirty="0" err="1"/>
              <a:t>জনপ্রিয়</a:t>
            </a:r>
            <a:r>
              <a:rPr lang="en-US" sz="2400" dirty="0"/>
              <a:t> </a:t>
            </a:r>
            <a:r>
              <a:rPr lang="en-US" sz="2400" dirty="0" err="1"/>
              <a:t>এবং</a:t>
            </a:r>
            <a:r>
              <a:rPr lang="en-US" sz="2400" dirty="0"/>
              <a:t> </a:t>
            </a:r>
            <a:r>
              <a:rPr lang="en-US" sz="2400" dirty="0" err="1"/>
              <a:t>বহুল</a:t>
            </a:r>
            <a:r>
              <a:rPr lang="en-US" sz="2400" dirty="0"/>
              <a:t> </a:t>
            </a:r>
            <a:r>
              <a:rPr lang="en-US" sz="2400" dirty="0" err="1"/>
              <a:t>পরিচিত</a:t>
            </a:r>
            <a:r>
              <a:rPr lang="en-US" sz="2400" dirty="0"/>
              <a:t> </a:t>
            </a:r>
            <a:r>
              <a:rPr lang="en-US" sz="2400" dirty="0" err="1"/>
              <a:t>ঐতিহ্যবাহী</a:t>
            </a:r>
            <a:r>
              <a:rPr lang="en-US" sz="2400" dirty="0"/>
              <a:t> </a:t>
            </a:r>
            <a:r>
              <a:rPr lang="en-US" sz="2400" dirty="0" err="1"/>
              <a:t>খাবারের</a:t>
            </a:r>
            <a:r>
              <a:rPr lang="en-US" sz="2400" dirty="0"/>
              <a:t> </a:t>
            </a:r>
            <a:r>
              <a:rPr lang="en-US" sz="2400" dirty="0" err="1"/>
              <a:t>নাম</a:t>
            </a:r>
            <a:r>
              <a:rPr lang="en-US" sz="2400" dirty="0"/>
              <a:t> ‘</a:t>
            </a:r>
            <a:r>
              <a:rPr lang="en-US" sz="2400" dirty="0" err="1"/>
              <a:t>পাচন</a:t>
            </a:r>
            <a:r>
              <a:rPr lang="en-US" sz="2400" dirty="0"/>
              <a:t> </a:t>
            </a:r>
            <a:r>
              <a:rPr lang="en-US" sz="2400" dirty="0" err="1"/>
              <a:t>তোন</a:t>
            </a:r>
            <a:r>
              <a:rPr lang="en-US" sz="2400" dirty="0"/>
              <a:t>’ । </a:t>
            </a:r>
            <a:r>
              <a:rPr lang="en-US" sz="2400" dirty="0" err="1"/>
              <a:t>কমপক্ষে</a:t>
            </a:r>
            <a:r>
              <a:rPr lang="en-US" sz="2400" dirty="0"/>
              <a:t> </a:t>
            </a:r>
            <a:r>
              <a:rPr lang="en-US" sz="2400" dirty="0" err="1"/>
              <a:t>পাঁচটি</a:t>
            </a:r>
            <a:r>
              <a:rPr lang="en-US" sz="2400" dirty="0"/>
              <a:t> </a:t>
            </a:r>
            <a:r>
              <a:rPr lang="en-US" sz="2400" dirty="0" err="1"/>
              <a:t>সবজির</a:t>
            </a:r>
            <a:r>
              <a:rPr lang="en-US" sz="2400" dirty="0"/>
              <a:t> </a:t>
            </a:r>
            <a:r>
              <a:rPr lang="en-US" sz="2400" dirty="0" err="1"/>
              <a:t>সংমিশ্রণে</a:t>
            </a:r>
            <a:r>
              <a:rPr lang="en-US" sz="2400" dirty="0"/>
              <a:t> </a:t>
            </a:r>
            <a:r>
              <a:rPr lang="en-US" sz="2400" dirty="0" err="1"/>
              <a:t>এটি</a:t>
            </a:r>
            <a:r>
              <a:rPr lang="en-US" sz="2400" dirty="0"/>
              <a:t> </a:t>
            </a:r>
            <a:r>
              <a:rPr lang="en-US" sz="2400" dirty="0" err="1"/>
              <a:t>রান্না</a:t>
            </a:r>
            <a:r>
              <a:rPr lang="en-US" sz="2400" dirty="0"/>
              <a:t> </a:t>
            </a:r>
            <a:r>
              <a:rPr lang="en-US" sz="2400" dirty="0" err="1"/>
              <a:t>হয়</a:t>
            </a:r>
            <a:r>
              <a:rPr lang="en-US" sz="2400" dirty="0"/>
              <a:t> </a:t>
            </a:r>
            <a:r>
              <a:rPr lang="en-US" sz="2400" dirty="0" err="1"/>
              <a:t>বলেই</a:t>
            </a:r>
            <a:r>
              <a:rPr lang="en-US" sz="2400" dirty="0"/>
              <a:t> এ </a:t>
            </a:r>
            <a:r>
              <a:rPr lang="en-US" sz="2400" dirty="0" err="1"/>
              <a:t>রকম</a:t>
            </a:r>
            <a:r>
              <a:rPr lang="en-US" sz="2400" dirty="0"/>
              <a:t> </a:t>
            </a:r>
            <a:r>
              <a:rPr lang="en-US" sz="2400" dirty="0" err="1"/>
              <a:t>নামকরণ</a:t>
            </a:r>
            <a:r>
              <a:rPr lang="en-US" sz="2400" dirty="0"/>
              <a:t>।</a:t>
            </a:r>
          </a:p>
        </p:txBody>
      </p:sp>
    </p:spTree>
    <p:extLst>
      <p:ext uri="{BB962C8B-B14F-4D97-AF65-F5344CB8AC3E}">
        <p14:creationId xmlns:p14="http://schemas.microsoft.com/office/powerpoint/2010/main" val="167030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390" y="919330"/>
            <a:ext cx="4101908" cy="3597701"/>
          </a:xfrm>
          <a:prstGeom prst="rect">
            <a:avLst/>
          </a:prstGeom>
          <a:ln w="76200">
            <a:solidFill>
              <a:srgbClr val="FF0000"/>
            </a:solidFill>
          </a:ln>
        </p:spPr>
      </p:pic>
      <p:sp>
        <p:nvSpPr>
          <p:cNvPr id="3" name="TextBox 2"/>
          <p:cNvSpPr txBox="1"/>
          <p:nvPr/>
        </p:nvSpPr>
        <p:spPr>
          <a:xfrm>
            <a:off x="3789829" y="140044"/>
            <a:ext cx="4653280" cy="523220"/>
          </a:xfrm>
          <a:prstGeom prst="rect">
            <a:avLst/>
          </a:prstGeom>
          <a:noFill/>
          <a:ln w="76200">
            <a:solidFill>
              <a:srgbClr val="FF0000"/>
            </a:solidFill>
          </a:ln>
        </p:spPr>
        <p:txBody>
          <a:bodyPr wrap="square" rtlCol="0">
            <a:spAutoFit/>
          </a:bodyPr>
          <a:lstStyle/>
          <a:p>
            <a:pPr algn="ctr"/>
            <a:r>
              <a:rPr lang="en-US" sz="2800" dirty="0" err="1"/>
              <a:t>চাকমা</a:t>
            </a:r>
            <a:r>
              <a:rPr lang="en-US" sz="2800" dirty="0"/>
              <a:t> </a:t>
            </a:r>
            <a:r>
              <a:rPr lang="en-US" sz="2800" dirty="0" err="1"/>
              <a:t>পোষাক</a:t>
            </a:r>
            <a:endParaRPr lang="en-US" sz="2800" dirty="0"/>
          </a:p>
        </p:txBody>
      </p:sp>
      <p:sp>
        <p:nvSpPr>
          <p:cNvPr id="4" name="TextBox 3"/>
          <p:cNvSpPr txBox="1"/>
          <p:nvPr/>
        </p:nvSpPr>
        <p:spPr>
          <a:xfrm>
            <a:off x="838199" y="4891629"/>
            <a:ext cx="10772955" cy="1323439"/>
          </a:xfrm>
          <a:prstGeom prst="rect">
            <a:avLst/>
          </a:prstGeom>
          <a:noFill/>
          <a:ln w="76200">
            <a:solidFill>
              <a:srgbClr val="FF0000"/>
            </a:solidFill>
          </a:ln>
        </p:spPr>
        <p:txBody>
          <a:bodyPr wrap="square" rtlCol="0">
            <a:spAutoFit/>
          </a:bodyPr>
          <a:lstStyle/>
          <a:p>
            <a:pPr algn="just"/>
            <a:r>
              <a:rPr lang="bn-IN" sz="2000" dirty="0"/>
              <a:t>চাকমারা নিজেরা তাঁতে নানা নকশায় সুন্দর কাপড় বুনন করেন।</a:t>
            </a:r>
            <a:r>
              <a:rPr lang="en-US" sz="2000" dirty="0" err="1"/>
              <a:t>চাকমা</a:t>
            </a:r>
            <a:r>
              <a:rPr lang="en-US" sz="2000" dirty="0"/>
              <a:t> </a:t>
            </a:r>
            <a:r>
              <a:rPr lang="en-US" sz="2000" dirty="0" err="1"/>
              <a:t>পুরুষদের</a:t>
            </a:r>
            <a:r>
              <a:rPr lang="en-US" sz="2000" dirty="0"/>
              <a:t> </a:t>
            </a:r>
            <a:r>
              <a:rPr lang="en-US" sz="2000" dirty="0" err="1"/>
              <a:t>পরিধেয়</a:t>
            </a:r>
            <a:r>
              <a:rPr lang="en-US" sz="2000" dirty="0"/>
              <a:t> </a:t>
            </a:r>
            <a:r>
              <a:rPr lang="en-US" sz="2000" dirty="0" err="1"/>
              <a:t>বস্ত্রের</a:t>
            </a:r>
            <a:r>
              <a:rPr lang="en-US" sz="2000" dirty="0"/>
              <a:t> </a:t>
            </a:r>
            <a:r>
              <a:rPr lang="en-US" sz="2000" dirty="0" err="1"/>
              <a:t>মধ্যে</a:t>
            </a:r>
            <a:r>
              <a:rPr lang="en-US" sz="2000" dirty="0"/>
              <a:t> </a:t>
            </a:r>
            <a:r>
              <a:rPr lang="en-US" sz="2000" dirty="0" err="1"/>
              <a:t>ধুতি</a:t>
            </a:r>
            <a:r>
              <a:rPr lang="en-US" sz="2000" dirty="0"/>
              <a:t> </a:t>
            </a:r>
            <a:r>
              <a:rPr lang="en-US" sz="2000" dirty="0" err="1"/>
              <a:t>পাঞ্জাবী</a:t>
            </a:r>
            <a:r>
              <a:rPr lang="en-US" sz="2000" dirty="0"/>
              <a:t> </a:t>
            </a:r>
            <a:r>
              <a:rPr lang="en-US" sz="2000" dirty="0" err="1"/>
              <a:t>উল্লেখযোগ্য</a:t>
            </a:r>
            <a:r>
              <a:rPr lang="en-US" sz="2000" dirty="0"/>
              <a:t> । </a:t>
            </a:r>
            <a:r>
              <a:rPr lang="en-US" sz="2000" dirty="0" err="1"/>
              <a:t>তদপুরি</a:t>
            </a:r>
            <a:r>
              <a:rPr lang="en-US" sz="2000" dirty="0"/>
              <a:t> </a:t>
            </a:r>
            <a:r>
              <a:rPr lang="en-US" sz="2000" dirty="0" err="1"/>
              <a:t>তারা</a:t>
            </a:r>
            <a:r>
              <a:rPr lang="en-US" sz="2000" dirty="0"/>
              <a:t> </a:t>
            </a:r>
            <a:r>
              <a:rPr lang="en-US" sz="2000" dirty="0" err="1"/>
              <a:t>কোট</a:t>
            </a:r>
            <a:r>
              <a:rPr lang="en-US" sz="2000" dirty="0"/>
              <a:t> ও </a:t>
            </a:r>
            <a:r>
              <a:rPr lang="en-US" sz="2000" dirty="0" err="1"/>
              <a:t>মাথায়</a:t>
            </a:r>
            <a:r>
              <a:rPr lang="en-US" sz="2000" dirty="0"/>
              <a:t> </a:t>
            </a:r>
            <a:r>
              <a:rPr lang="en-US" sz="2000" dirty="0" err="1"/>
              <a:t>পাগড়ি</a:t>
            </a:r>
            <a:r>
              <a:rPr lang="en-US" sz="2000" dirty="0"/>
              <a:t> </a:t>
            </a:r>
            <a:r>
              <a:rPr lang="en-US" sz="2000" dirty="0" err="1"/>
              <a:t>ব্যবহার</a:t>
            </a:r>
            <a:r>
              <a:rPr lang="en-US" sz="2000" dirty="0"/>
              <a:t> </a:t>
            </a:r>
            <a:r>
              <a:rPr lang="en-US" sz="2000" dirty="0" err="1"/>
              <a:t>করে</a:t>
            </a:r>
            <a:r>
              <a:rPr lang="en-US" sz="2000" dirty="0"/>
              <a:t>। </a:t>
            </a:r>
            <a:r>
              <a:rPr lang="en-US" sz="2000" dirty="0" err="1"/>
              <a:t>নারীদের</a:t>
            </a:r>
            <a:r>
              <a:rPr lang="en-US" sz="2000" dirty="0"/>
              <a:t> </a:t>
            </a:r>
            <a:r>
              <a:rPr lang="en-US" sz="2000" dirty="0" err="1"/>
              <a:t>ব্যবহার্য</a:t>
            </a:r>
            <a:r>
              <a:rPr lang="en-US" sz="2000" dirty="0"/>
              <a:t> </a:t>
            </a:r>
            <a:r>
              <a:rPr lang="en-US" sz="2000" dirty="0" err="1"/>
              <a:t>পোষাক</a:t>
            </a:r>
            <a:r>
              <a:rPr lang="en-US" sz="2000" dirty="0"/>
              <a:t> </a:t>
            </a:r>
            <a:r>
              <a:rPr lang="en-US" sz="2000" dirty="0" err="1"/>
              <a:t>পরিচ্ছেদ</a:t>
            </a:r>
            <a:r>
              <a:rPr lang="en-US" sz="2000" dirty="0"/>
              <a:t> </a:t>
            </a:r>
            <a:r>
              <a:rPr lang="en-US" sz="2000" dirty="0" err="1"/>
              <a:t>হল</a:t>
            </a:r>
            <a:r>
              <a:rPr lang="en-US" sz="2000" dirty="0"/>
              <a:t> </a:t>
            </a:r>
            <a:r>
              <a:rPr lang="en-US" sz="2000" dirty="0" err="1"/>
              <a:t>পিন্ধন</a:t>
            </a:r>
            <a:r>
              <a:rPr lang="en-US" sz="2000" dirty="0"/>
              <a:t>, </a:t>
            </a:r>
            <a:r>
              <a:rPr lang="en-US" sz="2000" dirty="0" err="1"/>
              <a:t>খাদী</a:t>
            </a:r>
            <a:r>
              <a:rPr lang="en-US" sz="2000" dirty="0"/>
              <a:t>, </a:t>
            </a:r>
            <a:r>
              <a:rPr lang="en-US" sz="2000" dirty="0" err="1"/>
              <a:t>খালাং</a:t>
            </a:r>
            <a:r>
              <a:rPr lang="en-US" sz="2000" dirty="0"/>
              <a:t> </a:t>
            </a:r>
            <a:r>
              <a:rPr lang="en-US" sz="2000" dirty="0" err="1"/>
              <a:t>ইত্যাদি</a:t>
            </a:r>
            <a:r>
              <a:rPr lang="en-US" sz="2000" dirty="0"/>
              <a:t>। </a:t>
            </a:r>
            <a:r>
              <a:rPr lang="bn-IN" sz="2000" dirty="0"/>
              <a:t>চাকমা মেয়েরা কোমর থেকে নিচ পর্যন্ত এক ধরণের কাপড় পরে যাকে ‘পিনোন’ বলা হয়। শরীরের উপরের অংশে যে ওড়না পরেন তাকে ‘হাদি’ বলা হয়</a:t>
            </a:r>
            <a:r>
              <a:rPr lang="en-US" sz="2000" dirty="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199" y="855556"/>
            <a:ext cx="4321355" cy="3661476"/>
          </a:xfrm>
          <a:prstGeom prst="rect">
            <a:avLst/>
          </a:prstGeom>
          <a:ln w="76200">
            <a:solidFill>
              <a:srgbClr val="FF0000"/>
            </a:solidFill>
          </a:ln>
        </p:spPr>
      </p:pic>
    </p:spTree>
    <p:extLst>
      <p:ext uri="{BB962C8B-B14F-4D97-AF65-F5344CB8AC3E}">
        <p14:creationId xmlns:p14="http://schemas.microsoft.com/office/powerpoint/2010/main" val="18601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79" y="897147"/>
            <a:ext cx="5434215" cy="3659039"/>
          </a:xfrm>
          <a:prstGeom prst="rect">
            <a:avLst/>
          </a:prstGeom>
          <a:ln w="76200">
            <a:solidFill>
              <a:srgbClr val="FF0000"/>
            </a:solidFill>
          </a:ln>
        </p:spPr>
      </p:pic>
      <p:sp>
        <p:nvSpPr>
          <p:cNvPr id="2" name="TextBox 1"/>
          <p:cNvSpPr txBox="1"/>
          <p:nvPr/>
        </p:nvSpPr>
        <p:spPr>
          <a:xfrm>
            <a:off x="4651645" y="138023"/>
            <a:ext cx="2578100" cy="523220"/>
          </a:xfrm>
          <a:prstGeom prst="rect">
            <a:avLst/>
          </a:prstGeom>
          <a:noFill/>
          <a:ln w="76200">
            <a:solidFill>
              <a:srgbClr val="FF0000"/>
            </a:solidFill>
          </a:ln>
        </p:spPr>
        <p:txBody>
          <a:bodyPr wrap="square" rtlCol="0">
            <a:spAutoFit/>
          </a:bodyPr>
          <a:lstStyle/>
          <a:p>
            <a:pPr algn="ctr"/>
            <a:r>
              <a:rPr lang="bn-IN" sz="2800" dirty="0"/>
              <a:t>চাকমা উৎসব </a:t>
            </a:r>
            <a:endParaRPr lang="en-US" sz="2800" dirty="0"/>
          </a:p>
        </p:txBody>
      </p:sp>
      <p:sp>
        <p:nvSpPr>
          <p:cNvPr id="4" name="TextBox 3"/>
          <p:cNvSpPr txBox="1"/>
          <p:nvPr/>
        </p:nvSpPr>
        <p:spPr>
          <a:xfrm>
            <a:off x="2133600" y="5006016"/>
            <a:ext cx="8293100" cy="1323439"/>
          </a:xfrm>
          <a:prstGeom prst="rect">
            <a:avLst/>
          </a:prstGeom>
          <a:noFill/>
          <a:ln w="76200">
            <a:solidFill>
              <a:srgbClr val="FF0000"/>
            </a:solidFill>
          </a:ln>
        </p:spPr>
        <p:txBody>
          <a:bodyPr wrap="square" rtlCol="0">
            <a:spAutoFit/>
          </a:bodyPr>
          <a:lstStyle/>
          <a:p>
            <a:pPr algn="just"/>
            <a:r>
              <a:rPr lang="bn-IN" sz="2000" dirty="0"/>
              <a:t>চাকমা জনগোষ্ঠী বৌদ্ধদের মূল ধর্মীয় উৎসবগুলো পালন করেন। বিশেষ করে বৈশাখ মাসে পালিত হয় বৌদ্ধ পূর্ণিমা এবং বাংলা নববর্ষের সময়ে তিনদিন ধরে পালিত হয় “বিজু” উৎসব সময় তারা বাড়িঘর ফুল দিয়ে সাজান এবং পরষ্পরের সাথে শুভেচ্ছা বিনিময় করেন। </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9811" y="830592"/>
            <a:ext cx="5400136" cy="3738155"/>
          </a:xfrm>
          <a:prstGeom prst="rect">
            <a:avLst/>
          </a:prstGeom>
          <a:ln w="76200">
            <a:solidFill>
              <a:srgbClr val="FF0000"/>
            </a:solidFill>
          </a:ln>
        </p:spPr>
      </p:pic>
    </p:spTree>
    <p:extLst>
      <p:ext uri="{BB962C8B-B14F-4D97-AF65-F5344CB8AC3E}">
        <p14:creationId xmlns:p14="http://schemas.microsoft.com/office/powerpoint/2010/main" val="386420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5049750" y="2075296"/>
            <a:ext cx="6096000" cy="2215991"/>
          </a:xfrm>
          <a:prstGeom prst="rect">
            <a:avLst/>
          </a:prstGeom>
          <a:solidFill>
            <a:schemeClr val="accent4">
              <a:lumMod val="40000"/>
              <a:lumOff val="60000"/>
            </a:schemeClr>
          </a:solidFill>
          <a:ln w="76200">
            <a:solidFill>
              <a:srgbClr val="FF0000"/>
            </a:solidFill>
          </a:ln>
        </p:spPr>
        <p:txBody>
          <a:bodyPr>
            <a:spAutoFit/>
          </a:bodyPr>
          <a:lstStyle/>
          <a:p>
            <a:pPr algn="ctr"/>
            <a:r>
              <a:rPr lang="bn-IN" sz="3600" dirty="0">
                <a:solidFill>
                  <a:srgbClr val="7030A0"/>
                </a:solidFill>
              </a:rPr>
              <a:t>মনিকা রানী দাশ</a:t>
            </a:r>
          </a:p>
          <a:p>
            <a:pPr algn="ctr"/>
            <a:r>
              <a:rPr lang="bn-IN" sz="2800" dirty="0">
                <a:solidFill>
                  <a:srgbClr val="FF0000"/>
                </a:solidFill>
              </a:rPr>
              <a:t>প্রধান শিক্ষক [ চলতি দায়িত্ব]           </a:t>
            </a:r>
            <a:r>
              <a:rPr lang="bn-IN" sz="2800" dirty="0">
                <a:solidFill>
                  <a:schemeClr val="accent2">
                    <a:lumMod val="50000"/>
                  </a:schemeClr>
                </a:solidFill>
              </a:rPr>
              <a:t>ডাঃ বসন্তকুমার সপ্রাবি,</a:t>
            </a:r>
          </a:p>
          <a:p>
            <a:pPr algn="ctr"/>
            <a:r>
              <a:rPr lang="bn-IN" sz="2800" dirty="0"/>
              <a:t>বানিয়াচং, হবিগঞ্জ।  </a:t>
            </a:r>
          </a:p>
          <a:p>
            <a:pPr algn="ctr"/>
            <a:endParaRPr lang="en-US" dirty="0">
              <a:solidFill>
                <a:srgbClr val="FFFF00"/>
              </a:solidFill>
            </a:endParaRPr>
          </a:p>
        </p:txBody>
      </p:sp>
      <p:grpSp>
        <p:nvGrpSpPr>
          <p:cNvPr id="9" name="Group 8">
            <a:extLst>
              <a:ext uri="{FF2B5EF4-FFF2-40B4-BE49-F238E27FC236}">
                <a16:creationId xmlns:a16="http://schemas.microsoft.com/office/drawing/2014/main" id="{939F666A-3A5F-4350-8942-C091F428F7A7}"/>
              </a:ext>
            </a:extLst>
          </p:cNvPr>
          <p:cNvGrpSpPr/>
          <p:nvPr/>
        </p:nvGrpSpPr>
        <p:grpSpPr>
          <a:xfrm>
            <a:off x="949865" y="914400"/>
            <a:ext cx="3395520" cy="4355868"/>
            <a:chOff x="517603" y="1379913"/>
            <a:chExt cx="3395520" cy="4355868"/>
          </a:xfrm>
        </p:grpSpPr>
        <p:pic>
          <p:nvPicPr>
            <p:cNvPr id="6" name="Picture 5">
              <a:extLst>
                <a:ext uri="{FF2B5EF4-FFF2-40B4-BE49-F238E27FC236}">
                  <a16:creationId xmlns:a16="http://schemas.microsoft.com/office/drawing/2014/main" id="{D63A7FAA-77B9-4B31-8316-EF47A8A33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03" y="1379913"/>
              <a:ext cx="3395520" cy="4355868"/>
            </a:xfrm>
            <a:prstGeom prst="rect">
              <a:avLst/>
            </a:prstGeom>
            <a:ln w="76200">
              <a:solidFill>
                <a:srgbClr val="FF0000"/>
              </a:solidFill>
            </a:ln>
          </p:spPr>
        </p:pic>
        <p:pic>
          <p:nvPicPr>
            <p:cNvPr id="8" name="Picture 7">
              <a:extLst>
                <a:ext uri="{FF2B5EF4-FFF2-40B4-BE49-F238E27FC236}">
                  <a16:creationId xmlns:a16="http://schemas.microsoft.com/office/drawing/2014/main" id="{D5231F11-7FAE-4B6A-BA27-3616D436F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997527" y="1936866"/>
              <a:ext cx="2437014" cy="2838404"/>
            </a:xfrm>
            <a:prstGeom prst="rect">
              <a:avLst/>
            </a:prstGeom>
            <a:ln w="76200">
              <a:solidFill>
                <a:srgbClr val="FF0000"/>
              </a:solidFill>
            </a:ln>
          </p:spPr>
        </p:pic>
      </p:grpSp>
    </p:spTree>
    <p:extLst>
      <p:ext uri="{BB962C8B-B14F-4D97-AF65-F5344CB8AC3E}">
        <p14:creationId xmlns:p14="http://schemas.microsoft.com/office/powerpoint/2010/main" val="412590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778" t="23334" r="9306" b="6666"/>
          <a:stretch/>
        </p:blipFill>
        <p:spPr>
          <a:xfrm>
            <a:off x="323573" y="1086927"/>
            <a:ext cx="5192327" cy="3287604"/>
          </a:xfrm>
          <a:prstGeom prst="rect">
            <a:avLst/>
          </a:prstGeom>
          <a:ln w="76200">
            <a:solidFill>
              <a:srgbClr val="FF0000"/>
            </a:solidFill>
          </a:ln>
        </p:spPr>
      </p:pic>
      <p:sp>
        <p:nvSpPr>
          <p:cNvPr id="3" name="TextBox 2"/>
          <p:cNvSpPr txBox="1"/>
          <p:nvPr/>
        </p:nvSpPr>
        <p:spPr>
          <a:xfrm>
            <a:off x="4393960" y="189781"/>
            <a:ext cx="2748711" cy="523220"/>
          </a:xfrm>
          <a:prstGeom prst="rect">
            <a:avLst/>
          </a:prstGeom>
          <a:noFill/>
          <a:ln w="76200">
            <a:solidFill>
              <a:srgbClr val="FF0000"/>
            </a:solidFill>
          </a:ln>
        </p:spPr>
        <p:txBody>
          <a:bodyPr wrap="square" rtlCol="0">
            <a:spAutoFit/>
          </a:bodyPr>
          <a:lstStyle/>
          <a:p>
            <a:pPr algn="ctr"/>
            <a:r>
              <a:rPr lang="en-US" sz="2800" dirty="0" err="1"/>
              <a:t>চাকমা</a:t>
            </a:r>
            <a:r>
              <a:rPr lang="en-US" sz="2800" dirty="0"/>
              <a:t> </a:t>
            </a:r>
            <a:r>
              <a:rPr lang="en-US" sz="2800" dirty="0" err="1"/>
              <a:t>পরিবার</a:t>
            </a:r>
            <a:endParaRPr lang="en-US" sz="2800" dirty="0"/>
          </a:p>
        </p:txBody>
      </p:sp>
      <p:sp>
        <p:nvSpPr>
          <p:cNvPr id="4" name="TextBox 3"/>
          <p:cNvSpPr txBox="1"/>
          <p:nvPr/>
        </p:nvSpPr>
        <p:spPr>
          <a:xfrm>
            <a:off x="2023852" y="5047307"/>
            <a:ext cx="7772400" cy="1384995"/>
          </a:xfrm>
          <a:prstGeom prst="rect">
            <a:avLst/>
          </a:prstGeom>
          <a:noFill/>
          <a:ln w="76200">
            <a:solidFill>
              <a:srgbClr val="FF0000"/>
            </a:solidFill>
          </a:ln>
        </p:spPr>
        <p:txBody>
          <a:bodyPr wrap="square" rtlCol="0">
            <a:spAutoFit/>
          </a:bodyPr>
          <a:lstStyle/>
          <a:p>
            <a:pPr algn="just"/>
            <a:r>
              <a:rPr lang="en-US" sz="2800" dirty="0" err="1"/>
              <a:t>চাকমা</a:t>
            </a:r>
            <a:r>
              <a:rPr lang="en-US" sz="2800" dirty="0"/>
              <a:t> </a:t>
            </a:r>
            <a:r>
              <a:rPr lang="en-US" sz="2800" dirty="0" err="1"/>
              <a:t>পরিবার</a:t>
            </a:r>
            <a:r>
              <a:rPr lang="en-US" sz="2800" dirty="0"/>
              <a:t> </a:t>
            </a:r>
            <a:r>
              <a:rPr lang="en-US" sz="2800" dirty="0" err="1"/>
              <a:t>পিতৃতান্ত্রিক</a:t>
            </a:r>
            <a:r>
              <a:rPr lang="en-US" sz="2800" dirty="0"/>
              <a:t>। </a:t>
            </a:r>
            <a:r>
              <a:rPr lang="en-US" sz="2800" dirty="0" err="1"/>
              <a:t>চাকমা</a:t>
            </a:r>
            <a:r>
              <a:rPr lang="en-US" sz="2800" dirty="0"/>
              <a:t> </a:t>
            </a:r>
            <a:r>
              <a:rPr lang="en-US" sz="2800" dirty="0" err="1"/>
              <a:t>পরিবারে</a:t>
            </a:r>
            <a:r>
              <a:rPr lang="en-US" sz="2800" dirty="0"/>
              <a:t> </a:t>
            </a:r>
            <a:r>
              <a:rPr lang="en-US" sz="2800" dirty="0" err="1"/>
              <a:t>ক্ষমতা</a:t>
            </a:r>
            <a:r>
              <a:rPr lang="en-US" sz="2800" dirty="0"/>
              <a:t> </a:t>
            </a:r>
            <a:r>
              <a:rPr lang="en-US" sz="2800" dirty="0" err="1"/>
              <a:t>স্বামীর</a:t>
            </a:r>
            <a:r>
              <a:rPr lang="en-US" sz="2800" dirty="0"/>
              <a:t> </a:t>
            </a:r>
            <a:r>
              <a:rPr lang="en-US" sz="2800" dirty="0" err="1"/>
              <a:t>হাতে</a:t>
            </a:r>
            <a:r>
              <a:rPr lang="en-US" sz="2800" dirty="0"/>
              <a:t> </a:t>
            </a:r>
            <a:r>
              <a:rPr lang="en-US" sz="2800" dirty="0" err="1"/>
              <a:t>বা</a:t>
            </a:r>
            <a:r>
              <a:rPr lang="en-US" sz="2800" dirty="0"/>
              <a:t> </a:t>
            </a:r>
            <a:r>
              <a:rPr lang="en-US" sz="2800" dirty="0" err="1"/>
              <a:t>বয়স্ক</a:t>
            </a:r>
            <a:r>
              <a:rPr lang="en-US" sz="2800" dirty="0"/>
              <a:t> </a:t>
            </a:r>
            <a:r>
              <a:rPr lang="en-US" sz="2800" dirty="0" err="1"/>
              <a:t>পুরুষের</a:t>
            </a:r>
            <a:r>
              <a:rPr lang="en-US" sz="2800" dirty="0"/>
              <a:t> </a:t>
            </a:r>
            <a:r>
              <a:rPr lang="en-US" sz="2800" dirty="0" err="1"/>
              <a:t>হাতে</a:t>
            </a:r>
            <a:r>
              <a:rPr lang="en-US" sz="2800" dirty="0"/>
              <a:t> </a:t>
            </a:r>
            <a:r>
              <a:rPr lang="en-US" sz="2800" dirty="0" err="1"/>
              <a:t>থাকে</a:t>
            </a:r>
            <a:r>
              <a:rPr lang="en-US" sz="2800" dirty="0"/>
              <a:t>। </a:t>
            </a:r>
            <a:r>
              <a:rPr lang="en-US" sz="2800" dirty="0" err="1"/>
              <a:t>চাকমা</a:t>
            </a:r>
            <a:r>
              <a:rPr lang="en-US" sz="2800" dirty="0"/>
              <a:t> </a:t>
            </a:r>
            <a:r>
              <a:rPr lang="en-US" sz="2800" dirty="0" err="1"/>
              <a:t>পরিবার</a:t>
            </a:r>
            <a:r>
              <a:rPr lang="en-US" sz="2800" dirty="0"/>
              <a:t> </a:t>
            </a:r>
            <a:r>
              <a:rPr lang="en-US" sz="2800" dirty="0" err="1"/>
              <a:t>পিতৃস্থানীয়</a:t>
            </a:r>
            <a:r>
              <a:rPr lang="en-US" sz="2800" dirty="0"/>
              <a:t>। </a:t>
            </a:r>
            <a:r>
              <a:rPr lang="en-US" sz="2800" dirty="0" err="1"/>
              <a:t>সম্পত্তি</a:t>
            </a:r>
            <a:r>
              <a:rPr lang="en-US" sz="2800" dirty="0"/>
              <a:t> </a:t>
            </a:r>
            <a:r>
              <a:rPr lang="en-US" sz="2800" dirty="0" err="1"/>
              <a:t>বা</a:t>
            </a:r>
            <a:r>
              <a:rPr lang="en-US" sz="2800" dirty="0"/>
              <a:t> </a:t>
            </a:r>
            <a:r>
              <a:rPr lang="en-US" sz="2800" dirty="0" err="1"/>
              <a:t>বংশ</a:t>
            </a:r>
            <a:r>
              <a:rPr lang="en-US" sz="2800" dirty="0"/>
              <a:t> </a:t>
            </a:r>
            <a:r>
              <a:rPr lang="en-US" sz="2800" dirty="0" err="1"/>
              <a:t>পরিচয়</a:t>
            </a:r>
            <a:r>
              <a:rPr lang="en-US" sz="2800" dirty="0"/>
              <a:t> </a:t>
            </a:r>
            <a:r>
              <a:rPr lang="en-US" sz="2800" dirty="0" err="1"/>
              <a:t>পিতা</a:t>
            </a:r>
            <a:r>
              <a:rPr lang="en-US" sz="2800" dirty="0"/>
              <a:t> </a:t>
            </a:r>
            <a:r>
              <a:rPr lang="en-US" sz="2800" dirty="0" err="1"/>
              <a:t>থেকে</a:t>
            </a:r>
            <a:r>
              <a:rPr lang="en-US" sz="2800" dirty="0"/>
              <a:t> </a:t>
            </a:r>
            <a:r>
              <a:rPr lang="en-US" sz="2800" dirty="0" err="1"/>
              <a:t>পুত্রে</a:t>
            </a:r>
            <a:r>
              <a:rPr lang="en-US" sz="2800" dirty="0"/>
              <a:t> </a:t>
            </a:r>
            <a:r>
              <a:rPr lang="en-US" sz="2800" dirty="0" err="1"/>
              <a:t>উত্তরাধিকার</a:t>
            </a:r>
            <a:r>
              <a:rPr lang="en-US" sz="2800" dirty="0"/>
              <a:t> </a:t>
            </a:r>
            <a:r>
              <a:rPr lang="en-US" sz="2800" dirty="0" err="1"/>
              <a:t>সূত্রে</a:t>
            </a:r>
            <a:r>
              <a:rPr lang="en-US" sz="2800" dirty="0"/>
              <a:t> </a:t>
            </a:r>
            <a:r>
              <a:rPr lang="en-US" sz="2800" dirty="0" err="1"/>
              <a:t>বর্তায়</a:t>
            </a:r>
            <a:r>
              <a:rPr lang="en-US" sz="2800" dirty="0"/>
              <a:t>।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374" t="26486" r="12500" b="2358"/>
          <a:stretch/>
        </p:blipFill>
        <p:spPr>
          <a:xfrm>
            <a:off x="6228270" y="1000665"/>
            <a:ext cx="5417389" cy="3312542"/>
          </a:xfrm>
          <a:prstGeom prst="rect">
            <a:avLst/>
          </a:prstGeom>
          <a:ln w="76200">
            <a:solidFill>
              <a:srgbClr val="FF0000"/>
            </a:solidFill>
          </a:ln>
        </p:spPr>
      </p:pic>
    </p:spTree>
    <p:extLst>
      <p:ext uri="{BB962C8B-B14F-4D97-AF65-F5344CB8AC3E}">
        <p14:creationId xmlns:p14="http://schemas.microsoft.com/office/powerpoint/2010/main" val="19724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56" y="2104845"/>
            <a:ext cx="5380470" cy="3571334"/>
          </a:xfrm>
          <a:prstGeom prst="rect">
            <a:avLst/>
          </a:prstGeom>
          <a:ln w="76200">
            <a:solidFill>
              <a:srgbClr val="FF0000"/>
            </a:solidFill>
          </a:ln>
        </p:spPr>
      </p:pic>
      <p:sp>
        <p:nvSpPr>
          <p:cNvPr id="3" name="TextBox 2"/>
          <p:cNvSpPr txBox="1"/>
          <p:nvPr/>
        </p:nvSpPr>
        <p:spPr>
          <a:xfrm>
            <a:off x="4160328" y="797225"/>
            <a:ext cx="3827625" cy="523220"/>
          </a:xfrm>
          <a:prstGeom prst="rect">
            <a:avLst/>
          </a:prstGeom>
          <a:noFill/>
          <a:ln w="76200">
            <a:solidFill>
              <a:srgbClr val="FF0000"/>
            </a:solidFill>
          </a:ln>
        </p:spPr>
        <p:txBody>
          <a:bodyPr wrap="square" rtlCol="0">
            <a:spAutoFit/>
          </a:bodyPr>
          <a:lstStyle/>
          <a:p>
            <a:pPr algn="ctr"/>
            <a:r>
              <a:rPr lang="en-US" sz="2800" dirty="0" err="1">
                <a:solidFill>
                  <a:srgbClr val="00B0F0"/>
                </a:solidFill>
              </a:rPr>
              <a:t>চাকমা</a:t>
            </a:r>
            <a:r>
              <a:rPr lang="en-US" sz="2800" dirty="0">
                <a:solidFill>
                  <a:srgbClr val="00B0F0"/>
                </a:solidFill>
              </a:rPr>
              <a:t> </a:t>
            </a:r>
            <a:r>
              <a:rPr lang="en-US" sz="2800" dirty="0" err="1">
                <a:solidFill>
                  <a:srgbClr val="00B0F0"/>
                </a:solidFill>
              </a:rPr>
              <a:t>অন্ত্যেষ্টিক্রিয়া</a:t>
            </a:r>
            <a:r>
              <a:rPr lang="en-US" sz="2800" dirty="0">
                <a:solidFill>
                  <a:srgbClr val="00B0F0"/>
                </a:solidFill>
              </a:rPr>
              <a:t> </a:t>
            </a:r>
          </a:p>
        </p:txBody>
      </p:sp>
      <p:sp>
        <p:nvSpPr>
          <p:cNvPr id="4" name="TextBox 3"/>
          <p:cNvSpPr txBox="1"/>
          <p:nvPr/>
        </p:nvSpPr>
        <p:spPr>
          <a:xfrm>
            <a:off x="6395049" y="2051879"/>
            <a:ext cx="5130800" cy="4031873"/>
          </a:xfrm>
          <a:prstGeom prst="rect">
            <a:avLst/>
          </a:prstGeom>
          <a:noFill/>
          <a:ln w="76200">
            <a:solidFill>
              <a:srgbClr val="FF0000"/>
            </a:solidFill>
          </a:ln>
        </p:spPr>
        <p:txBody>
          <a:bodyPr wrap="square" rtlCol="0">
            <a:spAutoFit/>
          </a:bodyPr>
          <a:lstStyle/>
          <a:p>
            <a:pPr algn="just"/>
            <a:r>
              <a:rPr lang="en-US" sz="3200" dirty="0" err="1"/>
              <a:t>চাকমা</a:t>
            </a:r>
            <a:r>
              <a:rPr lang="en-US" sz="3200" dirty="0"/>
              <a:t> </a:t>
            </a:r>
            <a:r>
              <a:rPr lang="en-US" sz="3200" dirty="0" err="1"/>
              <a:t>সমাজে</a:t>
            </a:r>
            <a:r>
              <a:rPr lang="en-US" sz="3200" dirty="0"/>
              <a:t> </a:t>
            </a:r>
            <a:r>
              <a:rPr lang="en-US" sz="3200" dirty="0" err="1"/>
              <a:t>মৃতদেহ</a:t>
            </a:r>
            <a:r>
              <a:rPr lang="en-US" sz="3200" dirty="0"/>
              <a:t> </a:t>
            </a:r>
            <a:r>
              <a:rPr lang="en-US" sz="3200" dirty="0" err="1"/>
              <a:t>আগুনে</a:t>
            </a:r>
            <a:r>
              <a:rPr lang="en-US" sz="3200" dirty="0"/>
              <a:t> </a:t>
            </a:r>
            <a:r>
              <a:rPr lang="en-US" sz="3200" dirty="0" err="1"/>
              <a:t>পোড়ানো</a:t>
            </a:r>
            <a:r>
              <a:rPr lang="en-US" sz="3200" dirty="0"/>
              <a:t> </a:t>
            </a:r>
            <a:r>
              <a:rPr lang="en-US" sz="3200" dirty="0" err="1"/>
              <a:t>হয়</a:t>
            </a:r>
            <a:r>
              <a:rPr lang="en-US" sz="3200" dirty="0"/>
              <a:t>। </a:t>
            </a:r>
            <a:r>
              <a:rPr lang="en-US" sz="3200" dirty="0" err="1"/>
              <a:t>তবে</a:t>
            </a:r>
            <a:r>
              <a:rPr lang="en-US" sz="3200" dirty="0"/>
              <a:t>, </a:t>
            </a:r>
            <a:r>
              <a:rPr lang="en-US" sz="3200" dirty="0" err="1"/>
              <a:t>সাত</a:t>
            </a:r>
            <a:r>
              <a:rPr lang="en-US" sz="3200" dirty="0"/>
              <a:t> </a:t>
            </a:r>
            <a:r>
              <a:rPr lang="en-US" sz="3200" dirty="0" err="1"/>
              <a:t>বছরের</a:t>
            </a:r>
            <a:r>
              <a:rPr lang="en-US" sz="3200" dirty="0"/>
              <a:t> </a:t>
            </a:r>
            <a:r>
              <a:rPr lang="en-US" sz="3200" dirty="0" err="1"/>
              <a:t>কম</a:t>
            </a:r>
            <a:r>
              <a:rPr lang="en-US" sz="3200" dirty="0"/>
              <a:t> </a:t>
            </a:r>
            <a:r>
              <a:rPr lang="en-US" sz="3200" dirty="0" err="1"/>
              <a:t>বয়সীদের</a:t>
            </a:r>
            <a:r>
              <a:rPr lang="en-US" sz="3200" dirty="0"/>
              <a:t> </a:t>
            </a:r>
            <a:r>
              <a:rPr lang="en-US" sz="3200" dirty="0" err="1"/>
              <a:t>কবর</a:t>
            </a:r>
            <a:r>
              <a:rPr lang="en-US" sz="3200" dirty="0"/>
              <a:t> </a:t>
            </a:r>
            <a:r>
              <a:rPr lang="en-US" sz="3200" dirty="0" err="1"/>
              <a:t>দেয়া</a:t>
            </a:r>
            <a:r>
              <a:rPr lang="en-US" sz="3200" dirty="0"/>
              <a:t> </a:t>
            </a:r>
            <a:r>
              <a:rPr lang="en-US" sz="3200" dirty="0" err="1"/>
              <a:t>হয়</a:t>
            </a:r>
            <a:r>
              <a:rPr lang="en-US" sz="3200" dirty="0"/>
              <a:t>। </a:t>
            </a:r>
            <a:r>
              <a:rPr lang="en-US" sz="3200" dirty="0" err="1"/>
              <a:t>চাকমা</a:t>
            </a:r>
            <a:r>
              <a:rPr lang="en-US" sz="3200" dirty="0"/>
              <a:t> </a:t>
            </a:r>
            <a:r>
              <a:rPr lang="en-US" sz="3200" dirty="0" err="1"/>
              <a:t>সমাজে</a:t>
            </a:r>
            <a:r>
              <a:rPr lang="en-US" sz="3200" dirty="0"/>
              <a:t> </a:t>
            </a:r>
            <a:r>
              <a:rPr lang="en-US" sz="3200" dirty="0" err="1"/>
              <a:t>বুধবারে</a:t>
            </a:r>
            <a:r>
              <a:rPr lang="en-US" sz="3200" dirty="0"/>
              <a:t> </a:t>
            </a:r>
            <a:r>
              <a:rPr lang="en-US" sz="3200" dirty="0" err="1"/>
              <a:t>মৃতদেহ</a:t>
            </a:r>
            <a:r>
              <a:rPr lang="en-US" sz="3200" dirty="0"/>
              <a:t> </a:t>
            </a:r>
            <a:r>
              <a:rPr lang="en-US" sz="3200" dirty="0" err="1"/>
              <a:t>পোড়ানোর</a:t>
            </a:r>
            <a:r>
              <a:rPr lang="en-US" sz="3200" dirty="0"/>
              <a:t> </a:t>
            </a:r>
            <a:r>
              <a:rPr lang="en-US" sz="3200" dirty="0" err="1"/>
              <a:t>বিধান</a:t>
            </a:r>
            <a:r>
              <a:rPr lang="en-US" sz="3200" dirty="0"/>
              <a:t> </a:t>
            </a:r>
            <a:r>
              <a:rPr lang="en-US" sz="3200" dirty="0" err="1"/>
              <a:t>নেই</a:t>
            </a:r>
            <a:r>
              <a:rPr lang="en-US" sz="3200" dirty="0"/>
              <a:t>। </a:t>
            </a:r>
            <a:r>
              <a:rPr lang="en-US" sz="3200" dirty="0" err="1"/>
              <a:t>মৃত্যুর</a:t>
            </a:r>
            <a:r>
              <a:rPr lang="en-US" sz="3200" dirty="0"/>
              <a:t> </a:t>
            </a:r>
            <a:r>
              <a:rPr lang="en-US" sz="3200" dirty="0" err="1"/>
              <a:t>সাতদিন</a:t>
            </a:r>
            <a:r>
              <a:rPr lang="en-US" sz="3200" dirty="0"/>
              <a:t> </a:t>
            </a:r>
            <a:r>
              <a:rPr lang="en-US" sz="3200" dirty="0" err="1"/>
              <a:t>পর</a:t>
            </a:r>
            <a:r>
              <a:rPr lang="en-US" sz="3200" dirty="0"/>
              <a:t> </a:t>
            </a:r>
            <a:r>
              <a:rPr lang="en-US" sz="3200" dirty="0" err="1"/>
              <a:t>মৃতের</a:t>
            </a:r>
            <a:r>
              <a:rPr lang="en-US" sz="3200" dirty="0"/>
              <a:t> </a:t>
            </a:r>
            <a:r>
              <a:rPr lang="en-US" sz="3200" dirty="0" err="1"/>
              <a:t>আত্মার</a:t>
            </a:r>
            <a:r>
              <a:rPr lang="en-US" sz="3200" dirty="0"/>
              <a:t> </a:t>
            </a:r>
            <a:r>
              <a:rPr lang="en-US" sz="3200" dirty="0" err="1"/>
              <a:t>উদ্দেশ্যে</a:t>
            </a:r>
            <a:r>
              <a:rPr lang="en-US" sz="3200" dirty="0"/>
              <a:t> </a:t>
            </a:r>
            <a:r>
              <a:rPr lang="en-US" sz="3200" dirty="0" err="1"/>
              <a:t>সাতদিন্যা</a:t>
            </a:r>
            <a:r>
              <a:rPr lang="en-US" sz="3200" dirty="0"/>
              <a:t> </a:t>
            </a:r>
            <a:r>
              <a:rPr lang="en-US" sz="3200" dirty="0" err="1"/>
              <a:t>নামের</a:t>
            </a:r>
            <a:r>
              <a:rPr lang="en-US" sz="3200" dirty="0"/>
              <a:t> </a:t>
            </a:r>
            <a:r>
              <a:rPr lang="en-US" sz="3200" dirty="0" err="1"/>
              <a:t>এক</a:t>
            </a:r>
            <a:r>
              <a:rPr lang="en-US" sz="3200" dirty="0"/>
              <a:t> </a:t>
            </a:r>
            <a:r>
              <a:rPr lang="en-US" sz="3200" dirty="0" err="1"/>
              <a:t>অনুষ্ঠান</a:t>
            </a:r>
            <a:r>
              <a:rPr lang="en-US" sz="3200" dirty="0"/>
              <a:t> </a:t>
            </a:r>
            <a:r>
              <a:rPr lang="en-US" sz="3200" dirty="0" err="1"/>
              <a:t>পালন</a:t>
            </a:r>
            <a:r>
              <a:rPr lang="en-US" sz="3200" dirty="0"/>
              <a:t> </a:t>
            </a:r>
            <a:r>
              <a:rPr lang="en-US" sz="3200" dirty="0" err="1"/>
              <a:t>করা</a:t>
            </a:r>
            <a:r>
              <a:rPr lang="en-US" sz="3200" dirty="0"/>
              <a:t> </a:t>
            </a:r>
            <a:r>
              <a:rPr lang="en-US" sz="3200" dirty="0" err="1"/>
              <a:t>হয়</a:t>
            </a:r>
            <a:r>
              <a:rPr lang="en-US" sz="3200" dirty="0"/>
              <a:t>। এ </a:t>
            </a:r>
            <a:r>
              <a:rPr lang="en-US" sz="3200" dirty="0" err="1"/>
              <a:t>অনুষ্ঠানে</a:t>
            </a:r>
            <a:r>
              <a:rPr lang="en-US" sz="3200" dirty="0"/>
              <a:t> </a:t>
            </a:r>
            <a:r>
              <a:rPr lang="en-US" sz="3200" dirty="0" err="1"/>
              <a:t>মৃতের</a:t>
            </a:r>
            <a:r>
              <a:rPr lang="en-US" sz="3200" dirty="0"/>
              <a:t> </a:t>
            </a:r>
            <a:r>
              <a:rPr lang="en-US" sz="3200" dirty="0" err="1"/>
              <a:t>আত্মার</a:t>
            </a:r>
            <a:r>
              <a:rPr lang="en-US" sz="3200" dirty="0"/>
              <a:t> </a:t>
            </a:r>
            <a:r>
              <a:rPr lang="en-US" sz="3200" dirty="0" err="1"/>
              <a:t>জন্য</a:t>
            </a:r>
            <a:r>
              <a:rPr lang="en-US" sz="3200" dirty="0"/>
              <a:t> </a:t>
            </a:r>
            <a:r>
              <a:rPr lang="en-US" sz="3200" dirty="0" err="1"/>
              <a:t>খাদ্য</a:t>
            </a:r>
            <a:r>
              <a:rPr lang="en-US" sz="3200" dirty="0"/>
              <a:t>, </a:t>
            </a:r>
            <a:r>
              <a:rPr lang="en-US" sz="3200" dirty="0" err="1"/>
              <a:t>মদ</a:t>
            </a:r>
            <a:r>
              <a:rPr lang="en-US" sz="3200" dirty="0"/>
              <a:t>, </a:t>
            </a:r>
            <a:r>
              <a:rPr lang="en-US" sz="3200" dirty="0" err="1"/>
              <a:t>অর্থ</a:t>
            </a:r>
            <a:r>
              <a:rPr lang="en-US" sz="3200" dirty="0"/>
              <a:t>, </a:t>
            </a:r>
            <a:r>
              <a:rPr lang="en-US" sz="3200" dirty="0" err="1"/>
              <a:t>কাপড়</a:t>
            </a:r>
            <a:r>
              <a:rPr lang="en-US" sz="3200" dirty="0"/>
              <a:t> </a:t>
            </a:r>
            <a:r>
              <a:rPr lang="en-US" sz="3200" dirty="0" err="1"/>
              <a:t>ইত্যাদি</a:t>
            </a:r>
            <a:r>
              <a:rPr lang="en-US" sz="3200" dirty="0"/>
              <a:t> </a:t>
            </a:r>
            <a:r>
              <a:rPr lang="en-US" sz="3200" dirty="0" err="1"/>
              <a:t>উৎসর্গ</a:t>
            </a:r>
            <a:r>
              <a:rPr lang="en-US" sz="3200" dirty="0"/>
              <a:t> </a:t>
            </a:r>
            <a:r>
              <a:rPr lang="en-US" sz="3200" dirty="0" err="1"/>
              <a:t>করা</a:t>
            </a:r>
            <a:r>
              <a:rPr lang="en-US" sz="3200" dirty="0"/>
              <a:t> </a:t>
            </a:r>
            <a:r>
              <a:rPr lang="en-US" sz="3200" dirty="0" err="1"/>
              <a:t>হয়</a:t>
            </a:r>
            <a:r>
              <a:rPr lang="en-US" sz="3200" dirty="0"/>
              <a:t>। </a:t>
            </a:r>
          </a:p>
        </p:txBody>
      </p:sp>
    </p:spTree>
    <p:extLst>
      <p:ext uri="{BB962C8B-B14F-4D97-AF65-F5344CB8AC3E}">
        <p14:creationId xmlns:p14="http://schemas.microsoft.com/office/powerpoint/2010/main" val="6825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128992" y="1015522"/>
            <a:ext cx="5781431" cy="830997"/>
          </a:xfrm>
          <a:prstGeom prst="rect">
            <a:avLst/>
          </a:prstGeom>
          <a:noFill/>
          <a:ln w="76200">
            <a:solidFill>
              <a:srgbClr val="FF0000"/>
            </a:solidFill>
          </a:ln>
        </p:spPr>
        <p:txBody>
          <a:bodyPr wrap="square" rtlCol="0">
            <a:spAutoFit/>
          </a:bodyPr>
          <a:lstStyle/>
          <a:p>
            <a:pPr algn="ctr"/>
            <a:r>
              <a:rPr lang="bn-IN" sz="4800" dirty="0">
                <a:solidFill>
                  <a:schemeClr val="accent5">
                    <a:lumMod val="50000"/>
                  </a:schemeClr>
                </a:solidFill>
              </a:rPr>
              <a:t>দলীয় কাজ</a:t>
            </a:r>
            <a:endParaRPr lang="en-US" sz="4800" dirty="0">
              <a:solidFill>
                <a:schemeClr val="accent5">
                  <a:lumMod val="50000"/>
                </a:schemeClr>
              </a:solidFill>
            </a:endParaRPr>
          </a:p>
        </p:txBody>
      </p:sp>
      <p:sp>
        <p:nvSpPr>
          <p:cNvPr id="3" name="TextBox 2"/>
          <p:cNvSpPr txBox="1"/>
          <p:nvPr/>
        </p:nvSpPr>
        <p:spPr>
          <a:xfrm>
            <a:off x="1091601" y="2885775"/>
            <a:ext cx="10280650" cy="3046988"/>
          </a:xfrm>
          <a:prstGeom prst="rect">
            <a:avLst/>
          </a:prstGeom>
          <a:noFill/>
          <a:ln w="76200">
            <a:solidFill>
              <a:srgbClr val="FF0000"/>
            </a:solidFill>
          </a:ln>
        </p:spPr>
        <p:txBody>
          <a:bodyPr wrap="square" rtlCol="0">
            <a:spAutoFit/>
          </a:bodyPr>
          <a:lstStyle/>
          <a:p>
            <a:pPr algn="ctr"/>
            <a:r>
              <a:rPr lang="en-US" sz="3200" dirty="0" err="1">
                <a:solidFill>
                  <a:srgbClr val="002060"/>
                </a:solidFill>
              </a:rPr>
              <a:t>দল</a:t>
            </a:r>
            <a:r>
              <a:rPr lang="en-US" sz="3200" dirty="0">
                <a:solidFill>
                  <a:srgbClr val="002060"/>
                </a:solidFill>
              </a:rPr>
              <a:t> </a:t>
            </a:r>
            <a:r>
              <a:rPr lang="en-US" sz="3200" dirty="0" err="1">
                <a:solidFill>
                  <a:srgbClr val="002060"/>
                </a:solidFill>
              </a:rPr>
              <a:t>নং</a:t>
            </a:r>
            <a:r>
              <a:rPr lang="en-US" sz="3200" dirty="0">
                <a:solidFill>
                  <a:srgbClr val="002060"/>
                </a:solidFill>
              </a:rPr>
              <a:t> ১ </a:t>
            </a:r>
            <a:r>
              <a:rPr lang="bn-IN" sz="3200" dirty="0">
                <a:solidFill>
                  <a:srgbClr val="002060"/>
                </a:solidFill>
              </a:rPr>
              <a:t> </a:t>
            </a:r>
            <a:r>
              <a:rPr lang="bn-IN" sz="2400" dirty="0">
                <a:solidFill>
                  <a:srgbClr val="002060"/>
                </a:solidFill>
              </a:rPr>
              <a:t>চাকমাদের জীবন ধারা সম্পর্কে একটি অনুচ্ছেদ </a:t>
            </a:r>
            <a:r>
              <a:rPr lang="en-US" sz="2400" dirty="0" err="1">
                <a:solidFill>
                  <a:srgbClr val="002060"/>
                </a:solidFill>
              </a:rPr>
              <a:t>লিখ</a:t>
            </a:r>
            <a:r>
              <a:rPr lang="en-US" sz="2400" dirty="0">
                <a:solidFill>
                  <a:srgbClr val="002060"/>
                </a:solidFill>
              </a:rPr>
              <a:t>।</a:t>
            </a:r>
            <a:endParaRPr lang="bn-IN" sz="2400" dirty="0">
              <a:solidFill>
                <a:srgbClr val="002060"/>
              </a:solidFill>
            </a:endParaRPr>
          </a:p>
          <a:p>
            <a:pPr algn="ctr"/>
            <a:endParaRPr lang="bn-IN" sz="2400" dirty="0"/>
          </a:p>
          <a:p>
            <a:pPr algn="ctr"/>
            <a:r>
              <a:rPr lang="en-US" sz="3200" dirty="0" err="1">
                <a:solidFill>
                  <a:schemeClr val="accent4">
                    <a:lumMod val="50000"/>
                  </a:schemeClr>
                </a:solidFill>
              </a:rPr>
              <a:t>দল</a:t>
            </a:r>
            <a:r>
              <a:rPr lang="en-US" sz="3200" dirty="0">
                <a:solidFill>
                  <a:schemeClr val="accent4">
                    <a:lumMod val="50000"/>
                  </a:schemeClr>
                </a:solidFill>
              </a:rPr>
              <a:t> </a:t>
            </a:r>
            <a:r>
              <a:rPr lang="en-US" sz="3200" dirty="0" err="1">
                <a:solidFill>
                  <a:schemeClr val="accent4">
                    <a:lumMod val="50000"/>
                  </a:schemeClr>
                </a:solidFill>
              </a:rPr>
              <a:t>নং</a:t>
            </a:r>
            <a:r>
              <a:rPr lang="en-US" sz="3200" dirty="0">
                <a:solidFill>
                  <a:schemeClr val="accent4">
                    <a:lumMod val="50000"/>
                  </a:schemeClr>
                </a:solidFill>
              </a:rPr>
              <a:t> ২      </a:t>
            </a:r>
            <a:r>
              <a:rPr lang="bn-IN" sz="2400" dirty="0">
                <a:solidFill>
                  <a:schemeClr val="accent4">
                    <a:lumMod val="50000"/>
                  </a:schemeClr>
                </a:solidFill>
              </a:rPr>
              <a:t>চাকমাদের পোষাক সম্পর্কে একটি অনুচ্ছেদ লিখ</a:t>
            </a:r>
            <a:r>
              <a:rPr lang="en-US" sz="2400" dirty="0">
                <a:solidFill>
                  <a:schemeClr val="accent4">
                    <a:lumMod val="50000"/>
                  </a:schemeClr>
                </a:solidFill>
              </a:rPr>
              <a:t>।</a:t>
            </a:r>
            <a:endParaRPr lang="bn-IN" sz="2400" dirty="0">
              <a:solidFill>
                <a:schemeClr val="accent4">
                  <a:lumMod val="50000"/>
                </a:schemeClr>
              </a:solidFill>
            </a:endParaRPr>
          </a:p>
          <a:p>
            <a:pPr algn="ctr"/>
            <a:endParaRPr lang="bn-IN" sz="2400" dirty="0"/>
          </a:p>
          <a:p>
            <a:pPr algn="ctr"/>
            <a:r>
              <a:rPr lang="en-US" sz="3200" dirty="0" err="1">
                <a:solidFill>
                  <a:srgbClr val="FF0000"/>
                </a:solidFill>
              </a:rPr>
              <a:t>দল</a:t>
            </a:r>
            <a:r>
              <a:rPr lang="en-US" sz="3200" dirty="0">
                <a:solidFill>
                  <a:srgbClr val="FF0000"/>
                </a:solidFill>
              </a:rPr>
              <a:t> </a:t>
            </a:r>
            <a:r>
              <a:rPr lang="en-US" sz="3200" dirty="0" err="1">
                <a:solidFill>
                  <a:srgbClr val="FF0000"/>
                </a:solidFill>
              </a:rPr>
              <a:t>নং</a:t>
            </a:r>
            <a:r>
              <a:rPr lang="en-US" sz="3200" dirty="0">
                <a:solidFill>
                  <a:srgbClr val="FF0000"/>
                </a:solidFill>
              </a:rPr>
              <a:t> ৩     </a:t>
            </a:r>
            <a:r>
              <a:rPr lang="bn-IN" sz="2400" dirty="0">
                <a:solidFill>
                  <a:srgbClr val="FF0000"/>
                </a:solidFill>
              </a:rPr>
              <a:t> চাকমাদের উৎসব নিয়ে একটি অনুচ্ছেদ লিখ।</a:t>
            </a:r>
          </a:p>
          <a:p>
            <a:pPr algn="ctr"/>
            <a:endParaRPr lang="bn-IN" sz="2400" dirty="0"/>
          </a:p>
          <a:p>
            <a:pPr algn="ctr"/>
            <a:endParaRPr lang="en-US" sz="2400" dirty="0"/>
          </a:p>
        </p:txBody>
      </p:sp>
    </p:spTree>
    <p:extLst>
      <p:ext uri="{BB962C8B-B14F-4D97-AF65-F5344CB8AC3E}">
        <p14:creationId xmlns:p14="http://schemas.microsoft.com/office/powerpoint/2010/main" val="100403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4286" y="1011182"/>
            <a:ext cx="11967714" cy="830997"/>
          </a:xfrm>
          <a:prstGeom prst="rect">
            <a:avLst/>
          </a:prstGeom>
          <a:noFill/>
          <a:ln w="76200">
            <a:solidFill>
              <a:srgbClr val="FF0000"/>
            </a:solidFill>
          </a:ln>
        </p:spPr>
        <p:txBody>
          <a:bodyPr wrap="square" rtlCol="0">
            <a:spAutoFit/>
          </a:bodyPr>
          <a:lstStyle/>
          <a:p>
            <a:pPr algn="ctr"/>
            <a:r>
              <a:rPr lang="bn-IN" sz="4800" dirty="0">
                <a:solidFill>
                  <a:schemeClr val="accent5">
                    <a:lumMod val="50000"/>
                  </a:schemeClr>
                </a:solidFill>
              </a:rPr>
              <a:t>বই সংযোগ পৃষ্ঠা নং ১০</a:t>
            </a:r>
            <a:endParaRPr lang="en-US" sz="4800" dirty="0">
              <a:solidFill>
                <a:schemeClr val="accent5">
                  <a:lumMod val="50000"/>
                </a:schemeClr>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194" y="2181868"/>
            <a:ext cx="3048425" cy="4086795"/>
          </a:xfrm>
          <a:prstGeom prst="rect">
            <a:avLst/>
          </a:prstGeom>
        </p:spPr>
      </p:pic>
    </p:spTree>
    <p:extLst>
      <p:ext uri="{BB962C8B-B14F-4D97-AF65-F5344CB8AC3E}">
        <p14:creationId xmlns:p14="http://schemas.microsoft.com/office/powerpoint/2010/main" val="14083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254500" y="278176"/>
            <a:ext cx="2895600" cy="584775"/>
          </a:xfrm>
          <a:prstGeom prst="rect">
            <a:avLst/>
          </a:prstGeom>
          <a:noFill/>
          <a:ln w="76200">
            <a:solidFill>
              <a:srgbClr val="FF0000"/>
            </a:solidFill>
          </a:ln>
        </p:spPr>
        <p:txBody>
          <a:bodyPr wrap="square" rtlCol="0">
            <a:spAutoFit/>
          </a:bodyPr>
          <a:lstStyle/>
          <a:p>
            <a:pPr algn="ctr"/>
            <a:r>
              <a:rPr lang="bn-IN" sz="3200" dirty="0"/>
              <a:t>মূল্যায়ন </a:t>
            </a:r>
            <a:endParaRPr lang="en-US" sz="3200" dirty="0"/>
          </a:p>
        </p:txBody>
      </p:sp>
      <p:sp>
        <p:nvSpPr>
          <p:cNvPr id="3" name="TextBox 2"/>
          <p:cNvSpPr txBox="1"/>
          <p:nvPr/>
        </p:nvSpPr>
        <p:spPr>
          <a:xfrm>
            <a:off x="857011" y="923149"/>
            <a:ext cx="4381500" cy="523220"/>
          </a:xfrm>
          <a:prstGeom prst="rect">
            <a:avLst/>
          </a:prstGeom>
          <a:noFill/>
        </p:spPr>
        <p:txBody>
          <a:bodyPr wrap="square" rtlCol="0">
            <a:spAutoFit/>
          </a:bodyPr>
          <a:lstStyle/>
          <a:p>
            <a:r>
              <a:rPr lang="bn-IN" sz="2800" dirty="0">
                <a:solidFill>
                  <a:schemeClr val="accent4">
                    <a:lumMod val="50000"/>
                  </a:schemeClr>
                </a:solidFill>
              </a:rPr>
              <a:t>নিচের প্রশ্নগুলোর উত্তর দাওঃ</a:t>
            </a:r>
            <a:endParaRPr lang="en-US" sz="2800" dirty="0">
              <a:solidFill>
                <a:schemeClr val="accent4">
                  <a:lumMod val="50000"/>
                </a:schemeClr>
              </a:solidFill>
            </a:endParaRPr>
          </a:p>
        </p:txBody>
      </p:sp>
      <p:sp>
        <p:nvSpPr>
          <p:cNvPr id="4" name="TextBox 3"/>
          <p:cNvSpPr txBox="1"/>
          <p:nvPr/>
        </p:nvSpPr>
        <p:spPr>
          <a:xfrm>
            <a:off x="787400" y="1594511"/>
            <a:ext cx="6934200" cy="523220"/>
          </a:xfrm>
          <a:prstGeom prst="rect">
            <a:avLst/>
          </a:prstGeom>
          <a:noFill/>
        </p:spPr>
        <p:txBody>
          <a:bodyPr wrap="square" rtlCol="0">
            <a:spAutoFit/>
          </a:bodyPr>
          <a:lstStyle/>
          <a:p>
            <a:r>
              <a:rPr lang="bn-IN" sz="2800" dirty="0">
                <a:solidFill>
                  <a:srgbClr val="0070C0"/>
                </a:solidFill>
              </a:rPr>
              <a:t>১।</a:t>
            </a:r>
            <a:r>
              <a:rPr lang="en-US" sz="2800" dirty="0" err="1">
                <a:solidFill>
                  <a:srgbClr val="0070C0"/>
                </a:solidFill>
              </a:rPr>
              <a:t>চাকমাদের</a:t>
            </a:r>
            <a:r>
              <a:rPr lang="en-US" sz="2800" dirty="0">
                <a:solidFill>
                  <a:srgbClr val="0070C0"/>
                </a:solidFill>
              </a:rPr>
              <a:t> </a:t>
            </a:r>
            <a:r>
              <a:rPr lang="en-US" sz="2800" dirty="0" err="1">
                <a:solidFill>
                  <a:srgbClr val="0070C0"/>
                </a:solidFill>
              </a:rPr>
              <a:t>প্রধান</a:t>
            </a:r>
            <a:r>
              <a:rPr lang="en-US" sz="2800" dirty="0">
                <a:solidFill>
                  <a:srgbClr val="0070C0"/>
                </a:solidFill>
              </a:rPr>
              <a:t> </a:t>
            </a:r>
            <a:r>
              <a:rPr lang="en-US" sz="2800" dirty="0" err="1">
                <a:solidFill>
                  <a:srgbClr val="0070C0"/>
                </a:solidFill>
              </a:rPr>
              <a:t>খাদ্য</a:t>
            </a:r>
            <a:r>
              <a:rPr lang="en-US" sz="2800" dirty="0">
                <a:solidFill>
                  <a:srgbClr val="0070C0"/>
                </a:solidFill>
              </a:rPr>
              <a:t> </a:t>
            </a:r>
            <a:r>
              <a:rPr lang="en-US" sz="2800" dirty="0" err="1">
                <a:solidFill>
                  <a:srgbClr val="0070C0"/>
                </a:solidFill>
              </a:rPr>
              <a:t>কোনটি</a:t>
            </a:r>
            <a:r>
              <a:rPr lang="bn-IN" sz="2800" dirty="0">
                <a:solidFill>
                  <a:srgbClr val="0070C0"/>
                </a:solidFill>
              </a:rPr>
              <a:t>? </a:t>
            </a:r>
            <a:endParaRPr lang="en-US" sz="2800" dirty="0">
              <a:solidFill>
                <a:srgbClr val="0070C0"/>
              </a:solidFill>
            </a:endParaRPr>
          </a:p>
        </p:txBody>
      </p:sp>
      <p:sp>
        <p:nvSpPr>
          <p:cNvPr id="5" name="TextBox 4"/>
          <p:cNvSpPr txBox="1"/>
          <p:nvPr/>
        </p:nvSpPr>
        <p:spPr>
          <a:xfrm>
            <a:off x="937883" y="2563965"/>
            <a:ext cx="9093200" cy="584775"/>
          </a:xfrm>
          <a:prstGeom prst="rect">
            <a:avLst/>
          </a:prstGeom>
          <a:noFill/>
        </p:spPr>
        <p:txBody>
          <a:bodyPr wrap="square" rtlCol="0">
            <a:spAutoFit/>
          </a:bodyPr>
          <a:lstStyle/>
          <a:p>
            <a:r>
              <a:rPr lang="bn-IN" sz="2800" dirty="0">
                <a:solidFill>
                  <a:srgbClr val="002060"/>
                </a:solidFill>
              </a:rPr>
              <a:t>উত্তরঃ চাকমা</a:t>
            </a:r>
            <a:r>
              <a:rPr lang="en-US" sz="3200" dirty="0" err="1">
                <a:solidFill>
                  <a:srgbClr val="002060"/>
                </a:solidFill>
              </a:rPr>
              <a:t>দের</a:t>
            </a:r>
            <a:r>
              <a:rPr lang="en-US" sz="3200" dirty="0">
                <a:solidFill>
                  <a:srgbClr val="002060"/>
                </a:solidFill>
              </a:rPr>
              <a:t> </a:t>
            </a:r>
            <a:r>
              <a:rPr lang="en-US" sz="3200" dirty="0" err="1">
                <a:solidFill>
                  <a:srgbClr val="002060"/>
                </a:solidFill>
              </a:rPr>
              <a:t>প্রধান</a:t>
            </a:r>
            <a:r>
              <a:rPr lang="en-US" sz="3200" dirty="0">
                <a:solidFill>
                  <a:srgbClr val="002060"/>
                </a:solidFill>
              </a:rPr>
              <a:t> </a:t>
            </a:r>
            <a:r>
              <a:rPr lang="en-US" sz="3200" dirty="0" err="1">
                <a:solidFill>
                  <a:srgbClr val="002060"/>
                </a:solidFill>
              </a:rPr>
              <a:t>খাদ্য</a:t>
            </a:r>
            <a:r>
              <a:rPr lang="en-US" sz="3200" dirty="0">
                <a:solidFill>
                  <a:srgbClr val="002060"/>
                </a:solidFill>
              </a:rPr>
              <a:t> </a:t>
            </a:r>
            <a:r>
              <a:rPr lang="en-US" sz="3200" dirty="0" err="1">
                <a:solidFill>
                  <a:srgbClr val="002060"/>
                </a:solidFill>
              </a:rPr>
              <a:t>ভাত</a:t>
            </a:r>
            <a:r>
              <a:rPr lang="bn-IN" sz="3200" dirty="0">
                <a:solidFill>
                  <a:srgbClr val="002060"/>
                </a:solidFill>
              </a:rPr>
              <a:t>। </a:t>
            </a:r>
            <a:endParaRPr lang="en-US" sz="3200" dirty="0">
              <a:solidFill>
                <a:srgbClr val="002060"/>
              </a:solidFill>
            </a:endParaRPr>
          </a:p>
        </p:txBody>
      </p:sp>
      <p:sp>
        <p:nvSpPr>
          <p:cNvPr id="6" name="TextBox 5"/>
          <p:cNvSpPr txBox="1"/>
          <p:nvPr/>
        </p:nvSpPr>
        <p:spPr>
          <a:xfrm>
            <a:off x="954297" y="3350835"/>
            <a:ext cx="6121400" cy="461665"/>
          </a:xfrm>
          <a:prstGeom prst="rect">
            <a:avLst/>
          </a:prstGeom>
          <a:noFill/>
        </p:spPr>
        <p:txBody>
          <a:bodyPr wrap="square" rtlCol="0">
            <a:spAutoFit/>
          </a:bodyPr>
          <a:lstStyle/>
          <a:p>
            <a:r>
              <a:rPr lang="bn-IN" sz="2400" dirty="0">
                <a:solidFill>
                  <a:srgbClr val="0070C0"/>
                </a:solidFill>
              </a:rPr>
              <a:t>২।চাকমা জনগোষ্ঠীর অধিকাংশ কোন ধর্মালম্বী? </a:t>
            </a:r>
            <a:endParaRPr lang="en-US" sz="2400" dirty="0">
              <a:solidFill>
                <a:srgbClr val="0070C0"/>
              </a:solidFill>
            </a:endParaRPr>
          </a:p>
        </p:txBody>
      </p:sp>
      <p:sp>
        <p:nvSpPr>
          <p:cNvPr id="7" name="TextBox 6"/>
          <p:cNvSpPr txBox="1"/>
          <p:nvPr/>
        </p:nvSpPr>
        <p:spPr>
          <a:xfrm>
            <a:off x="1041400" y="4301421"/>
            <a:ext cx="7061200" cy="461665"/>
          </a:xfrm>
          <a:prstGeom prst="rect">
            <a:avLst/>
          </a:prstGeom>
          <a:noFill/>
        </p:spPr>
        <p:txBody>
          <a:bodyPr wrap="square" rtlCol="0">
            <a:spAutoFit/>
          </a:bodyPr>
          <a:lstStyle/>
          <a:p>
            <a:r>
              <a:rPr lang="bn-IN" sz="2400" dirty="0">
                <a:solidFill>
                  <a:srgbClr val="002060"/>
                </a:solidFill>
              </a:rPr>
              <a:t>উত্তরঃ চাকমা জনগোষ্ঠীর বেশীরভাগ বৌদ্ধ ধর্মালম্বী। </a:t>
            </a:r>
            <a:endParaRPr lang="en-US" sz="2400" dirty="0">
              <a:solidFill>
                <a:srgbClr val="002060"/>
              </a:solidFill>
            </a:endParaRPr>
          </a:p>
        </p:txBody>
      </p:sp>
      <p:sp>
        <p:nvSpPr>
          <p:cNvPr id="15" name="TextBox 14"/>
          <p:cNvSpPr txBox="1"/>
          <p:nvPr/>
        </p:nvSpPr>
        <p:spPr>
          <a:xfrm>
            <a:off x="994435" y="5187181"/>
            <a:ext cx="5994400" cy="400110"/>
          </a:xfrm>
          <a:prstGeom prst="rect">
            <a:avLst/>
          </a:prstGeom>
          <a:noFill/>
        </p:spPr>
        <p:txBody>
          <a:bodyPr wrap="square" rtlCol="0">
            <a:spAutoFit/>
          </a:bodyPr>
          <a:lstStyle/>
          <a:p>
            <a:r>
              <a:rPr lang="bn-IN" sz="2000" dirty="0">
                <a:solidFill>
                  <a:srgbClr val="0070C0"/>
                </a:solidFill>
              </a:rPr>
              <a:t>৩।চাকমা জনগোষ্ঠীর কয়েকটি উৎসবের নাম বল ?</a:t>
            </a:r>
            <a:endParaRPr lang="en-US" sz="2000" dirty="0">
              <a:solidFill>
                <a:srgbClr val="0070C0"/>
              </a:solidFill>
            </a:endParaRPr>
          </a:p>
        </p:txBody>
      </p:sp>
      <p:sp>
        <p:nvSpPr>
          <p:cNvPr id="16" name="TextBox 15"/>
          <p:cNvSpPr txBox="1"/>
          <p:nvPr/>
        </p:nvSpPr>
        <p:spPr>
          <a:xfrm>
            <a:off x="1053141" y="6165072"/>
            <a:ext cx="9512300" cy="400110"/>
          </a:xfrm>
          <a:prstGeom prst="rect">
            <a:avLst/>
          </a:prstGeom>
          <a:noFill/>
        </p:spPr>
        <p:txBody>
          <a:bodyPr wrap="square" rtlCol="0">
            <a:spAutoFit/>
          </a:bodyPr>
          <a:lstStyle/>
          <a:p>
            <a:r>
              <a:rPr lang="bn-IN" sz="2000" dirty="0">
                <a:solidFill>
                  <a:srgbClr val="002060"/>
                </a:solidFill>
              </a:rPr>
              <a:t>উত্তরঃচাকমাদের কয়েকটি উৎসবের নাম হল বৌদ্ধ পূর্ণিমা, বিজু উৎসব ইত্যাদি</a:t>
            </a:r>
            <a:endParaRPr lang="en-US" sz="2000" dirty="0">
              <a:solidFill>
                <a:srgbClr val="002060"/>
              </a:solidFill>
            </a:endParaRPr>
          </a:p>
        </p:txBody>
      </p:sp>
    </p:spTree>
    <p:extLst>
      <p:ext uri="{BB962C8B-B14F-4D97-AF65-F5344CB8AC3E}">
        <p14:creationId xmlns:p14="http://schemas.microsoft.com/office/powerpoint/2010/main" val="360608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80">
                                          <p:stCondLst>
                                            <p:cond delay="0"/>
                                          </p:stCondLst>
                                        </p:cTn>
                                        <p:tgtEl>
                                          <p:spTgt spid="15"/>
                                        </p:tgtEl>
                                      </p:cBhvr>
                                    </p:animEffect>
                                    <p:anim calcmode="lin" valueType="num">
                                      <p:cBhvr>
                                        <p:cTn id="3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5" dur="26">
                                          <p:stCondLst>
                                            <p:cond delay="650"/>
                                          </p:stCondLst>
                                        </p:cTn>
                                        <p:tgtEl>
                                          <p:spTgt spid="15"/>
                                        </p:tgtEl>
                                      </p:cBhvr>
                                      <p:to x="100000" y="60000"/>
                                    </p:animScale>
                                    <p:animScale>
                                      <p:cBhvr>
                                        <p:cTn id="36" dur="166" decel="50000">
                                          <p:stCondLst>
                                            <p:cond delay="676"/>
                                          </p:stCondLst>
                                        </p:cTn>
                                        <p:tgtEl>
                                          <p:spTgt spid="15"/>
                                        </p:tgtEl>
                                      </p:cBhvr>
                                      <p:to x="100000" y="100000"/>
                                    </p:animScale>
                                    <p:animScale>
                                      <p:cBhvr>
                                        <p:cTn id="37" dur="26">
                                          <p:stCondLst>
                                            <p:cond delay="1312"/>
                                          </p:stCondLst>
                                        </p:cTn>
                                        <p:tgtEl>
                                          <p:spTgt spid="15"/>
                                        </p:tgtEl>
                                      </p:cBhvr>
                                      <p:to x="100000" y="80000"/>
                                    </p:animScale>
                                    <p:animScale>
                                      <p:cBhvr>
                                        <p:cTn id="38" dur="166" decel="50000">
                                          <p:stCondLst>
                                            <p:cond delay="1338"/>
                                          </p:stCondLst>
                                        </p:cTn>
                                        <p:tgtEl>
                                          <p:spTgt spid="15"/>
                                        </p:tgtEl>
                                      </p:cBhvr>
                                      <p:to x="100000" y="100000"/>
                                    </p:animScale>
                                    <p:animScale>
                                      <p:cBhvr>
                                        <p:cTn id="39" dur="26">
                                          <p:stCondLst>
                                            <p:cond delay="1642"/>
                                          </p:stCondLst>
                                        </p:cTn>
                                        <p:tgtEl>
                                          <p:spTgt spid="15"/>
                                        </p:tgtEl>
                                      </p:cBhvr>
                                      <p:to x="100000" y="90000"/>
                                    </p:animScale>
                                    <p:animScale>
                                      <p:cBhvr>
                                        <p:cTn id="40" dur="166" decel="50000">
                                          <p:stCondLst>
                                            <p:cond delay="1668"/>
                                          </p:stCondLst>
                                        </p:cTn>
                                        <p:tgtEl>
                                          <p:spTgt spid="15"/>
                                        </p:tgtEl>
                                      </p:cBhvr>
                                      <p:to x="100000" y="100000"/>
                                    </p:animScale>
                                    <p:animScale>
                                      <p:cBhvr>
                                        <p:cTn id="41" dur="26">
                                          <p:stCondLst>
                                            <p:cond delay="1808"/>
                                          </p:stCondLst>
                                        </p:cTn>
                                        <p:tgtEl>
                                          <p:spTgt spid="15"/>
                                        </p:tgtEl>
                                      </p:cBhvr>
                                      <p:to x="100000" y="95000"/>
                                    </p:animScale>
                                    <p:animScale>
                                      <p:cBhvr>
                                        <p:cTn id="42" dur="166" decel="50000">
                                          <p:stCondLst>
                                            <p:cond delay="1834"/>
                                          </p:stCondLst>
                                        </p:cTn>
                                        <p:tgtEl>
                                          <p:spTgt spid="1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ircle(in)">
                                      <p:cBhvr>
                                        <p:cTn id="6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199CFC-F59C-448E-A4B9-8EF4D88B6974}"/>
              </a:ext>
            </a:extLst>
          </p:cNvPr>
          <p:cNvSpPr txBox="1"/>
          <p:nvPr/>
        </p:nvSpPr>
        <p:spPr>
          <a:xfrm>
            <a:off x="1790700" y="743093"/>
            <a:ext cx="8128000" cy="646331"/>
          </a:xfrm>
          <a:prstGeom prst="rect">
            <a:avLst/>
          </a:prstGeom>
          <a:noFill/>
          <a:ln w="76200">
            <a:solidFill>
              <a:srgbClr val="FF0000"/>
            </a:solidFill>
          </a:ln>
        </p:spPr>
        <p:txBody>
          <a:bodyPr wrap="square" rtlCol="0">
            <a:spAutoFit/>
          </a:bodyPr>
          <a:lstStyle/>
          <a:p>
            <a:pPr algn="ctr"/>
            <a:r>
              <a:rPr lang="bn-IN" sz="3600" dirty="0">
                <a:solidFill>
                  <a:schemeClr val="accent6">
                    <a:lumMod val="50000"/>
                  </a:schemeClr>
                </a:solidFill>
              </a:rPr>
              <a:t>সঠিক শব্দ বসিয়ে শূণ্যস্থান পূরণ করঃ </a:t>
            </a:r>
            <a:endParaRPr lang="en-US" sz="3600" dirty="0">
              <a:solidFill>
                <a:schemeClr val="accent6">
                  <a:lumMod val="50000"/>
                </a:schemeClr>
              </a:solidFill>
            </a:endParaRPr>
          </a:p>
        </p:txBody>
      </p:sp>
      <p:sp>
        <p:nvSpPr>
          <p:cNvPr id="3" name="TextBox 2">
            <a:extLst>
              <a:ext uri="{FF2B5EF4-FFF2-40B4-BE49-F238E27FC236}">
                <a16:creationId xmlns:a16="http://schemas.microsoft.com/office/drawing/2014/main" id="{E4D46288-D165-4D74-AF82-ABFA6AD1D137}"/>
              </a:ext>
            </a:extLst>
          </p:cNvPr>
          <p:cNvSpPr txBox="1"/>
          <p:nvPr/>
        </p:nvSpPr>
        <p:spPr>
          <a:xfrm>
            <a:off x="0" y="2750103"/>
            <a:ext cx="12192000" cy="523220"/>
          </a:xfrm>
          <a:prstGeom prst="rect">
            <a:avLst/>
          </a:prstGeom>
          <a:noFill/>
          <a:ln w="76200">
            <a:solidFill>
              <a:srgbClr val="FF0000"/>
            </a:solidFill>
          </a:ln>
        </p:spPr>
        <p:txBody>
          <a:bodyPr wrap="square" rtlCol="0">
            <a:spAutoFit/>
          </a:bodyPr>
          <a:lstStyle/>
          <a:p>
            <a:r>
              <a:rPr lang="bn-IN" sz="2800" dirty="0"/>
              <a:t>১। চাকমা মেয়েরা শরীরের উপরের অংশে যে ওড়না পরেন তাকে ------- বলে।</a:t>
            </a:r>
            <a:endParaRPr lang="en-US" sz="2800" dirty="0"/>
          </a:p>
        </p:txBody>
      </p:sp>
      <p:sp>
        <p:nvSpPr>
          <p:cNvPr id="4" name="TextBox 3">
            <a:extLst>
              <a:ext uri="{FF2B5EF4-FFF2-40B4-BE49-F238E27FC236}">
                <a16:creationId xmlns:a16="http://schemas.microsoft.com/office/drawing/2014/main" id="{F1331CC2-3CB2-4EEB-9EDC-2342550B6E7C}"/>
              </a:ext>
            </a:extLst>
          </p:cNvPr>
          <p:cNvSpPr txBox="1"/>
          <p:nvPr/>
        </p:nvSpPr>
        <p:spPr>
          <a:xfrm>
            <a:off x="0" y="5591687"/>
            <a:ext cx="12191998" cy="523220"/>
          </a:xfrm>
          <a:prstGeom prst="rect">
            <a:avLst/>
          </a:prstGeom>
          <a:noFill/>
          <a:ln w="76200">
            <a:solidFill>
              <a:srgbClr val="FF0000"/>
            </a:solidFill>
          </a:ln>
        </p:spPr>
        <p:txBody>
          <a:bodyPr wrap="square" rtlCol="0">
            <a:spAutoFit/>
          </a:bodyPr>
          <a:lstStyle/>
          <a:p>
            <a:r>
              <a:rPr lang="bn-IN" sz="2800" dirty="0"/>
              <a:t>৩। চাকমারা --------- পদ্ধতিতে কৃষিকাজ করেন।  </a:t>
            </a:r>
            <a:endParaRPr lang="en-US" sz="2800" dirty="0"/>
          </a:p>
        </p:txBody>
      </p:sp>
      <p:sp>
        <p:nvSpPr>
          <p:cNvPr id="6" name="TextBox 5">
            <a:extLst>
              <a:ext uri="{FF2B5EF4-FFF2-40B4-BE49-F238E27FC236}">
                <a16:creationId xmlns:a16="http://schemas.microsoft.com/office/drawing/2014/main" id="{B4360483-3489-4C7D-B4F7-0A9C85524A28}"/>
              </a:ext>
            </a:extLst>
          </p:cNvPr>
          <p:cNvSpPr txBox="1"/>
          <p:nvPr/>
        </p:nvSpPr>
        <p:spPr>
          <a:xfrm>
            <a:off x="-1" y="4343750"/>
            <a:ext cx="12191999" cy="523220"/>
          </a:xfrm>
          <a:prstGeom prst="rect">
            <a:avLst/>
          </a:prstGeom>
          <a:noFill/>
          <a:ln w="76200">
            <a:solidFill>
              <a:srgbClr val="FF0000"/>
            </a:solidFill>
          </a:ln>
        </p:spPr>
        <p:txBody>
          <a:bodyPr wrap="square" rtlCol="0">
            <a:spAutoFit/>
          </a:bodyPr>
          <a:lstStyle/>
          <a:p>
            <a:r>
              <a:rPr lang="bn-IN" sz="2800" dirty="0"/>
              <a:t>২। চাকমাদের নিজস্ব ভাষা ও ------------ আছে।</a:t>
            </a:r>
            <a:endParaRPr lang="en-US" sz="2800" dirty="0"/>
          </a:p>
        </p:txBody>
      </p:sp>
      <p:sp>
        <p:nvSpPr>
          <p:cNvPr id="8" name="TextBox 7">
            <a:extLst>
              <a:ext uri="{FF2B5EF4-FFF2-40B4-BE49-F238E27FC236}">
                <a16:creationId xmlns:a16="http://schemas.microsoft.com/office/drawing/2014/main" id="{8ABECD71-2888-4710-8CB2-ECF80B4D02F6}"/>
              </a:ext>
            </a:extLst>
          </p:cNvPr>
          <p:cNvSpPr txBox="1"/>
          <p:nvPr/>
        </p:nvSpPr>
        <p:spPr>
          <a:xfrm>
            <a:off x="9734549" y="1659593"/>
            <a:ext cx="1454150" cy="523220"/>
          </a:xfrm>
          <a:prstGeom prst="rect">
            <a:avLst/>
          </a:prstGeom>
          <a:solidFill>
            <a:schemeClr val="accent1">
              <a:lumMod val="60000"/>
              <a:lumOff val="40000"/>
            </a:schemeClr>
          </a:solidFill>
        </p:spPr>
        <p:txBody>
          <a:bodyPr wrap="square" rtlCol="0">
            <a:spAutoFit/>
          </a:bodyPr>
          <a:lstStyle/>
          <a:p>
            <a:pPr algn="ctr"/>
            <a:r>
              <a:rPr lang="bn-IN" sz="2800" dirty="0"/>
              <a:t>হাদি</a:t>
            </a:r>
            <a:endParaRPr lang="en-US" sz="2800" dirty="0"/>
          </a:p>
        </p:txBody>
      </p:sp>
      <p:sp>
        <p:nvSpPr>
          <p:cNvPr id="9" name="TextBox 8">
            <a:extLst>
              <a:ext uri="{FF2B5EF4-FFF2-40B4-BE49-F238E27FC236}">
                <a16:creationId xmlns:a16="http://schemas.microsoft.com/office/drawing/2014/main" id="{E68A9C2D-DD81-4447-BB73-072EC8871F23}"/>
              </a:ext>
            </a:extLst>
          </p:cNvPr>
          <p:cNvSpPr txBox="1"/>
          <p:nvPr/>
        </p:nvSpPr>
        <p:spPr>
          <a:xfrm>
            <a:off x="571500" y="1808153"/>
            <a:ext cx="1454150" cy="523220"/>
          </a:xfrm>
          <a:prstGeom prst="rect">
            <a:avLst/>
          </a:prstGeom>
          <a:solidFill>
            <a:schemeClr val="accent1">
              <a:lumMod val="60000"/>
              <a:lumOff val="40000"/>
            </a:schemeClr>
          </a:solidFill>
        </p:spPr>
        <p:txBody>
          <a:bodyPr wrap="square" rtlCol="0">
            <a:spAutoFit/>
          </a:bodyPr>
          <a:lstStyle/>
          <a:p>
            <a:pPr algn="ctr"/>
            <a:r>
              <a:rPr lang="bn-IN" sz="2800" dirty="0"/>
              <a:t>জুম</a:t>
            </a:r>
            <a:endParaRPr lang="en-US" sz="2800" dirty="0"/>
          </a:p>
        </p:txBody>
      </p:sp>
      <p:sp>
        <p:nvSpPr>
          <p:cNvPr id="10" name="TextBox 9">
            <a:extLst>
              <a:ext uri="{FF2B5EF4-FFF2-40B4-BE49-F238E27FC236}">
                <a16:creationId xmlns:a16="http://schemas.microsoft.com/office/drawing/2014/main" id="{6FFB26FF-317A-49ED-B2FA-F24D3D58CF85}"/>
              </a:ext>
            </a:extLst>
          </p:cNvPr>
          <p:cNvSpPr txBox="1"/>
          <p:nvPr/>
        </p:nvSpPr>
        <p:spPr>
          <a:xfrm>
            <a:off x="5391149" y="1763776"/>
            <a:ext cx="1409700" cy="523220"/>
          </a:xfrm>
          <a:prstGeom prst="rect">
            <a:avLst/>
          </a:prstGeom>
          <a:solidFill>
            <a:schemeClr val="accent1">
              <a:lumMod val="60000"/>
              <a:lumOff val="40000"/>
            </a:schemeClr>
          </a:solidFill>
        </p:spPr>
        <p:txBody>
          <a:bodyPr wrap="square" rtlCol="0">
            <a:spAutoFit/>
          </a:bodyPr>
          <a:lstStyle/>
          <a:p>
            <a:pPr algn="ctr"/>
            <a:r>
              <a:rPr lang="bn-IN" sz="2800" dirty="0"/>
              <a:t>বর্ণমালা</a:t>
            </a:r>
            <a:endParaRPr lang="en-US" sz="2800" dirty="0"/>
          </a:p>
        </p:txBody>
      </p:sp>
    </p:spTree>
    <p:extLst>
      <p:ext uri="{BB962C8B-B14F-4D97-AF65-F5344CB8AC3E}">
        <p14:creationId xmlns:p14="http://schemas.microsoft.com/office/powerpoint/2010/main" val="247347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2.91667E-6 -2.59259E-6 L 0.00599 0.15625 " pathEditMode="relative" rAng="0" ptsTypes="AA">
                                      <p:cBhvr>
                                        <p:cTn id="26" dur="2000" fill="hold"/>
                                        <p:tgtEl>
                                          <p:spTgt spid="8"/>
                                        </p:tgtEl>
                                        <p:attrNameLst>
                                          <p:attrName>ppt_x</p:attrName>
                                          <p:attrName>ppt_y</p:attrName>
                                        </p:attrNameLst>
                                      </p:cBhvr>
                                      <p:rCtr x="299" y="78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 -3.7037E-7 L 0 0.37107 " pathEditMode="relative" rAng="0" ptsTypes="AA">
                                      <p:cBhvr>
                                        <p:cTn id="30" dur="2000" fill="hold"/>
                                        <p:tgtEl>
                                          <p:spTgt spid="10"/>
                                        </p:tgtEl>
                                        <p:attrNameLst>
                                          <p:attrName>ppt_x</p:attrName>
                                          <p:attrName>ppt_y</p:attrName>
                                        </p:attrNameLst>
                                      </p:cBhvr>
                                      <p:rCtr x="0" y="1854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4.16667E-7 -1.85185E-6 L 0.11927 0.55371 " pathEditMode="relative" rAng="0" ptsTypes="AA">
                                      <p:cBhvr>
                                        <p:cTn id="34" dur="2000" fill="hold"/>
                                        <p:tgtEl>
                                          <p:spTgt spid="9"/>
                                        </p:tgtEl>
                                        <p:attrNameLst>
                                          <p:attrName>ppt_x</p:attrName>
                                          <p:attrName>ppt_y</p:attrName>
                                        </p:attrNameLst>
                                      </p:cBhvr>
                                      <p:rCtr x="5964" y="27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1"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5731" y="1604513"/>
            <a:ext cx="4406820" cy="2329132"/>
          </a:xfrm>
          <a:prstGeom prst="rect">
            <a:avLst/>
          </a:prstGeom>
          <a:noFill/>
          <a:ln w="76200">
            <a:solidFill>
              <a:srgbClr val="FF0000"/>
            </a:solidFill>
          </a:ln>
        </p:spPr>
        <p:txBody>
          <a:bodyPr wrap="none" lIns="91440" tIns="45720" rIns="91440" bIns="45720">
            <a:prstTxWarp prst="textPlain">
              <a:avLst/>
            </a:prstTxWarp>
            <a:spAutoFit/>
          </a:bodyPr>
          <a:lstStyle/>
          <a:p>
            <a:pPr algn="ctr"/>
            <a:r>
              <a:rPr lang="bn-IN" sz="1400" b="1" dirty="0">
                <a:ln w="9525">
                  <a:solidFill>
                    <a:schemeClr val="bg1"/>
                  </a:solidFill>
                  <a:prstDash val="solid"/>
                </a:ln>
                <a:solidFill>
                  <a:srgbClr val="7030A0"/>
                </a:solidFill>
                <a:effectLst>
                  <a:outerShdw blurRad="12700" dist="38100" dir="2700000" algn="tl" rotWithShape="0">
                    <a:schemeClr val="bg1">
                      <a:lumMod val="50000"/>
                    </a:schemeClr>
                  </a:outerShdw>
                </a:effectLst>
              </a:rPr>
              <a:t>পরিকল্পিত কাজ</a:t>
            </a:r>
            <a:endParaRPr lang="en-US" sz="1400" b="1" dirty="0">
              <a:ln w="9525">
                <a:solidFill>
                  <a:schemeClr val="bg1"/>
                </a:solidFill>
                <a:prstDash val="solid"/>
              </a:ln>
              <a:solidFill>
                <a:srgbClr val="7030A0"/>
              </a:solidFill>
              <a:effectLst>
                <a:outerShdw blurRad="12700" dist="38100" dir="2700000" algn="tl" rotWithShape="0">
                  <a:schemeClr val="bg1">
                    <a:lumMod val="50000"/>
                  </a:schemeClr>
                </a:outerShdw>
              </a:effectLst>
            </a:endParaRPr>
          </a:p>
        </p:txBody>
      </p:sp>
      <p:sp>
        <p:nvSpPr>
          <p:cNvPr id="5" name="TextBox 4"/>
          <p:cNvSpPr txBox="1"/>
          <p:nvPr/>
        </p:nvSpPr>
        <p:spPr>
          <a:xfrm>
            <a:off x="0" y="5700305"/>
            <a:ext cx="12192000" cy="584775"/>
          </a:xfrm>
          <a:prstGeom prst="rect">
            <a:avLst/>
          </a:prstGeom>
          <a:noFill/>
          <a:ln w="76200">
            <a:solidFill>
              <a:srgbClr val="FF0000"/>
            </a:solidFill>
          </a:ln>
        </p:spPr>
        <p:txBody>
          <a:bodyPr wrap="square" rtlCol="0">
            <a:spAutoFit/>
          </a:bodyPr>
          <a:lstStyle/>
          <a:p>
            <a:r>
              <a:rPr lang="bn-IN" sz="3200" dirty="0">
                <a:solidFill>
                  <a:srgbClr val="FF0000"/>
                </a:solidFill>
              </a:rPr>
              <a:t>তোমার জানা কোন ক্ষুদ্র নৃ-গোষ্ঠি সম্পর্কে একটি অনুচ্ছেদ লিখে আনবে।</a:t>
            </a:r>
            <a:endParaRPr lang="en-US" sz="3200" dirty="0">
              <a:solidFill>
                <a:srgbClr val="FF0000"/>
              </a:solidFill>
            </a:endParaRPr>
          </a:p>
        </p:txBody>
      </p:sp>
      <p:sp>
        <p:nvSpPr>
          <p:cNvPr id="6" name="TextBox 5">
            <a:extLst>
              <a:ext uri="{FF2B5EF4-FFF2-40B4-BE49-F238E27FC236}">
                <a16:creationId xmlns:a16="http://schemas.microsoft.com/office/drawing/2014/main" id="{0973F51B-49DC-453C-B137-9CDDE5396A99}"/>
              </a:ext>
            </a:extLst>
          </p:cNvPr>
          <p:cNvSpPr txBox="1"/>
          <p:nvPr/>
        </p:nvSpPr>
        <p:spPr>
          <a:xfrm>
            <a:off x="-3042728" y="3123810"/>
            <a:ext cx="6934200" cy="400110"/>
          </a:xfrm>
          <a:prstGeom prst="rect">
            <a:avLst/>
          </a:prstGeom>
          <a:noFill/>
        </p:spPr>
        <p:txBody>
          <a:bodyPr wrap="square" rtlCol="0">
            <a:spAutoFit/>
          </a:bodyPr>
          <a:lstStyle/>
          <a:p>
            <a:r>
              <a:rPr lang="bn-IN" sz="2000" dirty="0"/>
              <a:t>১।</a:t>
            </a:r>
            <a:r>
              <a:rPr lang="en-US" sz="2000" dirty="0" err="1"/>
              <a:t>চাকমাদের</a:t>
            </a:r>
            <a:r>
              <a:rPr lang="en-US" sz="2000" dirty="0"/>
              <a:t> </a:t>
            </a:r>
            <a:r>
              <a:rPr lang="en-US" sz="2000" dirty="0" err="1"/>
              <a:t>প্রধান</a:t>
            </a:r>
            <a:r>
              <a:rPr lang="en-US" sz="2000" dirty="0"/>
              <a:t> </a:t>
            </a:r>
            <a:r>
              <a:rPr lang="en-US" sz="2000" dirty="0" err="1"/>
              <a:t>খাদ্য</a:t>
            </a:r>
            <a:r>
              <a:rPr lang="en-US" sz="2000" dirty="0"/>
              <a:t> </a:t>
            </a:r>
            <a:r>
              <a:rPr lang="en-US" sz="2000" dirty="0" err="1"/>
              <a:t>কোনটি</a:t>
            </a:r>
            <a:r>
              <a:rPr lang="bn-IN" sz="2000" dirty="0"/>
              <a:t>? </a:t>
            </a:r>
            <a:endParaRPr lang="en-US" sz="2000" dirty="0"/>
          </a:p>
        </p:txBody>
      </p:sp>
      <p:pic>
        <p:nvPicPr>
          <p:cNvPr id="3" name="Picture 2">
            <a:extLst>
              <a:ext uri="{FF2B5EF4-FFF2-40B4-BE49-F238E27FC236}">
                <a16:creationId xmlns:a16="http://schemas.microsoft.com/office/drawing/2014/main" id="{3E5203DC-3ABE-4530-B608-C8FF5ABBC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393" y="1223923"/>
            <a:ext cx="6613945" cy="3779398"/>
          </a:xfrm>
          <a:prstGeom prst="rect">
            <a:avLst/>
          </a:prstGeom>
          <a:ln w="76200">
            <a:solidFill>
              <a:srgbClr val="FF0000"/>
            </a:solidFill>
          </a:ln>
        </p:spPr>
      </p:pic>
    </p:spTree>
    <p:extLst>
      <p:ext uri="{BB962C8B-B14F-4D97-AF65-F5344CB8AC3E}">
        <p14:creationId xmlns:p14="http://schemas.microsoft.com/office/powerpoint/2010/main" val="34652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677"/>
          <a:stretch/>
        </p:blipFill>
        <p:spPr>
          <a:xfrm>
            <a:off x="4562475" y="672435"/>
            <a:ext cx="3590925" cy="4612977"/>
          </a:xfrm>
          <a:prstGeom prst="rect">
            <a:avLst/>
          </a:prstGeom>
          <a:ln w="76200">
            <a:solidFill>
              <a:srgbClr val="FF0000"/>
            </a:solidFill>
          </a:ln>
        </p:spPr>
      </p:pic>
      <p:sp>
        <p:nvSpPr>
          <p:cNvPr id="4" name="Rectangle 3"/>
          <p:cNvSpPr/>
          <p:nvPr/>
        </p:nvSpPr>
        <p:spPr>
          <a:xfrm>
            <a:off x="85898" y="5476084"/>
            <a:ext cx="12020204" cy="923330"/>
          </a:xfrm>
          <a:prstGeom prst="rect">
            <a:avLst/>
          </a:prstGeom>
          <a:solidFill>
            <a:schemeClr val="accent6">
              <a:lumMod val="60000"/>
              <a:lumOff val="40000"/>
            </a:schemeClr>
          </a:solidFill>
          <a:ln w="76200">
            <a:solidFill>
              <a:srgbClr val="FF0000"/>
            </a:solidFill>
          </a:ln>
        </p:spPr>
        <p:txBody>
          <a:bodyPr wrap="square" lIns="91440" tIns="45720" rIns="91440" bIns="45720">
            <a:spAutoFit/>
          </a:bodyPr>
          <a:lstStyle/>
          <a:p>
            <a:pPr algn="ctr"/>
            <a:r>
              <a:rPr lang="bn-IN" sz="5400" b="1" dirty="0">
                <a:ln w="6600">
                  <a:solidFill>
                    <a:schemeClr val="accent2"/>
                  </a:solidFill>
                  <a:prstDash val="solid"/>
                </a:ln>
                <a:effectLst>
                  <a:outerShdw dist="38100" dir="2700000" algn="tl" rotWithShape="0">
                    <a:schemeClr val="accent2"/>
                  </a:outerShdw>
                </a:effectLst>
              </a:rPr>
              <a:t>সবাইকে ধন্যবাদ</a:t>
            </a:r>
            <a:endParaRPr lang="en-US" sz="5400" b="1" cap="none" spc="0"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19513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3912435" y="1430635"/>
            <a:ext cx="4062331" cy="923330"/>
          </a:xfrm>
          <a:prstGeom prst="rect">
            <a:avLst/>
          </a:prstGeom>
          <a:noFill/>
          <a:ln w="76200">
            <a:solidFill>
              <a:srgbClr val="FF0000"/>
            </a:solidFill>
          </a:ln>
        </p:spPr>
        <p:txBody>
          <a:bodyPr wrap="none" lIns="91440" tIns="45720" rIns="91440" bIns="45720">
            <a:spAutoFit/>
          </a:bodyPr>
          <a:lstStyle/>
          <a:p>
            <a:pPr algn="ctr"/>
            <a:r>
              <a:rPr lang="bn-IN" sz="5400" b="1" dirty="0">
                <a:ln w="6600">
                  <a:solidFill>
                    <a:schemeClr val="accent2"/>
                  </a:solidFill>
                  <a:prstDash val="solid"/>
                </a:ln>
                <a:solidFill>
                  <a:schemeClr val="accent6">
                    <a:lumMod val="50000"/>
                  </a:schemeClr>
                </a:solidFill>
                <a:effectLst>
                  <a:outerShdw dist="38100" dir="2700000" algn="tl" rotWithShape="0">
                    <a:schemeClr val="accent2"/>
                  </a:outerShdw>
                </a:effectLst>
              </a:rPr>
              <a:t>পাঠ পরিচিতি</a:t>
            </a:r>
            <a:endParaRPr lang="en-US" sz="5400" b="1" cap="none" spc="0" dirty="0">
              <a:ln w="6600">
                <a:solidFill>
                  <a:schemeClr val="accent2"/>
                </a:solidFill>
                <a:prstDash val="solid"/>
              </a:ln>
              <a:solidFill>
                <a:schemeClr val="accent6">
                  <a:lumMod val="50000"/>
                </a:schemeClr>
              </a:solidFill>
              <a:effectLst>
                <a:outerShdw dist="38100" dir="2700000" algn="tl" rotWithShape="0">
                  <a:schemeClr val="accent2"/>
                </a:outerShdw>
              </a:effectLst>
            </a:endParaRPr>
          </a:p>
        </p:txBody>
      </p:sp>
      <p:sp>
        <p:nvSpPr>
          <p:cNvPr id="4" name="Rectangle 3"/>
          <p:cNvSpPr/>
          <p:nvPr/>
        </p:nvSpPr>
        <p:spPr>
          <a:xfrm>
            <a:off x="2448943" y="3149935"/>
            <a:ext cx="7213600" cy="2062103"/>
          </a:xfrm>
          <a:prstGeom prst="rect">
            <a:avLst/>
          </a:prstGeom>
          <a:solidFill>
            <a:schemeClr val="accent2">
              <a:lumMod val="40000"/>
              <a:lumOff val="60000"/>
            </a:schemeClr>
          </a:solidFill>
          <a:ln>
            <a:solidFill>
              <a:srgbClr val="FF0000"/>
            </a:solidFill>
          </a:ln>
        </p:spPr>
        <p:txBody>
          <a:bodyPr wrap="square">
            <a:spAutoFit/>
          </a:bodyPr>
          <a:lstStyle/>
          <a:p>
            <a:pPr algn="ctr"/>
            <a:r>
              <a:rPr lang="bn-IN" sz="3200" dirty="0">
                <a:solidFill>
                  <a:srgbClr val="7030A0"/>
                </a:solidFill>
              </a:rPr>
              <a:t>শ্রেণিঃ </a:t>
            </a:r>
            <a:r>
              <a:rPr lang="en-US" sz="3200" dirty="0" err="1">
                <a:solidFill>
                  <a:srgbClr val="7030A0"/>
                </a:solidFill>
              </a:rPr>
              <a:t>চতুর্থ</a:t>
            </a:r>
            <a:endParaRPr lang="en-US" sz="3200" dirty="0">
              <a:solidFill>
                <a:srgbClr val="7030A0"/>
              </a:solidFill>
            </a:endParaRPr>
          </a:p>
          <a:p>
            <a:pPr algn="ctr"/>
            <a:r>
              <a:rPr lang="bn-IN" sz="3200" dirty="0">
                <a:solidFill>
                  <a:srgbClr val="7030A0"/>
                </a:solidFill>
              </a:rPr>
              <a:t>বিষয়ঃ বাংলাদেশ ও বিশ্ব পরিচয়</a:t>
            </a:r>
          </a:p>
          <a:p>
            <a:pPr algn="ctr"/>
            <a:r>
              <a:rPr lang="bn-IN" sz="3200" dirty="0">
                <a:solidFill>
                  <a:srgbClr val="7030A0"/>
                </a:solidFill>
              </a:rPr>
              <a:t>পাঠ শিরোনামঃবাংলাদেশের ক্ষুদ্র নৃ-গোষ্ঠী </a:t>
            </a:r>
          </a:p>
          <a:p>
            <a:pPr algn="ctr"/>
            <a:r>
              <a:rPr lang="bn-IN" sz="3200" dirty="0">
                <a:solidFill>
                  <a:srgbClr val="7030A0"/>
                </a:solidFill>
              </a:rPr>
              <a:t>আজকের পাঠঃ </a:t>
            </a:r>
            <a:r>
              <a:rPr lang="en-US" sz="3200" dirty="0" err="1">
                <a:solidFill>
                  <a:srgbClr val="7030A0"/>
                </a:solidFill>
              </a:rPr>
              <a:t>চাকমা</a:t>
            </a:r>
            <a:endParaRPr lang="en-US" sz="3200" dirty="0">
              <a:solidFill>
                <a:srgbClr val="7030A0"/>
              </a:solidFill>
            </a:endParaRPr>
          </a:p>
        </p:txBody>
      </p:sp>
    </p:spTree>
    <p:extLst>
      <p:ext uri="{BB962C8B-B14F-4D97-AF65-F5344CB8AC3E}">
        <p14:creationId xmlns:p14="http://schemas.microsoft.com/office/powerpoint/2010/main" val="399132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4935540" y="618257"/>
            <a:ext cx="2858475" cy="923330"/>
          </a:xfrm>
          <a:prstGeom prst="rect">
            <a:avLst/>
          </a:prstGeom>
          <a:solidFill>
            <a:schemeClr val="accent4">
              <a:lumMod val="40000"/>
              <a:lumOff val="60000"/>
            </a:schemeClr>
          </a:solidFill>
          <a:ln w="76200">
            <a:solidFill>
              <a:schemeClr val="accent1">
                <a:lumMod val="50000"/>
              </a:schemeClr>
            </a:solidFill>
          </a:ln>
        </p:spPr>
        <p:txBody>
          <a:bodyPr wrap="none" lIns="91440" tIns="45720" rIns="91440" bIns="45720">
            <a:spAutoFit/>
          </a:bodyPr>
          <a:lstStyle/>
          <a:p>
            <a:pPr algn="ctr"/>
            <a:r>
              <a:rPr lang="bn-IN" sz="5400" b="1" dirty="0">
                <a:ln w="6600">
                  <a:solidFill>
                    <a:schemeClr val="accent2"/>
                  </a:solidFill>
                  <a:prstDash val="solid"/>
                </a:ln>
                <a:solidFill>
                  <a:schemeClr val="tx1">
                    <a:lumMod val="85000"/>
                    <a:lumOff val="15000"/>
                  </a:schemeClr>
                </a:solidFill>
                <a:effectLst>
                  <a:outerShdw dist="38100" dir="2700000" algn="tl" rotWithShape="0">
                    <a:schemeClr val="accent2"/>
                  </a:outerShdw>
                </a:effectLst>
              </a:rPr>
              <a:t>শিখনফল</a:t>
            </a:r>
            <a:endParaRPr lang="en-US" sz="5400" b="1" cap="none" spc="0" dirty="0">
              <a:ln w="6600">
                <a:solidFill>
                  <a:schemeClr val="accent2"/>
                </a:solidFill>
                <a:prstDash val="solid"/>
              </a:ln>
              <a:solidFill>
                <a:schemeClr val="tx1">
                  <a:lumMod val="85000"/>
                  <a:lumOff val="15000"/>
                </a:schemeClr>
              </a:solidFill>
              <a:effectLst>
                <a:outerShdw dist="38100" dir="2700000" algn="tl" rotWithShape="0">
                  <a:schemeClr val="accent2"/>
                </a:outerShdw>
              </a:effectLst>
            </a:endParaRPr>
          </a:p>
        </p:txBody>
      </p:sp>
      <p:sp>
        <p:nvSpPr>
          <p:cNvPr id="5" name="Rectangle 4"/>
          <p:cNvSpPr/>
          <p:nvPr/>
        </p:nvSpPr>
        <p:spPr>
          <a:xfrm>
            <a:off x="1435249" y="2506450"/>
            <a:ext cx="9817100" cy="2308324"/>
          </a:xfrm>
          <a:prstGeom prst="rect">
            <a:avLst/>
          </a:prstGeom>
          <a:solidFill>
            <a:schemeClr val="accent4">
              <a:lumMod val="60000"/>
              <a:lumOff val="40000"/>
            </a:schemeClr>
          </a:solidFill>
          <a:ln w="76200">
            <a:solidFill>
              <a:srgbClr val="FF0000"/>
            </a:solidFill>
          </a:ln>
        </p:spPr>
        <p:txBody>
          <a:bodyPr wrap="square">
            <a:spAutoFit/>
          </a:bodyPr>
          <a:lstStyle/>
          <a:p>
            <a:pPr lvl="1"/>
            <a:r>
              <a:rPr lang="bn-IN" sz="3600" dirty="0">
                <a:solidFill>
                  <a:srgbClr val="2D8E2D"/>
                </a:solidFill>
                <a:latin typeface="NikoshBAN" panose="02000000000000000000" pitchFamily="2" charset="0"/>
                <a:cs typeface="NikoshBAN" panose="02000000000000000000" pitchFamily="2" charset="0"/>
              </a:rPr>
              <a:t>২</a:t>
            </a:r>
            <a:r>
              <a:rPr lang="en-US" sz="3600" dirty="0">
                <a:solidFill>
                  <a:srgbClr val="2D8E2D"/>
                </a:solidFill>
                <a:latin typeface="NikoshBAN" panose="02000000000000000000" pitchFamily="2" charset="0"/>
                <a:cs typeface="NikoshBAN" panose="02000000000000000000" pitchFamily="2" charset="0"/>
              </a:rPr>
              <a:t>.৩.১ </a:t>
            </a:r>
            <a:r>
              <a:rPr lang="bn-IN"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বাংলাদেশের</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বিভিন্ন</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ক্ষুদ্র</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নৃ-গোষ্ঠীর</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নাম</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বলতে</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পারবে</a:t>
            </a:r>
            <a:r>
              <a:rPr lang="bn-IN" sz="3600" dirty="0">
                <a:solidFill>
                  <a:srgbClr val="2D8E2D"/>
                </a:solidFill>
                <a:latin typeface="NikoshBAN" panose="02000000000000000000" pitchFamily="2" charset="0"/>
                <a:cs typeface="NikoshBAN" panose="02000000000000000000" pitchFamily="2" charset="0"/>
              </a:rPr>
              <a:t>।</a:t>
            </a:r>
          </a:p>
          <a:p>
            <a:pPr lvl="1"/>
            <a:r>
              <a:rPr lang="bn-IN" sz="3600" dirty="0">
                <a:solidFill>
                  <a:srgbClr val="2D8E2D"/>
                </a:solidFill>
                <a:latin typeface="NikoshBAN" panose="02000000000000000000" pitchFamily="2" charset="0"/>
                <a:cs typeface="NikoshBAN" panose="02000000000000000000" pitchFamily="2" charset="0"/>
              </a:rPr>
              <a:t>২</a:t>
            </a:r>
            <a:r>
              <a:rPr lang="en-US" sz="3600" dirty="0">
                <a:solidFill>
                  <a:srgbClr val="2D8E2D"/>
                </a:solidFill>
                <a:latin typeface="NikoshBAN" panose="02000000000000000000" pitchFamily="2" charset="0"/>
                <a:cs typeface="NikoshBAN" panose="02000000000000000000" pitchFamily="2" charset="0"/>
              </a:rPr>
              <a:t>.৩.২  </a:t>
            </a:r>
            <a:r>
              <a:rPr lang="en-US" sz="3600" dirty="0" err="1">
                <a:solidFill>
                  <a:srgbClr val="2D8E2D"/>
                </a:solidFill>
                <a:latin typeface="NikoshBAN" panose="02000000000000000000" pitchFamily="2" charset="0"/>
                <a:cs typeface="NikoshBAN" panose="02000000000000000000" pitchFamily="2" charset="0"/>
              </a:rPr>
              <a:t>চাকমা</a:t>
            </a:r>
            <a:r>
              <a:rPr lang="en-US" sz="3600" dirty="0">
                <a:solidFill>
                  <a:srgbClr val="2D8E2D"/>
                </a:solidFill>
                <a:latin typeface="NikoshBAN" panose="02000000000000000000" pitchFamily="2" charset="0"/>
                <a:cs typeface="NikoshBAN" panose="02000000000000000000" pitchFamily="2" charset="0"/>
              </a:rPr>
              <a:t> , </a:t>
            </a:r>
            <a:r>
              <a:rPr lang="en-US" sz="3600" dirty="0" err="1">
                <a:solidFill>
                  <a:srgbClr val="2D8E2D"/>
                </a:solidFill>
                <a:latin typeface="NikoshBAN" panose="02000000000000000000" pitchFamily="2" charset="0"/>
                <a:cs typeface="NikoshBAN" panose="02000000000000000000" pitchFamily="2" charset="0"/>
              </a:rPr>
              <a:t>মারমা</a:t>
            </a:r>
            <a:r>
              <a:rPr lang="en-US" sz="3600" dirty="0">
                <a:solidFill>
                  <a:srgbClr val="2D8E2D"/>
                </a:solidFill>
                <a:latin typeface="NikoshBAN" panose="02000000000000000000" pitchFamily="2" charset="0"/>
                <a:cs typeface="NikoshBAN" panose="02000000000000000000" pitchFamily="2" charset="0"/>
              </a:rPr>
              <a:t> , </a:t>
            </a:r>
            <a:r>
              <a:rPr lang="en-US" sz="3600" dirty="0" err="1">
                <a:solidFill>
                  <a:srgbClr val="2D8E2D"/>
                </a:solidFill>
                <a:latin typeface="NikoshBAN" panose="02000000000000000000" pitchFamily="2" charset="0"/>
                <a:cs typeface="NikoshBAN" panose="02000000000000000000" pitchFamily="2" charset="0"/>
              </a:rPr>
              <a:t>সাঁওতাল</a:t>
            </a:r>
            <a:r>
              <a:rPr lang="en-US" sz="3600" dirty="0">
                <a:solidFill>
                  <a:srgbClr val="2D8E2D"/>
                </a:solidFill>
                <a:latin typeface="NikoshBAN" panose="02000000000000000000" pitchFamily="2" charset="0"/>
                <a:cs typeface="NikoshBAN" panose="02000000000000000000" pitchFamily="2" charset="0"/>
              </a:rPr>
              <a:t> , ও </a:t>
            </a:r>
            <a:r>
              <a:rPr lang="en-US" sz="3600" dirty="0" err="1">
                <a:solidFill>
                  <a:srgbClr val="2D8E2D"/>
                </a:solidFill>
                <a:latin typeface="NikoshBAN" panose="02000000000000000000" pitchFamily="2" charset="0"/>
                <a:cs typeface="NikoshBAN" panose="02000000000000000000" pitchFamily="2" charset="0"/>
              </a:rPr>
              <a:t>মণীপুরীদের</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সংস্কৃতি</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পোষাক</a:t>
            </a:r>
            <a:r>
              <a:rPr lang="en-US" sz="3600" dirty="0">
                <a:solidFill>
                  <a:srgbClr val="2D8E2D"/>
                </a:solidFill>
                <a:latin typeface="NikoshBAN" panose="02000000000000000000" pitchFamily="2" charset="0"/>
                <a:cs typeface="NikoshBAN" panose="02000000000000000000" pitchFamily="2" charset="0"/>
              </a:rPr>
              <a:t> , </a:t>
            </a:r>
            <a:r>
              <a:rPr lang="en-US" sz="3600" dirty="0" err="1">
                <a:solidFill>
                  <a:srgbClr val="2D8E2D"/>
                </a:solidFill>
                <a:latin typeface="NikoshBAN" panose="02000000000000000000" pitchFamily="2" charset="0"/>
                <a:cs typeface="NikoshBAN" panose="02000000000000000000" pitchFamily="2" charset="0"/>
              </a:rPr>
              <a:t>খাদ্য</a:t>
            </a:r>
            <a:r>
              <a:rPr lang="en-US" sz="3600" dirty="0">
                <a:solidFill>
                  <a:srgbClr val="2D8E2D"/>
                </a:solidFill>
                <a:latin typeface="NikoshBAN" panose="02000000000000000000" pitchFamily="2" charset="0"/>
                <a:cs typeface="NikoshBAN" panose="02000000000000000000" pitchFamily="2" charset="0"/>
              </a:rPr>
              <a:t> , ও </a:t>
            </a:r>
            <a:r>
              <a:rPr lang="en-US" sz="3600" dirty="0" err="1">
                <a:solidFill>
                  <a:srgbClr val="2D8E2D"/>
                </a:solidFill>
                <a:latin typeface="NikoshBAN" panose="02000000000000000000" pitchFamily="2" charset="0"/>
                <a:cs typeface="NikoshBAN" panose="02000000000000000000" pitchFamily="2" charset="0"/>
              </a:rPr>
              <a:t>উৎসব</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ইত্যাদি</a:t>
            </a:r>
            <a:r>
              <a:rPr lang="en-US" sz="3600" dirty="0">
                <a:solidFill>
                  <a:srgbClr val="2D8E2D"/>
                </a:solidFill>
                <a:latin typeface="NikoshBAN" panose="02000000000000000000" pitchFamily="2" charset="0"/>
                <a:cs typeface="NikoshBAN" panose="02000000000000000000" pitchFamily="2" charset="0"/>
              </a:rPr>
              <a:t> ) </a:t>
            </a:r>
            <a:r>
              <a:rPr lang="en-US" sz="3600" dirty="0" err="1">
                <a:solidFill>
                  <a:srgbClr val="2D8E2D"/>
                </a:solidFill>
                <a:latin typeface="NikoshBAN" panose="02000000000000000000" pitchFamily="2" charset="0"/>
                <a:cs typeface="NikoshBAN" panose="02000000000000000000" pitchFamily="2" charset="0"/>
              </a:rPr>
              <a:t>বর্ণনা</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করতে</a:t>
            </a:r>
            <a:r>
              <a:rPr lang="en-US" sz="3600" dirty="0">
                <a:solidFill>
                  <a:srgbClr val="2D8E2D"/>
                </a:solidFill>
                <a:latin typeface="NikoshBAN" panose="02000000000000000000" pitchFamily="2" charset="0"/>
                <a:cs typeface="NikoshBAN" panose="02000000000000000000" pitchFamily="2" charset="0"/>
              </a:rPr>
              <a:t> </a:t>
            </a:r>
            <a:r>
              <a:rPr lang="en-US" sz="3600" dirty="0" err="1">
                <a:solidFill>
                  <a:srgbClr val="2D8E2D"/>
                </a:solidFill>
                <a:latin typeface="NikoshBAN" panose="02000000000000000000" pitchFamily="2" charset="0"/>
                <a:cs typeface="NikoshBAN" panose="02000000000000000000" pitchFamily="2" charset="0"/>
              </a:rPr>
              <a:t>পারবে</a:t>
            </a:r>
            <a:r>
              <a:rPr lang="en-US" sz="3600" dirty="0">
                <a:solidFill>
                  <a:srgbClr val="2D8E2D"/>
                </a:solidFill>
                <a:latin typeface="NikoshBAN" panose="02000000000000000000" pitchFamily="2" charset="0"/>
                <a:cs typeface="NikoshBAN" panose="02000000000000000000" pitchFamily="2" charset="0"/>
              </a:rPr>
              <a:t> । </a:t>
            </a:r>
          </a:p>
          <a:p>
            <a:pPr lvl="1"/>
            <a:r>
              <a:rPr lang="en-US" sz="3600" dirty="0">
                <a:solidFill>
                  <a:srgbClr val="2D8E2D"/>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88482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93298" y="432998"/>
            <a:ext cx="11898701" cy="584775"/>
          </a:xfrm>
          <a:prstGeom prst="rect">
            <a:avLst/>
          </a:prstGeom>
          <a:solidFill>
            <a:schemeClr val="accent4">
              <a:lumMod val="40000"/>
              <a:lumOff val="60000"/>
            </a:schemeClr>
          </a:solidFill>
          <a:ln w="76200">
            <a:solidFill>
              <a:srgbClr val="FF0000"/>
            </a:solidFill>
          </a:ln>
        </p:spPr>
        <p:txBody>
          <a:bodyPr wrap="square" rtlCol="0">
            <a:spAutoFit/>
          </a:bodyPr>
          <a:lstStyle/>
          <a:p>
            <a:pPr algn="ctr"/>
            <a:r>
              <a:rPr lang="bn-IN" sz="3200" dirty="0">
                <a:solidFill>
                  <a:schemeClr val="accent6">
                    <a:lumMod val="50000"/>
                  </a:schemeClr>
                </a:solidFill>
              </a:rPr>
              <a:t>এসো আমরা একটি ভিডিও দেখি</a:t>
            </a:r>
            <a:endParaRPr lang="en-US" sz="3200" dirty="0">
              <a:solidFill>
                <a:schemeClr val="accent6">
                  <a:lumMod val="50000"/>
                </a:schemeClr>
              </a:solidFill>
            </a:endParaRPr>
          </a:p>
        </p:txBody>
      </p:sp>
      <p:sp>
        <p:nvSpPr>
          <p:cNvPr id="3" name="TextBox 2"/>
          <p:cNvSpPr txBox="1"/>
          <p:nvPr/>
        </p:nvSpPr>
        <p:spPr>
          <a:xfrm>
            <a:off x="0" y="3541862"/>
            <a:ext cx="12007969" cy="461665"/>
          </a:xfrm>
          <a:prstGeom prst="rect">
            <a:avLst/>
          </a:prstGeom>
          <a:blipFill>
            <a:blip r:embed="rId2"/>
            <a:tile tx="0" ty="0" sx="100000" sy="100000" flip="none" algn="tl"/>
          </a:blipFill>
          <a:ln w="76200">
            <a:solidFill>
              <a:srgbClr val="00B0F0"/>
            </a:solidFill>
          </a:ln>
          <a:scene3d>
            <a:camera prst="orthographicFront"/>
            <a:lightRig rig="threePt" dir="t"/>
          </a:scene3d>
          <a:sp3d>
            <a:bevelB/>
          </a:sp3d>
        </p:spPr>
        <p:txBody>
          <a:bodyPr wrap="square" rtlCol="0">
            <a:spAutoFit/>
          </a:bodyPr>
          <a:lstStyle/>
          <a:p>
            <a:pPr algn="ctr"/>
            <a:r>
              <a:rPr lang="bn-IN" sz="2400" dirty="0"/>
              <a:t>ভিডিওতে আমরা কি দেখতে পেলাম?</a:t>
            </a:r>
            <a:endParaRPr lang="en-US" sz="2400" dirty="0"/>
          </a:p>
        </p:txBody>
      </p:sp>
      <p:sp>
        <p:nvSpPr>
          <p:cNvPr id="4" name="TextBox 3"/>
          <p:cNvSpPr txBox="1"/>
          <p:nvPr/>
        </p:nvSpPr>
        <p:spPr>
          <a:xfrm>
            <a:off x="3167812" y="5306829"/>
            <a:ext cx="5981700" cy="461665"/>
          </a:xfrm>
          <a:prstGeom prst="rect">
            <a:avLst/>
          </a:prstGeom>
          <a:solidFill>
            <a:schemeClr val="accent4">
              <a:lumMod val="60000"/>
              <a:lumOff val="40000"/>
            </a:schemeClr>
          </a:solidFill>
          <a:ln w="76200">
            <a:solidFill>
              <a:srgbClr val="00B0F0"/>
            </a:solidFill>
          </a:ln>
        </p:spPr>
        <p:txBody>
          <a:bodyPr wrap="square" rtlCol="0">
            <a:spAutoFit/>
          </a:bodyPr>
          <a:lstStyle/>
          <a:p>
            <a:pPr algn="ctr"/>
            <a:r>
              <a:rPr lang="en-US" sz="2400" dirty="0" err="1"/>
              <a:t>চাকমা</a:t>
            </a:r>
            <a:r>
              <a:rPr lang="en-US" sz="2400" dirty="0"/>
              <a:t> </a:t>
            </a:r>
            <a:r>
              <a:rPr lang="bn-IN" sz="2400" dirty="0"/>
              <a:t>নৃ-গোষ্ঠীর জীবন ইতিহাস।</a:t>
            </a:r>
            <a:endParaRPr lang="en-US" sz="2400" dirty="0"/>
          </a:p>
        </p:txBody>
      </p:sp>
      <p:sp>
        <p:nvSpPr>
          <p:cNvPr id="5" name="Rectangle 4"/>
          <p:cNvSpPr/>
          <p:nvPr/>
        </p:nvSpPr>
        <p:spPr>
          <a:xfrm>
            <a:off x="3458132" y="1822203"/>
            <a:ext cx="5165197" cy="400110"/>
          </a:xfrm>
          <a:prstGeom prst="rect">
            <a:avLst/>
          </a:prstGeom>
          <a:solidFill>
            <a:schemeClr val="accent4">
              <a:lumMod val="40000"/>
              <a:lumOff val="60000"/>
            </a:schemeClr>
          </a:solidFill>
          <a:ln w="76200">
            <a:solidFill>
              <a:schemeClr val="accent6">
                <a:lumMod val="75000"/>
              </a:schemeClr>
            </a:solidFill>
          </a:ln>
        </p:spPr>
        <p:txBody>
          <a:bodyPr wrap="none">
            <a:spAutoFit/>
          </a:bodyPr>
          <a:lstStyle/>
          <a:p>
            <a:r>
              <a:rPr lang="en-US" sz="2000" dirty="0">
                <a:hlinkClick r:id="rId3"/>
              </a:rPr>
              <a:t>https://drive.google.com/drive/my-drive</a:t>
            </a:r>
            <a:endParaRPr lang="en-US" sz="2000" dirty="0"/>
          </a:p>
        </p:txBody>
      </p:sp>
    </p:spTree>
    <p:extLst>
      <p:ext uri="{BB962C8B-B14F-4D97-AF65-F5344CB8AC3E}">
        <p14:creationId xmlns:p14="http://schemas.microsoft.com/office/powerpoint/2010/main" val="7340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33001" y="431321"/>
            <a:ext cx="5003800" cy="830997"/>
          </a:xfrm>
          <a:prstGeom prst="rect">
            <a:avLst/>
          </a:prstGeom>
          <a:noFill/>
          <a:ln w="76200">
            <a:solidFill>
              <a:srgbClr val="FF0000"/>
            </a:solidFill>
          </a:ln>
        </p:spPr>
        <p:txBody>
          <a:bodyPr wrap="square" rtlCol="0">
            <a:spAutoFit/>
          </a:bodyPr>
          <a:lstStyle/>
          <a:p>
            <a:pPr algn="ctr"/>
            <a:r>
              <a:rPr lang="bn-IN" sz="2400" dirty="0"/>
              <a:t>এখানে বিভিন্ন ক্ষুদ্র নৃ-গোষ্টির ছবি দেখা যাচ্ছে।</a:t>
            </a:r>
            <a:endParaRPr lang="en-US" sz="2400" dirty="0"/>
          </a:p>
        </p:txBody>
      </p:sp>
      <p:grpSp>
        <p:nvGrpSpPr>
          <p:cNvPr id="3" name="Group 2">
            <a:extLst>
              <a:ext uri="{FF2B5EF4-FFF2-40B4-BE49-F238E27FC236}">
                <a16:creationId xmlns:a16="http://schemas.microsoft.com/office/drawing/2014/main" id="{BDF581F6-1F38-407F-B41B-7EE83DC390F4}"/>
              </a:ext>
            </a:extLst>
          </p:cNvPr>
          <p:cNvGrpSpPr/>
          <p:nvPr/>
        </p:nvGrpSpPr>
        <p:grpSpPr>
          <a:xfrm>
            <a:off x="499615" y="1818030"/>
            <a:ext cx="11441738" cy="4287864"/>
            <a:chOff x="534120" y="2128581"/>
            <a:chExt cx="11441738" cy="428786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83" y="2208362"/>
              <a:ext cx="3601508" cy="1940463"/>
            </a:xfrm>
            <a:prstGeom prst="rect">
              <a:avLst/>
            </a:prstGeom>
            <a:ln w="76200">
              <a:solidFill>
                <a:srgbClr val="002060"/>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565" y="2128581"/>
              <a:ext cx="3929906" cy="2089256"/>
            </a:xfrm>
            <a:prstGeom prst="rect">
              <a:avLst/>
            </a:prstGeom>
            <a:ln w="76200">
              <a:solidFill>
                <a:srgbClr val="002060"/>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120" y="4454977"/>
              <a:ext cx="3675571" cy="1892454"/>
            </a:xfrm>
            <a:prstGeom prst="rect">
              <a:avLst/>
            </a:prstGeom>
            <a:ln w="76200">
              <a:solidFill>
                <a:srgbClr val="002060"/>
              </a:solidFill>
            </a:ln>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7778" b="9259"/>
            <a:stretch/>
          </p:blipFill>
          <p:spPr>
            <a:xfrm>
              <a:off x="8005311" y="4444013"/>
              <a:ext cx="3970547" cy="1972432"/>
            </a:xfrm>
            <a:prstGeom prst="rect">
              <a:avLst/>
            </a:prstGeom>
            <a:ln w="76200">
              <a:solidFill>
                <a:srgbClr val="002060"/>
              </a:solidFill>
            </a:ln>
          </p:spPr>
        </p:pic>
        <p:sp>
          <p:nvSpPr>
            <p:cNvPr id="8" name="Rectangle 7">
              <a:extLst>
                <a:ext uri="{FF2B5EF4-FFF2-40B4-BE49-F238E27FC236}">
                  <a16:creationId xmlns:a16="http://schemas.microsoft.com/office/drawing/2014/main" id="{0851DABF-1032-4040-BDE1-7AF8B0ED8B82}"/>
                </a:ext>
              </a:extLst>
            </p:cNvPr>
            <p:cNvSpPr/>
            <p:nvPr/>
          </p:nvSpPr>
          <p:spPr>
            <a:xfrm>
              <a:off x="4358972" y="2760453"/>
              <a:ext cx="3508317" cy="2242868"/>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76200">
              <a:solidFill>
                <a:srgbClr val="16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29C0654F-55C9-420D-92C4-D17B1FFF08F8}"/>
              </a:ext>
            </a:extLst>
          </p:cNvPr>
          <p:cNvSpPr txBox="1"/>
          <p:nvPr/>
        </p:nvSpPr>
        <p:spPr>
          <a:xfrm>
            <a:off x="5673547" y="500332"/>
            <a:ext cx="6299200" cy="707886"/>
          </a:xfrm>
          <a:prstGeom prst="rect">
            <a:avLst/>
          </a:prstGeom>
          <a:noFill/>
          <a:ln w="76200">
            <a:solidFill>
              <a:schemeClr val="accent2">
                <a:lumMod val="50000"/>
              </a:schemeClr>
            </a:solidFill>
          </a:ln>
        </p:spPr>
        <p:txBody>
          <a:bodyPr wrap="square" rtlCol="0">
            <a:spAutoFit/>
          </a:bodyPr>
          <a:lstStyle/>
          <a:p>
            <a:pPr algn="ctr"/>
            <a:r>
              <a:rPr lang="bn-IN" sz="4000" dirty="0">
                <a:solidFill>
                  <a:srgbClr val="7030A0"/>
                </a:solidFill>
              </a:rPr>
              <a:t>আজ আমরা পড়বঃ </a:t>
            </a:r>
            <a:r>
              <a:rPr lang="bn-IN" sz="4000" dirty="0">
                <a:solidFill>
                  <a:srgbClr val="FF0000"/>
                </a:solidFill>
              </a:rPr>
              <a:t>চাকমা</a:t>
            </a:r>
            <a:endParaRPr lang="en-US" sz="4000" dirty="0">
              <a:solidFill>
                <a:srgbClr val="FF0000"/>
              </a:solidFill>
            </a:endParaRPr>
          </a:p>
        </p:txBody>
      </p:sp>
    </p:spTree>
    <p:extLst>
      <p:ext uri="{BB962C8B-B14F-4D97-AF65-F5344CB8AC3E}">
        <p14:creationId xmlns:p14="http://schemas.microsoft.com/office/powerpoint/2010/main" val="415339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C07DC9-954C-4584-85F4-F9935DFD16A2}"/>
              </a:ext>
            </a:extLst>
          </p:cNvPr>
          <p:cNvGrpSpPr/>
          <p:nvPr/>
        </p:nvGrpSpPr>
        <p:grpSpPr>
          <a:xfrm>
            <a:off x="173732" y="1000664"/>
            <a:ext cx="5257588" cy="4590378"/>
            <a:chOff x="173732" y="1000664"/>
            <a:chExt cx="5257588" cy="4590378"/>
          </a:xfrm>
        </p:grpSpPr>
        <p:sp>
          <p:nvSpPr>
            <p:cNvPr id="4" name="TextBox 3"/>
            <p:cNvSpPr txBox="1"/>
            <p:nvPr/>
          </p:nvSpPr>
          <p:spPr>
            <a:xfrm>
              <a:off x="883009" y="5067822"/>
              <a:ext cx="3812644" cy="523220"/>
            </a:xfrm>
            <a:prstGeom prst="rect">
              <a:avLst/>
            </a:prstGeom>
            <a:noFill/>
          </p:spPr>
          <p:txBody>
            <a:bodyPr wrap="square" rtlCol="0">
              <a:spAutoFit/>
            </a:bodyPr>
            <a:lstStyle/>
            <a:p>
              <a:pPr algn="ctr"/>
              <a:r>
                <a:rPr lang="bn-IN" sz="2800" dirty="0"/>
                <a:t>চাকমা নৃ-গোষ্ঠী</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2" y="1000664"/>
              <a:ext cx="5257588" cy="4037161"/>
            </a:xfrm>
            <a:prstGeom prst="rect">
              <a:avLst/>
            </a:prstGeom>
            <a:ln w="76200">
              <a:solidFill>
                <a:srgbClr val="FF0000"/>
              </a:solidFill>
            </a:ln>
          </p:spPr>
        </p:pic>
      </p:grpSp>
      <p:sp>
        <p:nvSpPr>
          <p:cNvPr id="8" name="TextBox 7"/>
          <p:cNvSpPr txBox="1"/>
          <p:nvPr/>
        </p:nvSpPr>
        <p:spPr>
          <a:xfrm>
            <a:off x="5816600" y="974394"/>
            <a:ext cx="5930900" cy="4154984"/>
          </a:xfrm>
          <a:prstGeom prst="rect">
            <a:avLst/>
          </a:prstGeom>
          <a:noFill/>
          <a:ln w="76200">
            <a:solidFill>
              <a:srgbClr val="FF0000"/>
            </a:solidFill>
          </a:ln>
        </p:spPr>
        <p:txBody>
          <a:bodyPr wrap="square" rtlCol="0">
            <a:spAutoFit/>
          </a:bodyPr>
          <a:lstStyle/>
          <a:p>
            <a:pPr algn="just"/>
            <a:r>
              <a:rPr lang="en-US" sz="2400" dirty="0" err="1"/>
              <a:t>বাংলাদেশে</a:t>
            </a:r>
            <a:r>
              <a:rPr lang="en-US" sz="2400" dirty="0"/>
              <a:t> </a:t>
            </a:r>
            <a:r>
              <a:rPr lang="en-US" sz="2400" dirty="0" err="1"/>
              <a:t>বসবাসরত</a:t>
            </a:r>
            <a:r>
              <a:rPr lang="en-US" sz="2400" dirty="0"/>
              <a:t> </a:t>
            </a:r>
            <a:r>
              <a:rPr lang="en-US" sz="2400" dirty="0" err="1"/>
              <a:t>ক্ষুদ্র</a:t>
            </a:r>
            <a:r>
              <a:rPr lang="en-US" sz="2400" dirty="0"/>
              <a:t> </a:t>
            </a:r>
            <a:r>
              <a:rPr lang="en-US" sz="2400" dirty="0" err="1"/>
              <a:t>নৃ</a:t>
            </a:r>
            <a:r>
              <a:rPr lang="en-US" sz="2400" dirty="0"/>
              <a:t> – </a:t>
            </a:r>
            <a:r>
              <a:rPr lang="en-US" sz="2400" dirty="0" err="1"/>
              <a:t>গোষ্ঠীর</a:t>
            </a:r>
            <a:r>
              <a:rPr lang="en-US" sz="2400" dirty="0"/>
              <a:t> </a:t>
            </a:r>
            <a:r>
              <a:rPr lang="en-US" sz="2400" dirty="0" err="1"/>
              <a:t>মধ্যে</a:t>
            </a:r>
            <a:r>
              <a:rPr lang="en-US" sz="2400" dirty="0"/>
              <a:t> </a:t>
            </a:r>
            <a:r>
              <a:rPr lang="en-US" sz="2400" dirty="0" err="1"/>
              <a:t>অন্যতম</a:t>
            </a:r>
            <a:r>
              <a:rPr lang="en-US" sz="2400" dirty="0"/>
              <a:t> </a:t>
            </a:r>
            <a:r>
              <a:rPr lang="en-US" sz="2400" dirty="0" err="1"/>
              <a:t>হলো</a:t>
            </a:r>
            <a:r>
              <a:rPr lang="en-US" sz="2400" dirty="0"/>
              <a:t> </a:t>
            </a:r>
            <a:r>
              <a:rPr lang="en-US" sz="2400" dirty="0" err="1"/>
              <a:t>চাকমা</a:t>
            </a:r>
            <a:r>
              <a:rPr lang="en-US" sz="2400" dirty="0"/>
              <a:t> </a:t>
            </a:r>
            <a:r>
              <a:rPr lang="en-US" sz="2400" dirty="0" err="1"/>
              <a:t>নৃ-গোষ্ঠী</a:t>
            </a:r>
            <a:r>
              <a:rPr lang="en-US" sz="2400" dirty="0"/>
              <a:t>।</a:t>
            </a:r>
            <a:r>
              <a:rPr lang="bn-IN" sz="2400" dirty="0"/>
              <a:t> </a:t>
            </a:r>
            <a:r>
              <a:rPr lang="en-US" sz="2400" dirty="0" err="1"/>
              <a:t>নৃ-গোষ্ঠীগুলোর</a:t>
            </a:r>
            <a:r>
              <a:rPr lang="en-US" sz="2400" dirty="0"/>
              <a:t> </a:t>
            </a:r>
            <a:r>
              <a:rPr lang="en-US" sz="2400" dirty="0" err="1"/>
              <a:t>মধ্যে</a:t>
            </a:r>
            <a:r>
              <a:rPr lang="en-US" sz="2400" dirty="0"/>
              <a:t> </a:t>
            </a:r>
            <a:r>
              <a:rPr lang="en-US" sz="2400" dirty="0" err="1"/>
              <a:t>চাকমা</a:t>
            </a:r>
            <a:r>
              <a:rPr lang="en-US" sz="2400" dirty="0"/>
              <a:t> </a:t>
            </a:r>
            <a:r>
              <a:rPr lang="en-US" sz="2400" dirty="0" err="1"/>
              <a:t>হচ্ছে</a:t>
            </a:r>
            <a:r>
              <a:rPr lang="en-US" sz="2400" dirty="0"/>
              <a:t> </a:t>
            </a:r>
            <a:r>
              <a:rPr lang="en-US" sz="2400" dirty="0" err="1"/>
              <a:t>সংখ্যাগরিষ্ঠ</a:t>
            </a:r>
            <a:r>
              <a:rPr lang="en-US" sz="2400" dirty="0"/>
              <a:t>। </a:t>
            </a:r>
            <a:r>
              <a:rPr lang="en-US" sz="2400" dirty="0" err="1"/>
              <a:t>চাকমাদের</a:t>
            </a:r>
            <a:r>
              <a:rPr lang="en-US" sz="2400" dirty="0"/>
              <a:t> </a:t>
            </a:r>
            <a:r>
              <a:rPr lang="en-US" sz="2400" dirty="0" err="1"/>
              <a:t>উৎপত্তি</a:t>
            </a:r>
            <a:r>
              <a:rPr lang="en-US" sz="2400" dirty="0"/>
              <a:t> </a:t>
            </a:r>
            <a:r>
              <a:rPr lang="en-US" sz="2400" dirty="0" err="1"/>
              <a:t>বাংলাদেশের</a:t>
            </a:r>
            <a:r>
              <a:rPr lang="en-US" sz="2400" dirty="0"/>
              <a:t> </a:t>
            </a:r>
            <a:r>
              <a:rPr lang="en-US" sz="2400" dirty="0" err="1"/>
              <a:t>দক্ষিণ</a:t>
            </a:r>
            <a:r>
              <a:rPr lang="en-US" sz="2400" dirty="0"/>
              <a:t> – </a:t>
            </a:r>
            <a:r>
              <a:rPr lang="en-US" sz="2400" dirty="0" err="1"/>
              <a:t>পূর্বাঞ্চলের</a:t>
            </a:r>
            <a:r>
              <a:rPr lang="en-US" sz="2400" dirty="0"/>
              <a:t> </a:t>
            </a:r>
            <a:r>
              <a:rPr lang="en-US" sz="2400" dirty="0" err="1"/>
              <a:t>পার্বত্য</a:t>
            </a:r>
            <a:r>
              <a:rPr lang="en-US" sz="2400" dirty="0"/>
              <a:t> </a:t>
            </a:r>
            <a:r>
              <a:rPr lang="en-US" sz="2400" dirty="0" err="1"/>
              <a:t>ভূমিতে</a:t>
            </a:r>
            <a:r>
              <a:rPr lang="en-US" sz="2400" dirty="0"/>
              <a:t>। </a:t>
            </a:r>
            <a:r>
              <a:rPr lang="en-US" sz="2400" dirty="0" err="1"/>
              <a:t>চাকমাদের</a:t>
            </a:r>
            <a:r>
              <a:rPr lang="en-US" sz="2400" dirty="0"/>
              <a:t> </a:t>
            </a:r>
            <a:r>
              <a:rPr lang="en-US" sz="2400" dirty="0" err="1"/>
              <a:t>আগমন</a:t>
            </a:r>
            <a:r>
              <a:rPr lang="en-US" sz="2400" dirty="0"/>
              <a:t> </a:t>
            </a:r>
            <a:r>
              <a:rPr lang="en-US" sz="2400" dirty="0" err="1"/>
              <a:t>সম্পর্কে</a:t>
            </a:r>
            <a:r>
              <a:rPr lang="en-US" sz="2400" dirty="0"/>
              <a:t> </a:t>
            </a:r>
            <a:r>
              <a:rPr lang="en-US" sz="2400" dirty="0" err="1"/>
              <a:t>নানা</a:t>
            </a:r>
            <a:r>
              <a:rPr lang="en-US" sz="2400" dirty="0"/>
              <a:t> </a:t>
            </a:r>
            <a:r>
              <a:rPr lang="en-US" sz="2400" dirty="0" err="1"/>
              <a:t>মত</a:t>
            </a:r>
            <a:r>
              <a:rPr lang="en-US" sz="2400" dirty="0"/>
              <a:t> </a:t>
            </a:r>
            <a:r>
              <a:rPr lang="en-US" sz="2400" dirty="0" err="1"/>
              <a:t>ব্যক্ত</a:t>
            </a:r>
            <a:r>
              <a:rPr lang="en-US" sz="2400" dirty="0"/>
              <a:t> </a:t>
            </a:r>
            <a:r>
              <a:rPr lang="en-US" sz="2400" dirty="0" err="1"/>
              <a:t>হয়েছে</a:t>
            </a:r>
            <a:r>
              <a:rPr lang="en-US" sz="2400" dirty="0"/>
              <a:t>। </a:t>
            </a:r>
            <a:r>
              <a:rPr lang="en-US" sz="2400" dirty="0" err="1"/>
              <a:t>অনেক</a:t>
            </a:r>
            <a:r>
              <a:rPr lang="en-US" sz="2400" dirty="0"/>
              <a:t> </a:t>
            </a:r>
            <a:r>
              <a:rPr lang="en-US" sz="2400" dirty="0" err="1"/>
              <a:t>চাকমাই</a:t>
            </a:r>
            <a:r>
              <a:rPr lang="en-US" sz="2400" dirty="0"/>
              <a:t> </a:t>
            </a:r>
            <a:r>
              <a:rPr lang="en-US" sz="2400" dirty="0" err="1"/>
              <a:t>মনে</a:t>
            </a:r>
            <a:r>
              <a:rPr lang="en-US" sz="2400" dirty="0"/>
              <a:t> </a:t>
            </a:r>
            <a:r>
              <a:rPr lang="en-US" sz="2400" dirty="0" err="1"/>
              <a:t>করেন</a:t>
            </a:r>
            <a:r>
              <a:rPr lang="en-US" sz="2400" dirty="0"/>
              <a:t> </a:t>
            </a:r>
            <a:r>
              <a:rPr lang="en-US" sz="2400" dirty="0" err="1"/>
              <a:t>তারা</a:t>
            </a:r>
            <a:r>
              <a:rPr lang="en-US" sz="2400" dirty="0"/>
              <a:t>  </a:t>
            </a:r>
            <a:r>
              <a:rPr lang="en-US" sz="2400" dirty="0" err="1"/>
              <a:t>এককালে</a:t>
            </a:r>
            <a:r>
              <a:rPr lang="en-US" sz="2400" dirty="0"/>
              <a:t> </a:t>
            </a:r>
            <a:r>
              <a:rPr lang="en-US" sz="2400" dirty="0" err="1"/>
              <a:t>চম্পক</a:t>
            </a:r>
            <a:r>
              <a:rPr lang="en-US" sz="2400" dirty="0"/>
              <a:t> </a:t>
            </a:r>
            <a:r>
              <a:rPr lang="en-US" sz="2400" dirty="0" err="1"/>
              <a:t>নগরের</a:t>
            </a:r>
            <a:r>
              <a:rPr lang="en-US" sz="2400" dirty="0"/>
              <a:t> </a:t>
            </a:r>
            <a:r>
              <a:rPr lang="en-US" sz="2400" dirty="0" err="1"/>
              <a:t>বাসিন্দা</a:t>
            </a:r>
            <a:r>
              <a:rPr lang="en-US" sz="2400" dirty="0"/>
              <a:t> </a:t>
            </a:r>
            <a:r>
              <a:rPr lang="en-US" sz="2400" dirty="0" err="1"/>
              <a:t>ছিলেন</a:t>
            </a:r>
            <a:r>
              <a:rPr lang="en-US" sz="2400" dirty="0"/>
              <a:t>। </a:t>
            </a:r>
            <a:r>
              <a:rPr lang="en-US" sz="2400" dirty="0" err="1"/>
              <a:t>চাকমা</a:t>
            </a:r>
            <a:r>
              <a:rPr lang="en-US" sz="2400" dirty="0"/>
              <a:t> </a:t>
            </a:r>
            <a:r>
              <a:rPr lang="en-US" sz="2400" dirty="0" err="1"/>
              <a:t>কাহিনীতে</a:t>
            </a:r>
            <a:r>
              <a:rPr lang="en-US" sz="2400" dirty="0"/>
              <a:t> </a:t>
            </a:r>
            <a:r>
              <a:rPr lang="en-US" sz="2400" dirty="0" err="1"/>
              <a:t>ব্যক্ত</a:t>
            </a:r>
            <a:r>
              <a:rPr lang="en-US" sz="2400" dirty="0"/>
              <a:t> </a:t>
            </a:r>
            <a:r>
              <a:rPr lang="en-US" sz="2400" dirty="0" err="1"/>
              <a:t>হয়েছে</a:t>
            </a:r>
            <a:r>
              <a:rPr lang="en-US" sz="2400" dirty="0"/>
              <a:t> </a:t>
            </a:r>
            <a:r>
              <a:rPr lang="en-US" sz="2400" dirty="0" err="1"/>
              <a:t>যে</a:t>
            </a:r>
            <a:r>
              <a:rPr lang="en-US" sz="2400" dirty="0"/>
              <a:t> , </a:t>
            </a:r>
            <a:r>
              <a:rPr lang="en-US" sz="2400" dirty="0" err="1"/>
              <a:t>চম্পক</a:t>
            </a:r>
            <a:r>
              <a:rPr lang="en-US" sz="2400" dirty="0"/>
              <a:t> </a:t>
            </a:r>
            <a:r>
              <a:rPr lang="en-US" sz="2400" dirty="0" err="1"/>
              <a:t>নগর</a:t>
            </a:r>
            <a:r>
              <a:rPr lang="en-US" sz="2400" dirty="0"/>
              <a:t> </a:t>
            </a:r>
            <a:r>
              <a:rPr lang="en-US" sz="2400" dirty="0" err="1"/>
              <a:t>থেকে</a:t>
            </a:r>
            <a:r>
              <a:rPr lang="en-US" sz="2400" dirty="0"/>
              <a:t> </a:t>
            </a:r>
            <a:r>
              <a:rPr lang="en-US" sz="2400" dirty="0" err="1"/>
              <a:t>এক</a:t>
            </a:r>
            <a:r>
              <a:rPr lang="en-US" sz="2400" dirty="0"/>
              <a:t> </a:t>
            </a:r>
            <a:r>
              <a:rPr lang="en-US" sz="2400" dirty="0" err="1"/>
              <a:t>চাকমা</a:t>
            </a:r>
            <a:r>
              <a:rPr lang="en-US" sz="2400" dirty="0"/>
              <a:t> </a:t>
            </a:r>
            <a:r>
              <a:rPr lang="en-US" sz="2400" dirty="0" err="1"/>
              <a:t>রাজপুত্র</a:t>
            </a:r>
            <a:r>
              <a:rPr lang="en-US" sz="2400" dirty="0"/>
              <a:t> </a:t>
            </a:r>
            <a:r>
              <a:rPr lang="en-US" sz="2400" dirty="0" err="1"/>
              <a:t>দেশজয়ের</a:t>
            </a:r>
            <a:r>
              <a:rPr lang="en-US" sz="2400" dirty="0"/>
              <a:t> </a:t>
            </a:r>
            <a:r>
              <a:rPr lang="en-US" sz="2400" dirty="0" err="1"/>
              <a:t>লক্ষ্যে</a:t>
            </a:r>
            <a:r>
              <a:rPr lang="en-US" sz="2400" dirty="0"/>
              <a:t> </a:t>
            </a:r>
            <a:r>
              <a:rPr lang="en-US" sz="2400" dirty="0" err="1"/>
              <a:t>মায়ানমার</a:t>
            </a:r>
            <a:r>
              <a:rPr lang="en-US" sz="2400" dirty="0"/>
              <a:t> </a:t>
            </a:r>
            <a:r>
              <a:rPr lang="en-US" sz="2400" dirty="0" err="1"/>
              <a:t>আরকানে</a:t>
            </a:r>
            <a:r>
              <a:rPr lang="en-US" sz="2400" dirty="0"/>
              <a:t> </a:t>
            </a:r>
            <a:r>
              <a:rPr lang="en-US" sz="2400" dirty="0" err="1"/>
              <a:t>গমন</a:t>
            </a:r>
            <a:r>
              <a:rPr lang="en-US" sz="2400" dirty="0"/>
              <a:t> </a:t>
            </a:r>
            <a:r>
              <a:rPr lang="en-US" sz="2400" dirty="0" err="1"/>
              <a:t>করেন</a:t>
            </a:r>
            <a:r>
              <a:rPr lang="en-US" sz="2400" dirty="0"/>
              <a:t> </a:t>
            </a:r>
            <a:r>
              <a:rPr lang="en-US" sz="2400" dirty="0" err="1"/>
              <a:t>এবং</a:t>
            </a:r>
            <a:r>
              <a:rPr lang="en-US" sz="2400" dirty="0"/>
              <a:t> </a:t>
            </a:r>
            <a:r>
              <a:rPr lang="en-US" sz="2400" dirty="0" err="1"/>
              <a:t>সেখানে</a:t>
            </a:r>
            <a:r>
              <a:rPr lang="en-US" sz="2400" dirty="0"/>
              <a:t> </a:t>
            </a:r>
            <a:r>
              <a:rPr lang="en-US" sz="2400" dirty="0" err="1"/>
              <a:t>আরাকানের</a:t>
            </a:r>
            <a:r>
              <a:rPr lang="en-US" sz="2400" dirty="0"/>
              <a:t> </a:t>
            </a:r>
            <a:r>
              <a:rPr lang="en-US" sz="2400" dirty="0" err="1"/>
              <a:t>বেশ</a:t>
            </a:r>
            <a:r>
              <a:rPr lang="en-US" sz="2400" dirty="0"/>
              <a:t> </a:t>
            </a:r>
            <a:r>
              <a:rPr lang="en-US" sz="2400" dirty="0" err="1"/>
              <a:t>কিছু</a:t>
            </a:r>
            <a:r>
              <a:rPr lang="en-US" sz="2400" dirty="0"/>
              <a:t> </a:t>
            </a:r>
            <a:r>
              <a:rPr lang="en-US" sz="2400" dirty="0" err="1"/>
              <a:t>অঞ্চল</a:t>
            </a:r>
            <a:r>
              <a:rPr lang="en-US" sz="2400" dirty="0"/>
              <a:t> </a:t>
            </a:r>
            <a:r>
              <a:rPr lang="en-US" sz="2400" dirty="0" err="1"/>
              <a:t>জয়</a:t>
            </a:r>
            <a:r>
              <a:rPr lang="en-US" sz="2400" dirty="0"/>
              <a:t> </a:t>
            </a:r>
            <a:r>
              <a:rPr lang="en-US" sz="2400" dirty="0" err="1"/>
              <a:t>করেন</a:t>
            </a:r>
            <a:r>
              <a:rPr lang="en-US" sz="2400" dirty="0"/>
              <a:t>। </a:t>
            </a:r>
            <a:r>
              <a:rPr lang="en-US" sz="2400" dirty="0" err="1"/>
              <a:t>চাকমারা</a:t>
            </a:r>
            <a:r>
              <a:rPr lang="en-US" sz="2400" dirty="0"/>
              <a:t> </a:t>
            </a:r>
            <a:r>
              <a:rPr lang="en-US" sz="2400" dirty="0" err="1"/>
              <a:t>পরে</a:t>
            </a:r>
            <a:r>
              <a:rPr lang="en-US" sz="2400" dirty="0"/>
              <a:t> </a:t>
            </a:r>
            <a:r>
              <a:rPr lang="en-US" sz="2400" dirty="0" err="1"/>
              <a:t>সেখানকার</a:t>
            </a:r>
            <a:r>
              <a:rPr lang="en-US" sz="2400" dirty="0"/>
              <a:t> </a:t>
            </a:r>
            <a:r>
              <a:rPr lang="en-US" sz="2400" dirty="0" err="1"/>
              <a:t>স্থানীয়</a:t>
            </a:r>
            <a:r>
              <a:rPr lang="en-US" sz="2400" dirty="0"/>
              <a:t> </a:t>
            </a:r>
            <a:r>
              <a:rPr lang="en-US" sz="2400" dirty="0" err="1"/>
              <a:t>আরকানীদের</a:t>
            </a:r>
            <a:r>
              <a:rPr lang="en-US" sz="2400" dirty="0"/>
              <a:t> </a:t>
            </a:r>
            <a:r>
              <a:rPr lang="en-US" sz="2400" dirty="0" err="1"/>
              <a:t>দ্বারা</a:t>
            </a:r>
            <a:r>
              <a:rPr lang="en-US" sz="2400" dirty="0"/>
              <a:t> </a:t>
            </a:r>
            <a:r>
              <a:rPr lang="en-US" sz="2400" dirty="0" err="1"/>
              <a:t>তাড়িত</a:t>
            </a:r>
            <a:r>
              <a:rPr lang="en-US" sz="2400" dirty="0"/>
              <a:t> </a:t>
            </a:r>
            <a:r>
              <a:rPr lang="en-US" sz="2400" dirty="0" err="1"/>
              <a:t>হয়ে</a:t>
            </a:r>
            <a:r>
              <a:rPr lang="en-US" sz="2400" dirty="0"/>
              <a:t> </a:t>
            </a:r>
            <a:r>
              <a:rPr lang="en-US" sz="2400" dirty="0" err="1"/>
              <a:t>প্রথমে</a:t>
            </a:r>
            <a:r>
              <a:rPr lang="en-US" sz="2400" dirty="0"/>
              <a:t> </a:t>
            </a:r>
            <a:r>
              <a:rPr lang="en-US" sz="2400" dirty="0" err="1"/>
              <a:t>বর্তমান</a:t>
            </a:r>
            <a:r>
              <a:rPr lang="en-US" sz="2400" dirty="0"/>
              <a:t> </a:t>
            </a:r>
            <a:r>
              <a:rPr lang="en-US" sz="2400" dirty="0" err="1"/>
              <a:t>চট্টগ্রাম</a:t>
            </a:r>
            <a:r>
              <a:rPr lang="en-US" sz="2400" dirty="0"/>
              <a:t> </a:t>
            </a:r>
            <a:r>
              <a:rPr lang="en-US" sz="2400" dirty="0" err="1"/>
              <a:t>জেলায়</a:t>
            </a:r>
            <a:r>
              <a:rPr lang="en-US" sz="2400" dirty="0"/>
              <a:t> </a:t>
            </a:r>
            <a:r>
              <a:rPr lang="en-US" sz="2400" dirty="0" err="1"/>
              <a:t>এবং</a:t>
            </a:r>
            <a:r>
              <a:rPr lang="en-US" sz="2400" dirty="0"/>
              <a:t> </a:t>
            </a:r>
            <a:r>
              <a:rPr lang="en-US" sz="2400" dirty="0" err="1"/>
              <a:t>পরে</a:t>
            </a:r>
            <a:r>
              <a:rPr lang="en-US" sz="2400" dirty="0"/>
              <a:t> </a:t>
            </a:r>
            <a:r>
              <a:rPr lang="en-US" sz="2400" dirty="0" err="1"/>
              <a:t>ধীরে</a:t>
            </a:r>
            <a:r>
              <a:rPr lang="en-US" sz="2400" dirty="0"/>
              <a:t> </a:t>
            </a:r>
            <a:r>
              <a:rPr lang="en-US" sz="2400" dirty="0" err="1"/>
              <a:t>ধীরে</a:t>
            </a:r>
            <a:r>
              <a:rPr lang="en-US" sz="2400" dirty="0"/>
              <a:t> </a:t>
            </a:r>
            <a:r>
              <a:rPr lang="en-US" sz="2400" dirty="0" err="1"/>
              <a:t>পার্বত্য</a:t>
            </a:r>
            <a:r>
              <a:rPr lang="en-US" sz="2400" dirty="0"/>
              <a:t> </a:t>
            </a:r>
            <a:r>
              <a:rPr lang="en-US" sz="2400" dirty="0" err="1"/>
              <a:t>এলাকায়</a:t>
            </a:r>
            <a:r>
              <a:rPr lang="en-US" sz="2400" dirty="0"/>
              <a:t> </a:t>
            </a:r>
            <a:r>
              <a:rPr lang="en-US" sz="2400" dirty="0" err="1"/>
              <a:t>গিয়ে</a:t>
            </a:r>
            <a:r>
              <a:rPr lang="en-US" sz="2400" dirty="0"/>
              <a:t> </a:t>
            </a:r>
            <a:r>
              <a:rPr lang="en-US" sz="2400" dirty="0" err="1"/>
              <a:t>বসবাস</a:t>
            </a:r>
            <a:r>
              <a:rPr lang="en-US" sz="2400" dirty="0"/>
              <a:t> </a:t>
            </a:r>
            <a:r>
              <a:rPr lang="en-US" sz="2400" dirty="0" err="1"/>
              <a:t>শুরু</a:t>
            </a:r>
            <a:r>
              <a:rPr lang="en-US" sz="2400" dirty="0"/>
              <a:t> </a:t>
            </a:r>
            <a:r>
              <a:rPr lang="en-US" sz="2400" dirty="0" err="1"/>
              <a:t>করে</a:t>
            </a:r>
            <a:r>
              <a:rPr lang="en-US" sz="2000" dirty="0"/>
              <a:t>। </a:t>
            </a:r>
            <a:r>
              <a:rPr lang="bn-IN" sz="2000" dirty="0"/>
              <a:t> </a:t>
            </a:r>
            <a:endParaRPr lang="en-US" sz="2000" dirty="0"/>
          </a:p>
        </p:txBody>
      </p:sp>
    </p:spTree>
    <p:extLst>
      <p:ext uri="{BB962C8B-B14F-4D97-AF65-F5344CB8AC3E}">
        <p14:creationId xmlns:p14="http://schemas.microsoft.com/office/powerpoint/2010/main" val="90373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657764" y="423338"/>
            <a:ext cx="2749471" cy="1015663"/>
          </a:xfrm>
          <a:prstGeom prst="rect">
            <a:avLst/>
          </a:prstGeom>
          <a:noFill/>
          <a:ln w="76200">
            <a:solidFill>
              <a:srgbClr val="FF0000"/>
            </a:solidFill>
          </a:ln>
        </p:spPr>
        <p:txBody>
          <a:bodyPr wrap="none" lIns="91440" tIns="45720" rIns="91440" bIns="45720">
            <a:spAutoFit/>
          </a:bodyPr>
          <a:lstStyle/>
          <a:p>
            <a:pPr algn="ctr"/>
            <a:r>
              <a:rPr lang="en-US" sz="5400" b="1" cap="none" spc="0" dirty="0" err="1">
                <a:ln w="13462">
                  <a:solidFill>
                    <a:schemeClr val="bg1"/>
                  </a:solidFill>
                  <a:prstDash val="solid"/>
                </a:ln>
                <a:solidFill>
                  <a:srgbClr val="002060"/>
                </a:solidFill>
                <a:effectLst>
                  <a:outerShdw dist="38100" dir="2700000" algn="bl" rotWithShape="0">
                    <a:schemeClr val="accent5"/>
                  </a:outerShdw>
                </a:effectLst>
              </a:rPr>
              <a:t>একক</a:t>
            </a:r>
            <a:r>
              <a:rPr lang="en-US" sz="5400" b="1" cap="none" spc="0" dirty="0">
                <a:ln w="13462">
                  <a:solidFill>
                    <a:schemeClr val="bg1"/>
                  </a:solidFill>
                  <a:prstDash val="solid"/>
                </a:ln>
                <a:solidFill>
                  <a:srgbClr val="002060"/>
                </a:solidFill>
                <a:effectLst>
                  <a:outerShdw dist="38100" dir="2700000" algn="bl" rotWithShape="0">
                    <a:schemeClr val="accent5"/>
                  </a:outerShdw>
                </a:effectLst>
              </a:rPr>
              <a:t> </a:t>
            </a:r>
            <a:r>
              <a:rPr lang="en-US" sz="6000" b="1" cap="none" spc="0" dirty="0" err="1">
                <a:ln w="13462">
                  <a:solidFill>
                    <a:schemeClr val="bg1"/>
                  </a:solidFill>
                  <a:prstDash val="solid"/>
                </a:ln>
                <a:solidFill>
                  <a:srgbClr val="002060"/>
                </a:solidFill>
                <a:effectLst>
                  <a:outerShdw dist="38100" dir="2700000" algn="bl" rotWithShape="0">
                    <a:schemeClr val="accent5"/>
                  </a:outerShdw>
                </a:effectLst>
              </a:rPr>
              <a:t>কাজ</a:t>
            </a:r>
            <a:endParaRPr lang="en-US" sz="5400" b="1" cap="none" spc="0" dirty="0">
              <a:ln w="13462">
                <a:solidFill>
                  <a:schemeClr val="bg1"/>
                </a:solidFill>
                <a:prstDash val="solid"/>
              </a:ln>
              <a:solidFill>
                <a:srgbClr val="002060"/>
              </a:solidFill>
              <a:effectLst>
                <a:outerShdw dist="38100" dir="2700000" algn="bl" rotWithShape="0">
                  <a:schemeClr val="accent5"/>
                </a:outerShdw>
              </a:effectLst>
            </a:endParaRPr>
          </a:p>
        </p:txBody>
      </p:sp>
      <p:sp>
        <p:nvSpPr>
          <p:cNvPr id="3" name="TextBox 2"/>
          <p:cNvSpPr txBox="1"/>
          <p:nvPr/>
        </p:nvSpPr>
        <p:spPr>
          <a:xfrm>
            <a:off x="1028700" y="1676160"/>
            <a:ext cx="6794500" cy="523220"/>
          </a:xfrm>
          <a:prstGeom prst="rect">
            <a:avLst/>
          </a:prstGeom>
          <a:noFill/>
        </p:spPr>
        <p:txBody>
          <a:bodyPr wrap="square" rtlCol="0">
            <a:spAutoFit/>
          </a:bodyPr>
          <a:lstStyle/>
          <a:p>
            <a:r>
              <a:rPr lang="en-US" sz="2800" dirty="0">
                <a:solidFill>
                  <a:srgbClr val="FF0000"/>
                </a:solidFill>
              </a:rPr>
              <a:t>১। </a:t>
            </a:r>
            <a:r>
              <a:rPr lang="en-US" sz="2800" dirty="0" err="1">
                <a:solidFill>
                  <a:srgbClr val="FF0000"/>
                </a:solidFill>
              </a:rPr>
              <a:t>ক্ষুদ্র</a:t>
            </a:r>
            <a:r>
              <a:rPr lang="en-US" sz="2800" dirty="0">
                <a:solidFill>
                  <a:srgbClr val="FF0000"/>
                </a:solidFill>
              </a:rPr>
              <a:t> </a:t>
            </a:r>
            <a:r>
              <a:rPr lang="en-US" sz="2800" dirty="0" err="1">
                <a:solidFill>
                  <a:srgbClr val="FF0000"/>
                </a:solidFill>
              </a:rPr>
              <a:t>নৃ-গোষ্ঠী</a:t>
            </a:r>
            <a:r>
              <a:rPr lang="en-US" sz="2800" dirty="0">
                <a:solidFill>
                  <a:srgbClr val="FF0000"/>
                </a:solidFill>
              </a:rPr>
              <a:t> </a:t>
            </a:r>
            <a:r>
              <a:rPr lang="en-US" sz="2800" dirty="0" err="1">
                <a:solidFill>
                  <a:srgbClr val="FF0000"/>
                </a:solidFill>
              </a:rPr>
              <a:t>কাকে</a:t>
            </a:r>
            <a:r>
              <a:rPr lang="en-US" sz="2800" dirty="0">
                <a:solidFill>
                  <a:srgbClr val="FF0000"/>
                </a:solidFill>
              </a:rPr>
              <a:t> </a:t>
            </a:r>
            <a:r>
              <a:rPr lang="en-US" sz="2800" dirty="0" err="1">
                <a:solidFill>
                  <a:srgbClr val="FF0000"/>
                </a:solidFill>
              </a:rPr>
              <a:t>বলে</a:t>
            </a:r>
            <a:r>
              <a:rPr lang="en-US" sz="2800" dirty="0">
                <a:solidFill>
                  <a:srgbClr val="FF0000"/>
                </a:solidFill>
              </a:rPr>
              <a:t>? </a:t>
            </a:r>
          </a:p>
        </p:txBody>
      </p:sp>
      <p:sp>
        <p:nvSpPr>
          <p:cNvPr id="4" name="TextBox 3"/>
          <p:cNvSpPr txBox="1"/>
          <p:nvPr/>
        </p:nvSpPr>
        <p:spPr>
          <a:xfrm>
            <a:off x="1028700" y="4168744"/>
            <a:ext cx="8074694" cy="523220"/>
          </a:xfrm>
          <a:prstGeom prst="rect">
            <a:avLst/>
          </a:prstGeom>
          <a:noFill/>
        </p:spPr>
        <p:txBody>
          <a:bodyPr wrap="square" rtlCol="0">
            <a:spAutoFit/>
          </a:bodyPr>
          <a:lstStyle/>
          <a:p>
            <a:r>
              <a:rPr lang="en-US" sz="2800" dirty="0">
                <a:solidFill>
                  <a:srgbClr val="FF0000"/>
                </a:solidFill>
              </a:rPr>
              <a:t>২। </a:t>
            </a:r>
            <a:r>
              <a:rPr lang="en-US" sz="2800" dirty="0" err="1">
                <a:solidFill>
                  <a:srgbClr val="FF0000"/>
                </a:solidFill>
              </a:rPr>
              <a:t>বাংলাদেশে</a:t>
            </a:r>
            <a:r>
              <a:rPr lang="en-US" sz="2800" dirty="0">
                <a:solidFill>
                  <a:srgbClr val="FF0000"/>
                </a:solidFill>
              </a:rPr>
              <a:t> </a:t>
            </a:r>
            <a:r>
              <a:rPr lang="en-US" sz="2800" dirty="0" err="1">
                <a:solidFill>
                  <a:srgbClr val="FF0000"/>
                </a:solidFill>
              </a:rPr>
              <a:t>কয়টি</a:t>
            </a:r>
            <a:r>
              <a:rPr lang="en-US" sz="2800" dirty="0">
                <a:solidFill>
                  <a:srgbClr val="FF0000"/>
                </a:solidFill>
              </a:rPr>
              <a:t> </a:t>
            </a:r>
            <a:r>
              <a:rPr lang="en-US" sz="2800" dirty="0" err="1">
                <a:solidFill>
                  <a:srgbClr val="FF0000"/>
                </a:solidFill>
              </a:rPr>
              <a:t>ক্ষুদ্র</a:t>
            </a:r>
            <a:r>
              <a:rPr lang="en-US" sz="2800" dirty="0">
                <a:solidFill>
                  <a:srgbClr val="FF0000"/>
                </a:solidFill>
              </a:rPr>
              <a:t> </a:t>
            </a:r>
            <a:r>
              <a:rPr lang="en-US" sz="2800" dirty="0" err="1">
                <a:solidFill>
                  <a:srgbClr val="FF0000"/>
                </a:solidFill>
              </a:rPr>
              <a:t>নৃ-গোষ্ঠী</a:t>
            </a:r>
            <a:r>
              <a:rPr lang="en-US" sz="2800" dirty="0">
                <a:solidFill>
                  <a:srgbClr val="FF0000"/>
                </a:solidFill>
              </a:rPr>
              <a:t> </a:t>
            </a:r>
            <a:r>
              <a:rPr lang="en-US" sz="2800" dirty="0" err="1">
                <a:solidFill>
                  <a:srgbClr val="FF0000"/>
                </a:solidFill>
              </a:rPr>
              <a:t>রয়েছে</a:t>
            </a:r>
            <a:r>
              <a:rPr lang="en-US" sz="2800" dirty="0">
                <a:solidFill>
                  <a:srgbClr val="FF0000"/>
                </a:solidFill>
              </a:rPr>
              <a:t>?</a:t>
            </a:r>
          </a:p>
        </p:txBody>
      </p:sp>
      <p:sp>
        <p:nvSpPr>
          <p:cNvPr id="6" name="Rectangle 5"/>
          <p:cNvSpPr/>
          <p:nvPr/>
        </p:nvSpPr>
        <p:spPr>
          <a:xfrm>
            <a:off x="939800" y="2525295"/>
            <a:ext cx="10185400" cy="1200329"/>
          </a:xfrm>
          <a:prstGeom prst="rect">
            <a:avLst/>
          </a:prstGeom>
        </p:spPr>
        <p:txBody>
          <a:bodyPr wrap="square">
            <a:spAutoFit/>
          </a:bodyPr>
          <a:lstStyle/>
          <a:p>
            <a:r>
              <a:rPr lang="bn-IN" sz="2400" dirty="0">
                <a:solidFill>
                  <a:srgbClr val="002060"/>
                </a:solidFill>
              </a:rPr>
              <a:t>উত্তরঃনৃগোষ্ঠী বলতে বুঝায় এমন একটি জনসমষ্টি যারা মোটামুটিভাবে একটি অঞ্চলে বসবাস করে ,যাদের একটি নিজস্ব সাংস্কৃতিক ঐক্য রয়েছে এবং যারা অন্য অনুরূপ ক্ষুদ্র নৃ-গোষ্ঠী থেকে নিজেদের পৃথক মনে করে।  </a:t>
            </a:r>
            <a:endParaRPr lang="en-US" sz="2400" dirty="0">
              <a:solidFill>
                <a:srgbClr val="002060"/>
              </a:solidFill>
            </a:endParaRPr>
          </a:p>
        </p:txBody>
      </p:sp>
      <p:sp>
        <p:nvSpPr>
          <p:cNvPr id="7" name="TextBox 6"/>
          <p:cNvSpPr txBox="1"/>
          <p:nvPr/>
        </p:nvSpPr>
        <p:spPr>
          <a:xfrm>
            <a:off x="1308100" y="4904251"/>
            <a:ext cx="8001000" cy="461665"/>
          </a:xfrm>
          <a:prstGeom prst="rect">
            <a:avLst/>
          </a:prstGeom>
          <a:noFill/>
        </p:spPr>
        <p:txBody>
          <a:bodyPr wrap="square" rtlCol="0">
            <a:spAutoFit/>
          </a:bodyPr>
          <a:lstStyle/>
          <a:p>
            <a:r>
              <a:rPr lang="bn-IN" sz="2400" dirty="0">
                <a:solidFill>
                  <a:schemeClr val="accent1">
                    <a:lumMod val="50000"/>
                  </a:schemeClr>
                </a:solidFill>
              </a:rPr>
              <a:t>উত্তরঃবাংলাদেশে ৪৫ টিরও অধিক ক্ষুদ্র নৃ-গোষ্ঠী রয়েছে।</a:t>
            </a:r>
            <a:endParaRPr lang="en-US" sz="2400" dirty="0">
              <a:solidFill>
                <a:schemeClr val="accent1">
                  <a:lumMod val="50000"/>
                </a:schemeClr>
              </a:solidFill>
            </a:endParaRPr>
          </a:p>
        </p:txBody>
      </p:sp>
    </p:spTree>
    <p:extLst>
      <p:ext uri="{BB962C8B-B14F-4D97-AF65-F5344CB8AC3E}">
        <p14:creationId xmlns:p14="http://schemas.microsoft.com/office/powerpoint/2010/main" val="357651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B15104-09ED-4B98-892A-C4710DC5CE1B}"/>
              </a:ext>
            </a:extLst>
          </p:cNvPr>
          <p:cNvGrpSpPr/>
          <p:nvPr/>
        </p:nvGrpSpPr>
        <p:grpSpPr>
          <a:xfrm>
            <a:off x="471337" y="1444653"/>
            <a:ext cx="4790776" cy="4559331"/>
            <a:chOff x="471337" y="1444654"/>
            <a:chExt cx="4650745" cy="39846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37" y="1444654"/>
              <a:ext cx="4650745" cy="3335338"/>
            </a:xfrm>
            <a:prstGeom prst="rect">
              <a:avLst/>
            </a:prstGeom>
            <a:ln w="76200">
              <a:solidFill>
                <a:schemeClr val="accent1">
                  <a:lumMod val="50000"/>
                </a:schemeClr>
              </a:solidFill>
            </a:ln>
          </p:spPr>
        </p:pic>
        <p:sp>
          <p:nvSpPr>
            <p:cNvPr id="3" name="TextBox 2"/>
            <p:cNvSpPr txBox="1"/>
            <p:nvPr/>
          </p:nvSpPr>
          <p:spPr>
            <a:xfrm>
              <a:off x="795695" y="4906034"/>
              <a:ext cx="3873500" cy="523220"/>
            </a:xfrm>
            <a:prstGeom prst="rect">
              <a:avLst/>
            </a:prstGeom>
            <a:solidFill>
              <a:schemeClr val="accent6">
                <a:lumMod val="60000"/>
                <a:lumOff val="40000"/>
              </a:schemeClr>
            </a:solidFill>
            <a:ln w="76200">
              <a:solidFill>
                <a:schemeClr val="accent6">
                  <a:lumMod val="50000"/>
                </a:schemeClr>
              </a:solidFill>
            </a:ln>
          </p:spPr>
          <p:txBody>
            <a:bodyPr wrap="square" rtlCol="0">
              <a:spAutoFit/>
            </a:bodyPr>
            <a:lstStyle/>
            <a:p>
              <a:pPr algn="ctr"/>
              <a:r>
                <a:rPr lang="bn-IN" sz="2800" dirty="0"/>
                <a:t>চাকমা জনসংখ্যা</a:t>
              </a:r>
              <a:endParaRPr lang="en-US" sz="2800" dirty="0"/>
            </a:p>
          </p:txBody>
        </p:sp>
      </p:grpSp>
      <p:sp>
        <p:nvSpPr>
          <p:cNvPr id="5" name="TextBox 4"/>
          <p:cNvSpPr txBox="1"/>
          <p:nvPr/>
        </p:nvSpPr>
        <p:spPr>
          <a:xfrm>
            <a:off x="5995598" y="1817798"/>
            <a:ext cx="5981700" cy="3416320"/>
          </a:xfrm>
          <a:prstGeom prst="rect">
            <a:avLst/>
          </a:prstGeom>
          <a:solidFill>
            <a:schemeClr val="bg2">
              <a:lumMod val="50000"/>
            </a:schemeClr>
          </a:solidFill>
          <a:ln w="76200">
            <a:solidFill>
              <a:srgbClr val="FF0000"/>
            </a:solidFill>
          </a:ln>
        </p:spPr>
        <p:txBody>
          <a:bodyPr wrap="square" rtlCol="0">
            <a:spAutoFit/>
          </a:bodyPr>
          <a:lstStyle/>
          <a:p>
            <a:pPr algn="just"/>
            <a:r>
              <a:rPr lang="bn-IN" sz="2400" dirty="0"/>
              <a:t>জনসংখ্যার দিক থেকে চাকমারা বাংলাদেশের সবচেয়ে বৃহত্তম উপজাতি । ১৯৯১ সালের লোক গণনার হিসেবে বাংলাদেশের ওই তিন জেলায় চাকমা জনসংখ্যা ছিল সর্বমোট প্রায় ৩ লক্ষ। উল্লেখিত পার্বত্য জেলাগুলোতে  যতগুলো ক্ষুদ্র নৃগোষ্ঠী রয়েছে তাদের সঙ্গে তুলনা করে দেখা যায় চাকমারা মোট জনগোষ্ঠীর প্রায় অর্ধেক। বর্তমানে মোট চাকমা জনসংখ্যার পরিমান হলো ২,৩৯,৪১৭ </a:t>
            </a:r>
            <a:r>
              <a:rPr lang="bn-IN" sz="2000" dirty="0"/>
              <a:t>জন।   </a:t>
            </a:r>
            <a:endParaRPr lang="en-US" sz="2000" dirty="0"/>
          </a:p>
        </p:txBody>
      </p:sp>
    </p:spTree>
    <p:extLst>
      <p:ext uri="{BB962C8B-B14F-4D97-AF65-F5344CB8AC3E}">
        <p14:creationId xmlns:p14="http://schemas.microsoft.com/office/powerpoint/2010/main" val="21036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8">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TotalTime>
  <Words>1010</Words>
  <Application>Microsoft Office PowerPoint</Application>
  <PresentationFormat>Widescreen</PresentationFormat>
  <Paragraphs>77</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dc:creator>
  <cp:lastModifiedBy>HP</cp:lastModifiedBy>
  <cp:revision>151</cp:revision>
  <dcterms:created xsi:type="dcterms:W3CDTF">2020-04-10T17:07:45Z</dcterms:created>
  <dcterms:modified xsi:type="dcterms:W3CDTF">2020-07-06T15:20:28Z</dcterms:modified>
</cp:coreProperties>
</file>