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93" r:id="rId2"/>
    <p:sldId id="257" r:id="rId3"/>
    <p:sldId id="288" r:id="rId4"/>
    <p:sldId id="289" r:id="rId5"/>
    <p:sldId id="290" r:id="rId6"/>
    <p:sldId id="258" r:id="rId7"/>
    <p:sldId id="282" r:id="rId8"/>
    <p:sldId id="260" r:id="rId9"/>
    <p:sldId id="278" r:id="rId10"/>
    <p:sldId id="283" r:id="rId11"/>
    <p:sldId id="274" r:id="rId12"/>
    <p:sldId id="284" r:id="rId13"/>
    <p:sldId id="292" r:id="rId14"/>
    <p:sldId id="276" r:id="rId15"/>
    <p:sldId id="277" r:id="rId16"/>
    <p:sldId id="294" r:id="rId17"/>
    <p:sldId id="299" r:id="rId18"/>
    <p:sldId id="275" r:id="rId19"/>
    <p:sldId id="298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86064" autoAdjust="0"/>
  </p:normalViewPr>
  <p:slideViewPr>
    <p:cSldViewPr snapToGrid="0">
      <p:cViewPr varScale="1">
        <p:scale>
          <a:sx n="61" d="100"/>
          <a:sy n="61" d="100"/>
        </p:scale>
        <p:origin x="18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D9B7B-EF40-4D3D-926D-D9D479D55B3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435B-C6CE-42E7-8002-12890236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চাইলে স্লাইডটি হাইড করে রাখতে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নংও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পর্যায়ে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গ্রুপে কয়টি মৌল রয়েছে?কেন । </a:t>
            </a:r>
            <a:r>
              <a:rPr lang="bn-BD" sz="900" dirty="0" smtClean="0">
                <a:latin typeface="+mn-lt"/>
                <a:cs typeface="+mn-cs"/>
              </a:rPr>
              <a:t>শিক্ষার্থীরা</a:t>
            </a:r>
            <a:r>
              <a:rPr lang="bn-BD" sz="900" baseline="0" dirty="0" smtClean="0">
                <a:latin typeface="+mn-lt"/>
                <a:cs typeface="+mn-cs"/>
              </a:rPr>
              <a:t> খাতায় লিখবে ।এক্ষেত্রে আপনি জোড়া নির্বাচন করে দিতে পারেন ।</a:t>
            </a: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আগে</a:t>
            </a:r>
            <a:r>
              <a:rPr lang="bn-BD" baseline="0" dirty="0" smtClean="0"/>
              <a:t> প্রশ্ন করে পরে উত্তর মিলিয়ে দিতে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0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টিগার অ্যানিমেশন</a:t>
            </a:r>
            <a:r>
              <a:rPr lang="bn-BD" baseline="0" dirty="0" smtClean="0"/>
              <a:t> ব্যবহার করা হয়েছে  প্রশ্নে ক্লিক করে উত্তর মিলিয়ে দেখাতে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0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দল গঠন করে সময় নির্বাচন করে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শিক্ষার্থীরা</a:t>
            </a:r>
            <a:r>
              <a:rPr lang="bn-BD" baseline="0" smtClean="0"/>
              <a:t> খাতায় চিত্র অঙ্কন করে পূর্ণ করে আনবে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না  ।এদের বৈশিষ্ট্য গুলো কীভাবে বলা সহজ হবে ?- আলাদা আলাদা ভাবে এদের কে সাজিয়ে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পর্যায়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হাইড করেও রাখতে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মৌলটি</a:t>
            </a:r>
            <a:r>
              <a:rPr lang="bn-BD" baseline="0" dirty="0" smtClean="0"/>
              <a:t> কী ? ইহা পর্যায় সারনির কত নম্বর গ্রুপে অবস্থিত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</a:t>
            </a:r>
            <a:r>
              <a:rPr lang="bn-BD" baseline="0" dirty="0" smtClean="0"/>
              <a:t> করতে পারেন- এটি কী ? –পর্যায় সারণি 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4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কক্ষপথে</a:t>
            </a:r>
            <a:r>
              <a:rPr lang="bn-BD" baseline="0" dirty="0" smtClean="0"/>
              <a:t> ইলেকট্রন সমূহ ঘোরার বিষয় টি দেখানোর জন্য স্লাইড টি ব্যবহার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r>
              <a:rPr lang="en-US" baseline="0" dirty="0" smtClean="0"/>
              <a:t> Animation </a:t>
            </a:r>
            <a:r>
              <a:rPr lang="bn-BD" baseline="0" dirty="0" smtClean="0"/>
              <a:t>ব্যবহার করা হয়েছে । </a:t>
            </a:r>
            <a:r>
              <a:rPr lang="en-US" baseline="0" dirty="0" err="1" smtClean="0"/>
              <a:t>Lanthenide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Serise</a:t>
            </a:r>
            <a:r>
              <a:rPr lang="en-US" baseline="0" dirty="0" smtClean="0"/>
              <a:t> , Actinide </a:t>
            </a:r>
            <a:r>
              <a:rPr lang="en-US" baseline="0" dirty="0" err="1" smtClean="0"/>
              <a:t>Serise</a:t>
            </a:r>
            <a:r>
              <a:rPr lang="en-US" baseline="0" dirty="0" smtClean="0"/>
              <a:t> </a:t>
            </a:r>
            <a:r>
              <a:rPr lang="bn-BD" baseline="0" dirty="0" smtClean="0"/>
              <a:t>এ ক্লিক করে উত্তর  দেখাতে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3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7DB7-2F4A-4569-97D4-1C914643B1B8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086E-52C1-4724-9D8B-5EF7463B3052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CDE4-18B1-44A1-B520-F52D39B955DE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3E6A-AE40-46C9-8FE6-12EAB681BC82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1239-D710-4193-87B5-AC509B6C9B41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D68E-BF19-4FF5-90F8-BBAB3C862836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12CC-0FF6-40B8-BC4B-FFEDB6132882}" type="datetime1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112F-BFBB-449B-9BFB-4C587820F507}" type="datetime1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BD0B-6988-41AE-9CDA-51228CA8FC99}" type="datetime1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Sanjib Kumar Barman,Gaibandha</a:t>
            </a:r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7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0E4-AFB1-4B72-AE28-24DF580F1ABB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937A-661E-42BB-ABB9-01EFE74A081B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812A-6C7B-4B62-8E9A-6A1F8C242E16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1E68-EDF3-4EF0-9601-DE2195D4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7016-1C16-4A1C-B37B-D2C1BDF71165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r="2766"/>
          <a:stretch/>
        </p:blipFill>
        <p:spPr>
          <a:xfrm>
            <a:off x="179881" y="198075"/>
            <a:ext cx="8604355" cy="6286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746" y="2304092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 Table :: November 26th 2011 / v3.8.5 :: (c) Paul A Freshney 20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2" t="40237" r="50675" b="31427"/>
          <a:stretch/>
        </p:blipFill>
        <p:spPr>
          <a:xfrm>
            <a:off x="419725" y="388454"/>
            <a:ext cx="4464831" cy="4597714"/>
          </a:xfrm>
          <a:prstGeom prst="rect">
            <a:avLst/>
          </a:prstGeom>
        </p:spPr>
      </p:pic>
      <p:pic>
        <p:nvPicPr>
          <p:cNvPr id="3" name="Picture 2" descr="Periodic Table :: November 26th 2011 / v3.8.5 :: (c) Paul A Freshney 20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85400" r="75246" b="2420"/>
          <a:stretch/>
        </p:blipFill>
        <p:spPr>
          <a:xfrm>
            <a:off x="1109272" y="4976734"/>
            <a:ext cx="2713220" cy="1528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4556" y="714516"/>
            <a:ext cx="399879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4556" y="2032930"/>
            <a:ext cx="3998793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4556" y="3879789"/>
            <a:ext cx="399879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অবস্থান কত নম্বর গ্রপে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4556" y="3879789"/>
            <a:ext cx="70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9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015" b="35224"/>
          <a:stretch/>
        </p:blipFill>
        <p:spPr>
          <a:xfrm>
            <a:off x="402688" y="208222"/>
            <a:ext cx="8569065" cy="44039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743" y="5641261"/>
            <a:ext cx="8738010" cy="769441"/>
            <a:chOff x="220094" y="5768694"/>
            <a:chExt cx="8738010" cy="76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66221" r="9334" b="24827"/>
            <a:stretch/>
          </p:blipFill>
          <p:spPr>
            <a:xfrm>
              <a:off x="1647748" y="5783855"/>
              <a:ext cx="7310356" cy="6426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0094" y="5768694"/>
              <a:ext cx="14413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Actinide s</a:t>
              </a:r>
              <a:r>
                <a:rPr lang="en-US" sz="2200" b="1" dirty="0" smtClean="0"/>
                <a:t>eries</a:t>
              </a:r>
              <a:endParaRPr lang="en-US" sz="2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094" y="4795778"/>
            <a:ext cx="8751659" cy="769441"/>
            <a:chOff x="220094" y="4867854"/>
            <a:chExt cx="8751659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20094" y="4867854"/>
              <a:ext cx="1622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kern="0" dirty="0"/>
                <a:t>Lanthanide s</a:t>
              </a:r>
              <a:r>
                <a:rPr lang="en-US" sz="2200" b="1" kern="0" dirty="0" smtClean="0"/>
                <a:t>eries</a:t>
              </a:r>
              <a:endParaRPr lang="en-US" sz="2200" b="1" kern="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4522" r="9334" b="16352"/>
            <a:stretch/>
          </p:blipFill>
          <p:spPr>
            <a:xfrm>
              <a:off x="1661397" y="4925029"/>
              <a:ext cx="7310356" cy="655092"/>
            </a:xfrm>
            <a:prstGeom prst="rect">
              <a:avLst/>
            </a:prstGeom>
          </p:spPr>
        </p:pic>
      </p:grpSp>
      <p:sp>
        <p:nvSpPr>
          <p:cNvPr id="12" name="Down Arrow 11"/>
          <p:cNvSpPr/>
          <p:nvPr/>
        </p:nvSpPr>
        <p:spPr>
          <a:xfrm>
            <a:off x="1412538" y="1551411"/>
            <a:ext cx="392156" cy="396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7234" y="3643952"/>
            <a:ext cx="230282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69748" y="3470879"/>
            <a:ext cx="472700" cy="56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54759" y="4102747"/>
            <a:ext cx="487689" cy="5050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68966" y="4143787"/>
            <a:ext cx="230282" cy="464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412538" y="1505215"/>
            <a:ext cx="392156" cy="3961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04945" y="1106778"/>
            <a:ext cx="1858518" cy="5232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kern="0" dirty="0"/>
              <a:t>Lanthanide 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3714" y="1093119"/>
            <a:ext cx="1678674" cy="550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Actinide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465" y="4859042"/>
            <a:ext cx="8804519" cy="712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254" y="5641261"/>
            <a:ext cx="8804519" cy="7122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6871" y="269580"/>
            <a:ext cx="89102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১৪টি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14486" y="217543"/>
            <a:ext cx="1683846" cy="606837"/>
          </a:xfrm>
          <a:prstGeom prst="wedgeRoundRectCallout">
            <a:avLst>
              <a:gd name="adj1" fmla="val -190315"/>
              <a:gd name="adj2" fmla="val 11853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ক্লিক</a:t>
            </a:r>
            <a:r>
              <a:rPr lang="en-US" sz="2400" dirty="0"/>
              <a:t> </a:t>
            </a:r>
            <a:r>
              <a:rPr lang="en-US" sz="2400" dirty="0" err="1"/>
              <a:t>করুন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4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1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 Table :: November 26th 2011 / v3.8.5 :: (c) Paul A Freshney 20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85968" r="65307" b="2393"/>
          <a:stretch/>
        </p:blipFill>
        <p:spPr>
          <a:xfrm>
            <a:off x="1009934" y="4986502"/>
            <a:ext cx="3057098" cy="1532367"/>
          </a:xfrm>
          <a:prstGeom prst="rect">
            <a:avLst/>
          </a:prstGeom>
        </p:spPr>
      </p:pic>
      <p:pic>
        <p:nvPicPr>
          <p:cNvPr id="3" name="Picture 2" descr="Periodic Table :: November 26th 2011 / v3.8.5 :: (c) Paul A Freshney 20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40455" r="50667" b="32679"/>
          <a:stretch/>
        </p:blipFill>
        <p:spPr>
          <a:xfrm>
            <a:off x="627798" y="641446"/>
            <a:ext cx="4271749" cy="4182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546" y="655058"/>
            <a:ext cx="399879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9546" y="1947681"/>
            <a:ext cx="3998793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9546" y="3759970"/>
            <a:ext cx="399879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অবস্থান কত নম্বর গ্রুপে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8316" y="6356351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6028" y="3775359"/>
            <a:ext cx="68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5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FFC000"/>
            </a:gs>
            <a:gs pos="2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2480" y="689546"/>
            <a:ext cx="4668143" cy="98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3387777"/>
            <a:ext cx="782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নংও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পর্যায়ে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গ্রপে কয়টি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	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রয়েছে?কেন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23709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015" b="35224"/>
          <a:stretch/>
        </p:blipFill>
        <p:spPr>
          <a:xfrm>
            <a:off x="259250" y="638380"/>
            <a:ext cx="8569065" cy="4775455"/>
          </a:xfrm>
          <a:prstGeom prst="rect">
            <a:avLst/>
          </a:prstGeom>
          <a:ln w="38100"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252077" y="6072013"/>
            <a:ext cx="8738010" cy="769441"/>
            <a:chOff x="220094" y="5768694"/>
            <a:chExt cx="8738010" cy="76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66221" r="9334" b="24827"/>
            <a:stretch/>
          </p:blipFill>
          <p:spPr>
            <a:xfrm>
              <a:off x="1647748" y="5783855"/>
              <a:ext cx="7310356" cy="642625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20094" y="5768694"/>
              <a:ext cx="1441303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Actinide s</a:t>
              </a:r>
              <a:r>
                <a:rPr lang="en-US" sz="2200" b="1" dirty="0" smtClean="0"/>
                <a:t>eries</a:t>
              </a:r>
              <a:endParaRPr lang="en-US" sz="2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637" y="5381027"/>
            <a:ext cx="8751659" cy="769441"/>
            <a:chOff x="220094" y="4867854"/>
            <a:chExt cx="8751659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20094" y="4867854"/>
              <a:ext cx="1622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kern="0" dirty="0"/>
                <a:t>Lanthanide s</a:t>
              </a:r>
              <a:r>
                <a:rPr lang="en-US" sz="2200" b="1" kern="0" dirty="0" smtClean="0"/>
                <a:t>eries</a:t>
              </a:r>
              <a:endParaRPr lang="en-US" sz="2200" b="1" kern="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4522" r="9334" b="16352"/>
            <a:stretch/>
          </p:blipFill>
          <p:spPr>
            <a:xfrm>
              <a:off x="1661397" y="4925029"/>
              <a:ext cx="7310356" cy="655092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301759" y="239370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399422" y="275813"/>
            <a:ext cx="434997" cy="577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5925" y="1064324"/>
            <a:ext cx="8632289" cy="5895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1531" y="1695598"/>
            <a:ext cx="8632289" cy="5895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8399" y="199760"/>
            <a:ext cx="609805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3978" y="256389"/>
            <a:ext cx="615311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9772" y="318820"/>
            <a:ext cx="584431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6576" y="264917"/>
            <a:ext cx="57652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2274" y="280044"/>
            <a:ext cx="595937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2295" y="352992"/>
            <a:ext cx="588181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953686" y="813372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6489653" y="799888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6899315" y="843235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7334089" y="807249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>
            <a:off x="7777150" y="792855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6" name="Down Arrow 45"/>
          <p:cNvSpPr/>
          <p:nvPr/>
        </p:nvSpPr>
        <p:spPr>
          <a:xfrm>
            <a:off x="754088" y="744540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1057" y="2335292"/>
            <a:ext cx="8668869" cy="5895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02129" y="2908993"/>
            <a:ext cx="8676086" cy="5895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7637" y="3539887"/>
            <a:ext cx="8632289" cy="5895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2129" y="4177873"/>
            <a:ext cx="8632289" cy="58958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5926" y="4764962"/>
            <a:ext cx="8632289" cy="58958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6939" y="5414995"/>
            <a:ext cx="8744441" cy="6793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6194" y="347657"/>
            <a:ext cx="586009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পর্যায়ে কয়টি মৌল রয়েছে?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9346" y="6164827"/>
            <a:ext cx="8801025" cy="62180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92913" y="160298"/>
            <a:ext cx="836860" cy="256483"/>
          </a:xfrm>
        </p:spPr>
        <p:txBody>
          <a:bodyPr/>
          <a:lstStyle/>
          <a:p>
            <a:fld id="{7BF80AE2-753A-4646-BB33-30031A55F0A4}" type="datetime1">
              <a:rPr lang="en-US" smtClean="0">
                <a:solidFill>
                  <a:schemeClr val="tx1"/>
                </a:solidFill>
              </a:rPr>
              <a:t>7/6/2020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435999" y="-77537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39181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2" grpId="0" animBg="1"/>
      <p:bldP spid="22" grpId="1" animBg="1"/>
      <p:bldP spid="25" grpId="0" animBg="1"/>
      <p:bldP spid="25" grpId="1" animBg="1"/>
      <p:bldP spid="8" grpId="0" animBg="1"/>
      <p:bldP spid="8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2" grpId="1" animBg="1"/>
      <p:bldP spid="9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6170" y="361931"/>
            <a:ext cx="8790175" cy="6343779"/>
            <a:chOff x="147131" y="437500"/>
            <a:chExt cx="8790175" cy="63437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" r="7015" b="35224"/>
            <a:stretch/>
          </p:blipFill>
          <p:spPr>
            <a:xfrm>
              <a:off x="238429" y="437500"/>
              <a:ext cx="8569065" cy="4775455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160780" y="6011838"/>
              <a:ext cx="8776526" cy="769441"/>
              <a:chOff x="220094" y="5768694"/>
              <a:chExt cx="8776526" cy="7694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29" t="66221" r="9334" b="24827"/>
              <a:stretch/>
            </p:blipFill>
            <p:spPr>
              <a:xfrm>
                <a:off x="1647748" y="5783855"/>
                <a:ext cx="7348872" cy="642625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0094" y="5768694"/>
                <a:ext cx="1441303" cy="7694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Actinide s</a:t>
                </a:r>
                <a:r>
                  <a:rPr lang="en-US" sz="2200" b="1" dirty="0" smtClean="0"/>
                  <a:t>eries</a:t>
                </a:r>
                <a:endParaRPr lang="en-US" sz="22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7131" y="5262007"/>
              <a:ext cx="8751659" cy="769441"/>
              <a:chOff x="220094" y="4867854"/>
              <a:chExt cx="8751659" cy="76944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0094" y="4867854"/>
                <a:ext cx="16223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kern="0" dirty="0"/>
                  <a:t>Lanthanide s</a:t>
                </a:r>
                <a:r>
                  <a:rPr lang="en-US" sz="2200" b="1" kern="0" dirty="0" smtClean="0"/>
                  <a:t>eries</a:t>
                </a:r>
                <a:endParaRPr lang="en-US" sz="2200" b="1" kern="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29" t="74522" r="9334" b="16352"/>
              <a:stretch/>
            </p:blipFill>
            <p:spPr>
              <a:xfrm>
                <a:off x="1661397" y="4925029"/>
                <a:ext cx="7310356" cy="655092"/>
              </a:xfrm>
              <a:prstGeom prst="rect">
                <a:avLst/>
              </a:prstGeom>
            </p:spPr>
          </p:pic>
        </p:grpSp>
      </p:grpSp>
      <p:sp>
        <p:nvSpPr>
          <p:cNvPr id="12" name="Rounded Rectangle 11"/>
          <p:cNvSpPr/>
          <p:nvPr/>
        </p:nvSpPr>
        <p:spPr>
          <a:xfrm>
            <a:off x="531179" y="329560"/>
            <a:ext cx="7285641" cy="4367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৬নং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8650" y="313822"/>
            <a:ext cx="6763566" cy="4367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৭নং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গ্রªপে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13066" y="3819859"/>
            <a:ext cx="7834763" cy="2111217"/>
            <a:chOff x="1085770" y="3819859"/>
            <a:chExt cx="7834763" cy="2111217"/>
          </a:xfrm>
        </p:grpSpPr>
        <p:sp>
          <p:nvSpPr>
            <p:cNvPr id="15" name="TextBox 14"/>
            <p:cNvSpPr txBox="1"/>
            <p:nvPr/>
          </p:nvSpPr>
          <p:spPr>
            <a:xfrm>
              <a:off x="1085770" y="3819859"/>
              <a:ext cx="568482" cy="70788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1</a:t>
              </a:r>
              <a:r>
                <a:rPr lang="en-US" sz="2000" dirty="0">
                  <a:solidFill>
                    <a:schemeClr val="bg1"/>
                  </a:solidFill>
                </a:rPr>
                <a:t>5</a:t>
              </a:r>
              <a:r>
                <a:rPr lang="bn-BD" sz="2000" dirty="0" smtClean="0">
                  <a:solidFill>
                    <a:schemeClr val="bg1"/>
                  </a:solidFill>
                </a:rPr>
                <a:t>টি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5405" y="5223259"/>
              <a:ext cx="7335128" cy="7078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17302" y="4474125"/>
            <a:ext cx="7830527" cy="2178787"/>
            <a:chOff x="1122597" y="4525122"/>
            <a:chExt cx="7830527" cy="2178787"/>
          </a:xfrm>
        </p:grpSpPr>
        <p:sp>
          <p:nvSpPr>
            <p:cNvPr id="42" name="TextBox 41"/>
            <p:cNvSpPr txBox="1"/>
            <p:nvPr/>
          </p:nvSpPr>
          <p:spPr>
            <a:xfrm>
              <a:off x="1122597" y="4525122"/>
              <a:ext cx="563187" cy="64633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15 </a:t>
              </a:r>
              <a:r>
                <a:rPr lang="bn-BD" dirty="0" smtClean="0">
                  <a:solidFill>
                    <a:schemeClr val="bg1"/>
                  </a:solidFill>
                </a:rPr>
                <a:t>টি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7996" y="5996092"/>
              <a:ext cx="7335128" cy="7078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10233" y="264567"/>
            <a:ext cx="2013174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 ক্লিক করুন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2839" y="629587"/>
            <a:ext cx="4212236" cy="83944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0" y="2878111"/>
            <a:ext cx="8971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ল্যানথানাইড ও অ্যাকটেনাইড সিরিজ কত নম্বর গ্রুপের অংশবিশেষ ব্যাখ্যা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4028" y="2268049"/>
            <a:ext cx="832641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 সারণি কী?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 সারণিতে কয়টি গ্রুপ 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column)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সারণিতে কয়টি পর্যায়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ল্যানথেনাইড সিরিজ কত নম্বর গ্রপের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বিশেষ?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অ্যাকটেনাইড সিরিজ কত নম্বর গ্রপের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924" y="457293"/>
            <a:ext cx="2472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02696"/>
              </p:ext>
            </p:extLst>
          </p:nvPr>
        </p:nvGraphicFramePr>
        <p:xfrm>
          <a:off x="177420" y="1201002"/>
          <a:ext cx="8720914" cy="484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07"/>
                <a:gridCol w="777922"/>
                <a:gridCol w="341194"/>
                <a:gridCol w="341194"/>
                <a:gridCol w="395785"/>
                <a:gridCol w="354842"/>
                <a:gridCol w="395785"/>
                <a:gridCol w="312933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  <a:gridCol w="435671"/>
              </a:tblGrid>
              <a:tr h="901735">
                <a:tc>
                  <a:txBody>
                    <a:bodyPr/>
                    <a:lstStyle/>
                    <a:p>
                      <a:r>
                        <a:rPr lang="bn-BD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 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মৌলের</a:t>
                      </a:r>
                      <a:r>
                        <a:rPr lang="bn-BD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237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76271"/>
              </p:ext>
            </p:extLst>
          </p:nvPr>
        </p:nvGraphicFramePr>
        <p:xfrm>
          <a:off x="191069" y="794302"/>
          <a:ext cx="8679976" cy="396240"/>
        </p:xfrm>
        <a:graphic>
          <a:graphicData uri="http://schemas.openxmlformats.org/drawingml/2006/table">
            <a:tbl>
              <a:tblPr/>
              <a:tblGrid>
                <a:gridCol w="8679976"/>
              </a:tblGrid>
              <a:tr h="248846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</a:t>
                      </a:r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57234"/>
              </p:ext>
            </p:extLst>
          </p:nvPr>
        </p:nvGraphicFramePr>
        <p:xfrm>
          <a:off x="136479" y="5955352"/>
          <a:ext cx="87482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94"/>
                <a:gridCol w="494441"/>
                <a:gridCol w="452059"/>
                <a:gridCol w="579201"/>
                <a:gridCol w="536821"/>
                <a:gridCol w="536821"/>
                <a:gridCol w="565075"/>
                <a:gridCol w="579202"/>
                <a:gridCol w="550948"/>
                <a:gridCol w="508568"/>
                <a:gridCol w="522694"/>
                <a:gridCol w="579201"/>
                <a:gridCol w="536821"/>
                <a:gridCol w="565075"/>
                <a:gridCol w="215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Lanthanide S.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Actinide S.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773" y="72192"/>
            <a:ext cx="8712213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পর্যায়ে মৌলের সংখ্যা ও প্রয়োজনীয় ঘরগুলো মৌল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পূর্ণ করে আনবে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3837" y="2284126"/>
            <a:ext cx="7360204" cy="25517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94" y="3207304"/>
            <a:ext cx="634222" cy="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959" y="901453"/>
            <a:ext cx="613960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পাঠে গুরত্ব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230" y="2384213"/>
            <a:ext cx="81235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গ্রপ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(column)</a:t>
            </a:r>
          </a:p>
          <a:p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(row)</a:t>
            </a:r>
            <a:endParaRPr lang="bn-IN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ল্যানথানাইড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bn-IN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অ্যাকটেনাইড</a:t>
            </a:r>
            <a:r>
              <a:rPr lang="bn-IN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bn-IN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2690" y="620789"/>
            <a:ext cx="8291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endParaRPr lang="bn-BD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অধ্যায়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সারণি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০৬/০৭/২০২০খ্রি।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12350"/>
          <a:stretch/>
        </p:blipFill>
        <p:spPr>
          <a:xfrm>
            <a:off x="299803" y="194872"/>
            <a:ext cx="8469441" cy="6430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504" y="4839671"/>
            <a:ext cx="4431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66132" y="63168"/>
            <a:ext cx="8611736" cy="5745707"/>
          </a:xfrm>
          <a:prstGeom prst="snip2DiagRect">
            <a:avLst>
              <a:gd name="adj1" fmla="val 0"/>
              <a:gd name="adj2" fmla="val 169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75145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5" y="5808875"/>
            <a:ext cx="88846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বৈশিষ্ট্য গুলো কীভাবে বলা সহজ হবে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176133"/>
            <a:ext cx="8781393" cy="567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5255" y="5568445"/>
            <a:ext cx="6780207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প্রর্দশিত মৌলগুলোর বৈশিষ্ট্য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বলা সহজ হবে 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85" y="5835641"/>
            <a:ext cx="881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জন্য সারণি তৈরি করা হয়েছে তাকে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03649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9218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55" y="3720771"/>
            <a:ext cx="3758158" cy="2641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6"/>
          <a:stretch/>
        </p:blipFill>
        <p:spPr>
          <a:xfrm>
            <a:off x="362000" y="4214682"/>
            <a:ext cx="4285139" cy="2148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/>
          <a:stretch/>
        </p:blipFill>
        <p:spPr>
          <a:xfrm>
            <a:off x="491079" y="2236424"/>
            <a:ext cx="4156060" cy="216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/>
          <a:stretch/>
        </p:blipFill>
        <p:spPr>
          <a:xfrm>
            <a:off x="491079" y="207938"/>
            <a:ext cx="4156060" cy="207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8"/>
          <a:stretch/>
        </p:blipFill>
        <p:spPr>
          <a:xfrm>
            <a:off x="4776218" y="854439"/>
            <a:ext cx="4042751" cy="2056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0"/>
          <a:stretch/>
        </p:blipFill>
        <p:spPr>
          <a:xfrm>
            <a:off x="4776218" y="2910813"/>
            <a:ext cx="3979614" cy="1987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/>
          <a:stretch/>
        </p:blipFill>
        <p:spPr>
          <a:xfrm>
            <a:off x="4805455" y="252909"/>
            <a:ext cx="4042751" cy="185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5053"/>
            <a:ext cx="914399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 </a:t>
            </a:r>
          </a:p>
          <a:p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সারণির</a:t>
            </a:r>
          </a:p>
          <a:p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বৈশিষ্ট্য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21875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10" y="2453606"/>
            <a:ext cx="848164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 </a:t>
            </a:r>
            <a:r>
              <a:rPr lang="bn-BD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সারণি</a:t>
            </a:r>
            <a:r>
              <a:rPr lang="bn-IN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2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510" y="1203497"/>
            <a:ext cx="534480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09" y="3490103"/>
            <a:ext cx="84816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BD" sz="3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বিন্যাসের সাথে পর্যায় সারণির </a:t>
            </a:r>
            <a:r>
              <a:rPr lang="en-US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 নির্ণয় </a:t>
            </a:r>
            <a:r>
              <a:rPr lang="bn-BD" sz="3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10" y="5019043"/>
            <a:ext cx="84816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মৌলসমূহের </a:t>
            </a:r>
            <a:r>
              <a:rPr lang="bn-BD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 ভিত্তিতে পর্যায় সারণিকে 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চিহ্নত </a:t>
            </a:r>
            <a:r>
              <a:rPr lang="bn-BD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2631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22027" y="2505218"/>
            <a:ext cx="1923393" cy="19166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3151249" y="250521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9" name="Oval 8"/>
          <p:cNvSpPr/>
          <p:nvPr/>
        </p:nvSpPr>
        <p:spPr>
          <a:xfrm>
            <a:off x="4285719" y="401766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endParaRPr lang="en-US" sz="1350" dirty="0"/>
          </a:p>
        </p:txBody>
      </p:sp>
      <p:sp>
        <p:nvSpPr>
          <p:cNvPr id="2" name="Oval 1"/>
          <p:cNvSpPr/>
          <p:nvPr/>
        </p:nvSpPr>
        <p:spPr>
          <a:xfrm>
            <a:off x="1947171" y="1559754"/>
            <a:ext cx="3732550" cy="37325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4317" y="2791822"/>
            <a:ext cx="1134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8274" y="383363"/>
            <a:ext cx="756744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সর্ববহিঃস্থ স্তরে কয়টি ইলেকট্রন রয়েছে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521" y="367928"/>
            <a:ext cx="64631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ইহা কোন মৌলের ইলেকট্রন বিন্যাস।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  <p:sp>
        <p:nvSpPr>
          <p:cNvPr id="18" name="Oval 17"/>
          <p:cNvSpPr/>
          <p:nvPr/>
        </p:nvSpPr>
        <p:spPr>
          <a:xfrm>
            <a:off x="3289432" y="1431975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0707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07 0.10741 C 0.16632 0.18472 0.12431 0.25347 0.06684 0.26019 C 0.00886 0.26667 -0.04253 0.20926 -0.04774 0.13218 C -0.0526 0.05463 -0.01059 -0.01273 0.04844 -0.01944 C 0.10573 -0.02639 0.15608 0.03009 0.16007 0.10741 Z " pathEditMode="relative" rAng="51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7 -0.10393 C -0.1717 -0.18125 -0.12604 -0.24467 -0.06909 -0.24467 C -0.01128 -0.24467 0.03542 -0.18125 0.03594 -0.10347 C 0.03542 -0.02592 -0.01145 0.03565 -0.06875 0.03611 C -0.12604 0.03635 -0.1717 -0.02592 -0.1717 -0.10393 Z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4 0.52153 C 0.02205 0.57963 -0.09809 0.5162 -0.14132 0.37986 C -0.18473 0.24005 -0.13733 0.07986 -0.03611 0.02037 C 0.06805 -0.03681 0.18645 0.02986 0.23107 0.16898 C 0.27465 0.30602 0.22812 0.46296 0.12534 0.52153 Z " pathEditMode="relative" rAng="9420000" ptsTypes="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5" grpId="0" animBg="1"/>
      <p:bldP spid="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79194" r="10001"/>
          <a:stretch/>
        </p:blipFill>
        <p:spPr>
          <a:xfrm>
            <a:off x="2089217" y="5547407"/>
            <a:ext cx="6995721" cy="123149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80107" y="1523714"/>
            <a:ext cx="8504831" cy="4057071"/>
            <a:chOff x="700272" y="1204283"/>
            <a:chExt cx="11319011" cy="359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" t="10076" r="83219" b="22757"/>
            <a:stretch/>
          </p:blipFill>
          <p:spPr>
            <a:xfrm>
              <a:off x="700272" y="1208103"/>
              <a:ext cx="1307043" cy="35951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8" t="10076" b="22757"/>
            <a:stretch/>
          </p:blipFill>
          <p:spPr>
            <a:xfrm>
              <a:off x="1933589" y="1204283"/>
              <a:ext cx="10085694" cy="3595180"/>
            </a:xfrm>
            <a:prstGeom prst="rect">
              <a:avLst/>
            </a:prstGeom>
          </p:spPr>
        </p:pic>
      </p:grpSp>
      <p:sp>
        <p:nvSpPr>
          <p:cNvPr id="22" name="Down Arrow 21"/>
          <p:cNvSpPr/>
          <p:nvPr/>
        </p:nvSpPr>
        <p:spPr>
          <a:xfrm>
            <a:off x="4269382" y="222711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742472" y="2236551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5203339" y="2236551"/>
            <a:ext cx="507595" cy="73386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5702541" y="2219088"/>
            <a:ext cx="507595" cy="7857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6190346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6648572" y="110279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082857" y="110279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7534161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8020513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8534949" y="639083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3797205" y="2236550"/>
            <a:ext cx="507595" cy="70223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949962" y="111477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472885" y="584782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1466255" y="2195366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1929660" y="220722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2377684" y="2219088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2891972" y="2207227"/>
            <a:ext cx="507595" cy="7294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3308755" y="222711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6" name="Right Arrow Callout 45"/>
          <p:cNvSpPr/>
          <p:nvPr/>
        </p:nvSpPr>
        <p:spPr>
          <a:xfrm>
            <a:off x="124306" y="159399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ight Arrow Callout 47"/>
          <p:cNvSpPr/>
          <p:nvPr/>
        </p:nvSpPr>
        <p:spPr>
          <a:xfrm>
            <a:off x="132653" y="2195366"/>
            <a:ext cx="481908" cy="355838"/>
          </a:xfrm>
          <a:prstGeom prst="rightArrowCallout">
            <a:avLst>
              <a:gd name="adj1" fmla="val 23012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Right Arrow Callout 48"/>
          <p:cNvSpPr/>
          <p:nvPr/>
        </p:nvSpPr>
        <p:spPr>
          <a:xfrm>
            <a:off x="146484" y="2724661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Right Arrow Callout 49"/>
          <p:cNvSpPr/>
          <p:nvPr/>
        </p:nvSpPr>
        <p:spPr>
          <a:xfrm>
            <a:off x="148264" y="3343105"/>
            <a:ext cx="481908" cy="355838"/>
          </a:xfrm>
          <a:prstGeom prst="rightArrowCallout">
            <a:avLst>
              <a:gd name="adj1" fmla="val 23012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Right Arrow Callout 50"/>
          <p:cNvSpPr/>
          <p:nvPr/>
        </p:nvSpPr>
        <p:spPr>
          <a:xfrm>
            <a:off x="148264" y="3906583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Right Arrow Callout 51"/>
          <p:cNvSpPr/>
          <p:nvPr/>
        </p:nvSpPr>
        <p:spPr>
          <a:xfrm>
            <a:off x="125755" y="444388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Right Arrow Callout 52"/>
          <p:cNvSpPr/>
          <p:nvPr/>
        </p:nvSpPr>
        <p:spPr>
          <a:xfrm>
            <a:off x="105875" y="499402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9567" y="371333"/>
            <a:ext cx="283426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213512" y="259113"/>
            <a:ext cx="2223743" cy="4669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07 </a:t>
            </a:r>
            <a:r>
              <a:rPr lang="en-US" sz="2400" b="1" dirty="0" err="1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টি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0254" y="1122552"/>
            <a:ext cx="2220001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18 </a:t>
            </a:r>
            <a:r>
              <a:rPr lang="en-US" sz="2000" b="1" dirty="0" err="1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13867" y="359721"/>
            <a:ext cx="631123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আনুভূমিক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 (</a:t>
            </a:r>
            <a:r>
              <a:rPr lang="en-US" sz="3200" b="1" dirty="0" smtClean="0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07 </a:t>
            </a:r>
            <a:r>
              <a:rPr lang="en-US" b="1" dirty="0" err="1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4380" y="416150"/>
            <a:ext cx="601323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গ্রপ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খাড়া স্তম্ভ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18 </a:t>
            </a:r>
            <a:r>
              <a:rPr lang="en-US" sz="2000" b="1" dirty="0" err="1" smtClean="0">
                <a:solidFill>
                  <a:schemeClr val="bg1"/>
                </a:solidFill>
                <a:latin typeface="ModhumatiMJ" panose="00000400000000000000" pitchFamily="2" charset="0"/>
                <a:cs typeface="ModhumatiMJ" panose="00000400000000000000" pitchFamily="2" charset="0"/>
              </a:rPr>
              <a:t>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040" y="6250811"/>
            <a:ext cx="18742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Actinide Series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876" y="5646467"/>
            <a:ext cx="1983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LanthanideSeries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7941" y="34356"/>
            <a:ext cx="2446059" cy="329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</p:spTree>
    <p:extLst>
      <p:ext uri="{BB962C8B-B14F-4D97-AF65-F5344CB8AC3E}">
        <p14:creationId xmlns:p14="http://schemas.microsoft.com/office/powerpoint/2010/main" val="23492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9600173">
            <a:off x="2538891" y="1413083"/>
            <a:ext cx="3900805" cy="38845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3374556" y="2349127"/>
            <a:ext cx="2185207" cy="21714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rot="1524676">
            <a:off x="1697749" y="599090"/>
            <a:ext cx="5522857" cy="54706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018064" y="1761538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4379637" y="2186776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9" name="Oval 8"/>
          <p:cNvSpPr/>
          <p:nvPr/>
        </p:nvSpPr>
        <p:spPr>
          <a:xfrm>
            <a:off x="4379637" y="4341084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5846904" y="4358213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-</a:t>
            </a:r>
            <a:endParaRPr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5277365" y="1527506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5645881" y="1718754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</a:t>
            </a:r>
            <a:endParaRPr lang="en-US" sz="1350" dirty="0"/>
          </a:p>
        </p:txBody>
      </p:sp>
      <p:sp>
        <p:nvSpPr>
          <p:cNvPr id="15" name="Oval 14"/>
          <p:cNvSpPr/>
          <p:nvPr/>
        </p:nvSpPr>
        <p:spPr>
          <a:xfrm>
            <a:off x="3327366" y="1556403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</a:t>
            </a:r>
            <a:endParaRPr lang="en-US" sz="1350" dirty="0"/>
          </a:p>
        </p:txBody>
      </p:sp>
      <p:sp>
        <p:nvSpPr>
          <p:cNvPr id="16" name="Oval 15"/>
          <p:cNvSpPr/>
          <p:nvPr/>
        </p:nvSpPr>
        <p:spPr>
          <a:xfrm>
            <a:off x="6041111" y="4003928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-</a:t>
            </a:r>
            <a:endParaRPr lang="en-US" sz="1350" dirty="0"/>
          </a:p>
        </p:txBody>
      </p:sp>
      <p:sp>
        <p:nvSpPr>
          <p:cNvPr id="17" name="Oval 16"/>
          <p:cNvSpPr/>
          <p:nvPr/>
        </p:nvSpPr>
        <p:spPr>
          <a:xfrm>
            <a:off x="2773861" y="4328630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endParaRPr lang="en-US" sz="1350" dirty="0"/>
          </a:p>
        </p:txBody>
      </p:sp>
      <p:sp>
        <p:nvSpPr>
          <p:cNvPr id="19" name="Oval 18"/>
          <p:cNvSpPr/>
          <p:nvPr/>
        </p:nvSpPr>
        <p:spPr>
          <a:xfrm>
            <a:off x="3076210" y="4653332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4098587" y="3035024"/>
            <a:ext cx="914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www.bracsarma@gmail.com</a:t>
            </a:r>
          </a:p>
        </p:txBody>
      </p:sp>
      <p:sp>
        <p:nvSpPr>
          <p:cNvPr id="7" name="Oval 6"/>
          <p:cNvSpPr/>
          <p:nvPr/>
        </p:nvSpPr>
        <p:spPr>
          <a:xfrm>
            <a:off x="1601204" y="2511478"/>
            <a:ext cx="313554" cy="32470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34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25 -0.19282 C 0.41944 -0.19282 0.5151 -0.0662 0.5151 0.09144 C 0.5151 0.24862 0.41944 0.37732 0.30225 0.37732 C 0.18559 0.37732 0.09114 0.24862 0.09114 0.09144 C 0.09114 -0.0662 0.18559 -0.19282 0.30225 -0.19282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-0.05579 C 0.18924 -0.10787 0.31216 -0.03172 0.35052 0.1155 C 0.38854 0.26296 0.32726 0.42662 0.21424 0.4787 C 0.10122 0.53055 -0.02083 0.45092 -0.05885 0.30347 C -0.09705 0.15601 -0.0368 -0.00394 0.07622 -0.05579 Z " pathEditMode="relative" rAng="20460000" ptsTypes="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26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 0.14283 C 0.1184 0.23056 0.07066 0.30903 0.00521 0.31667 C -0.06094 0.32361 -0.11945 0.25857 -0.12587 0.17107 C -0.13091 0.0831 -0.08195 0.00695 -0.01563 -0.00069 C 0.04965 -0.00856 0.10712 0.05509 0.1118 0.14283 Z " pathEditMode="relative" rAng="510000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1 -0.1581 C -0.12743 -0.24421 -0.07483 -0.31597 -0.0092 -0.31574 C 0.05729 -0.31574 0.11146 -0.24467 0.11198 -0.15787 C 0.11128 -0.07106 0.05712 -0.00208 -0.00886 -0.00162 C -0.075 -0.00162 -0.12743 -0.07106 -0.12761 -0.1581 Z " pathEditMode="relative" rAng="1620000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45 0.11041 C -0.31216 0.0912 -0.39584 -0.04838 -0.38229 -0.20486 C -0.3665 -0.35949 -0.26025 -0.47199 -0.14184 -0.45278 C -0.02518 -0.43264 0.05729 -0.29028 0.04305 -0.13542 C 0.0283 0.02106 -0.07726 0.13055 -0.19445 0.11041 Z " pathEditMode="relative" rAng="11220000" ptsTypes="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8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-0.16181 C 0.05451 -0.16088 0.18924 0.01527 0.19184 0.23518 C 0.19028 0.45324 0.05504 0.63588 -0.10989 0.63588 C -0.27483 0.63356 -0.40851 0.4537 -0.40694 0.23518 C -0.40868 0.01551 -0.27396 -0.16111 -0.10972 -0.16181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98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0.09976 C 0.09496 0.24097 0.04896 0.40925 -0.05799 0.47291 C -0.16528 0.53541 -0.29184 0.47037 -0.33889 0.328 C -0.38681 0.18425 -0.33837 0.01759 -0.2309 -0.04653 C -0.12483 -0.1095 -0.00035 -0.04491 0.04705 0.09976 Z " pathEditMode="relative" rAng="3960000" ptsTypes="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0.18611 C -0.06909 0.03172 0.04254 -0.06898 0.15643 -0.03611 C 0.27066 -0.00416 0.34479 0.14885 0.32049 0.30301 C 0.29497 0.45857 0.18143 0.55625 0.06719 0.52431 C -0.0467 0.49028 -0.11771 0.34028 -0.0934 0.18611 Z " pathEditMode="relative" rAng="16920000" ptsTypes="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5 0.15787 C -0.25104 0.19282 -0.36545 0.10139 -0.39167 -0.05 C -0.41771 -0.20047 -0.34618 -0.3544 -0.23177 -0.39005 C -0.1184 -0.42431 -0.00504 -0.32755 0.01996 -0.17732 C 0.04687 -0.02547 -0.02309 0.12268 -0.13715 0.15787 Z " pathEditMode="relative" rAng="10020000" ptsTypes="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27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08 -0.11944 C 0.35659 0.03472 0.24913 0.1382 0.13454 0.11134 C 0.02014 0.08565 -0.0573 -0.0625 -0.03681 -0.21667 C -0.01684 -0.36898 0.09409 -0.47083 0.20833 -0.44398 C 0.32239 -0.41713 0.39722 -0.27176 0.37708 -0.11944 Z " pathEditMode="relative" rAng="6000000" ptsTypes="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47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18287 C -0.08403 -0.34166 -0.00121 -0.48217 0.11511 -0.49768 C 0.23195 -0.51342 0.33802 -0.39953 0.34966 -0.24352 C 0.36285 -0.08657 0.27639 0.05324 0.15764 0.06991 C 0.04393 0.08588 -0.05989 -0.02685 -0.07153 -0.18287 Z " pathEditMode="relative" rAng="15840000" ptsTypes="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668</Words>
  <Application>Microsoft Office PowerPoint</Application>
  <PresentationFormat>On-screen Show (4:3)</PresentationFormat>
  <Paragraphs>199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ModhumatiMJ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Acer</cp:lastModifiedBy>
  <cp:revision>268</cp:revision>
  <dcterms:created xsi:type="dcterms:W3CDTF">2016-03-07T06:18:45Z</dcterms:created>
  <dcterms:modified xsi:type="dcterms:W3CDTF">2020-07-06T16:03:36Z</dcterms:modified>
</cp:coreProperties>
</file>