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4" r:id="rId2"/>
    <p:sldId id="297" r:id="rId3"/>
    <p:sldId id="295" r:id="rId4"/>
    <p:sldId id="288" r:id="rId5"/>
    <p:sldId id="292" r:id="rId6"/>
    <p:sldId id="264" r:id="rId7"/>
    <p:sldId id="284" r:id="rId8"/>
    <p:sldId id="281" r:id="rId9"/>
    <p:sldId id="262" r:id="rId10"/>
    <p:sldId id="269" r:id="rId11"/>
    <p:sldId id="265" r:id="rId12"/>
    <p:sldId id="266" r:id="rId13"/>
    <p:sldId id="271" r:id="rId14"/>
    <p:sldId id="267" r:id="rId15"/>
    <p:sldId id="283" r:id="rId16"/>
    <p:sldId id="286" r:id="rId17"/>
    <p:sldId id="285" r:id="rId18"/>
    <p:sldId id="280" r:id="rId19"/>
    <p:sldId id="289" r:id="rId20"/>
    <p:sldId id="29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79F12D-484F-4803-BFD4-07068CF22B6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998D67-C61D-4448-9F41-BEB26D2B9D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9" y="151962"/>
            <a:ext cx="11998036" cy="66090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1150" y="263154"/>
            <a:ext cx="817418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সবাইকে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IN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04800"/>
            <a:ext cx="906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                           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0218" y="443345"/>
            <a:ext cx="846512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খাণ্ডব দাহন বলতে  খাণ্ডব বনের ভীষণ অগ্নিকাণ্ডকে বোঝানো হয়েছে ।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কেননা ১৯৭১ সালে পাক-হানাদার বাহিনী নিরীহ বাঙালীর ওপর যে হত্যাযজ্ঞ চালিয়েছিল ,বাড়িঘরে আগুন দিয়েছিল  সেই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নির্মম-নিষ্ঠুর ঘটনা বোঝানো হয়েছে ।মুক্তিযুদ্ধে পাকসেনারা গ্রামের পর গ্রাম আগুনে পুড়িয়ে দেয় । তাদের সেই  নিষ্ঠুরতা –নির্মমতা থেকে ছাত্রাবাস,শহরের লোকালয়,বস্তিও রেহাই পাইনি ।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7921" y="3208440"/>
            <a:ext cx="6719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8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pt-BR" sz="4800" dirty="0">
                <a:solidFill>
                  <a:srgbClr val="002060"/>
                </a:solidFill>
                <a:latin typeface="SutonnyMJ" pitchFamily="2" charset="0"/>
              </a:rPr>
              <a:t>Zzwg Avm‡e e‡j, †n ¯^vaxbZv,</a:t>
            </a:r>
          </a:p>
          <a:p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mvwKbv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wewei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Kcvj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fvOj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,</a:t>
            </a:r>
          </a:p>
          <a:p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wmuw_i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wmu`yi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gy‡Q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†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Mj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nwi`vmxi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|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42"/>
          <a:stretch/>
        </p:blipFill>
        <p:spPr>
          <a:xfrm>
            <a:off x="144380" y="134247"/>
            <a:ext cx="3544430" cy="350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0145" y="2333685"/>
            <a:ext cx="104878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solidFill>
                  <a:srgbClr val="002060"/>
                </a:solidFill>
                <a:latin typeface="SutonnyMJ" pitchFamily="2" charset="0"/>
              </a:rPr>
              <a:t>Zzwg </a:t>
            </a:r>
            <a:r>
              <a:rPr lang="pt-BR" sz="4800" dirty="0">
                <a:solidFill>
                  <a:srgbClr val="002060"/>
                </a:solidFill>
                <a:latin typeface="SutonnyMJ" pitchFamily="2" charset="0"/>
              </a:rPr>
              <a:t>Avm‡e e‡j, †n ¯^vaxbZv,</a:t>
            </a:r>
          </a:p>
          <a:p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kn‡ii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ey‡K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RjcvB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i‡Oi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U¨v¼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G‡jv</a:t>
            </a:r>
            <a:endParaRPr lang="en-US" sz="48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pl-PL" sz="4800" dirty="0">
                <a:solidFill>
                  <a:srgbClr val="002060"/>
                </a:solidFill>
                <a:latin typeface="SutonnyMJ" pitchFamily="2" charset="0"/>
              </a:rPr>
              <a:t>`vb‡ei g‡Zv wPrKvi Ki‡Z Ki‡Z</a:t>
            </a:r>
          </a:p>
          <a:p>
            <a:r>
              <a:rPr lang="pt-BR" sz="4800" dirty="0">
                <a:solidFill>
                  <a:srgbClr val="002060"/>
                </a:solidFill>
                <a:latin typeface="SutonnyMJ" pitchFamily="2" charset="0"/>
              </a:rPr>
              <a:t>Zzwg Avm‡e e‡j, †n ¯^vaxbZv,</a:t>
            </a:r>
          </a:p>
          <a:p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QvÎvevm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ew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¯—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DRvo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n‡jv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|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wiK‡qj‡jm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ivB‡dj</a:t>
            </a:r>
            <a:endParaRPr lang="en-US" sz="48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Avi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†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gwkbMvb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LB †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dvUvj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utonnyMJ" pitchFamily="2" charset="0"/>
              </a:rPr>
              <a:t>hÎZÎ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</a:rPr>
              <a:t>|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r="16694" b="16694"/>
          <a:stretch/>
        </p:blipFill>
        <p:spPr>
          <a:xfrm>
            <a:off x="7410678" y="-92690"/>
            <a:ext cx="4694694" cy="315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06" y="74523"/>
            <a:ext cx="116544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জলপাই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ট্যাঙ্ক  হিংস্র দানবের মতো মানুষের প্রাণ কেড়ে নেয় বলে কবি তাকে দানব বলেছেন ।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মুক্তিযুদ্ধের সময় পাকিস্তানি হানাদার বাহিনী ট্যাঙ্কসহ অজস্র মরনাস্ত্র নিয়ে আসে স্বাধীনতা কামী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নিরীহ বাঙালিদের নিশ্চিহ্ন করে দিতে ।দানবের মতো সে মরনাস্ত্রগুলো দিয়ে নিরীহ বাঙালিকে নির্বিচারে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 করেছে  ,হিংস্র দানব তুল্য জলপাই রঙের ট্যাঙ্ক অসংখ্য বাঙালির প্রাণ নিষঠুর ভাবে কেড়ে নিয়েছে ।</a:t>
            </a:r>
            <a:endParaRPr lang="bn-BD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674" y="460408"/>
            <a:ext cx="77944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Zzwg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Avm‡e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e‡j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QvB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n‡jv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MÖv‡gi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ci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MÖvg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Zzwg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Avm‡e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e‡j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weaŸ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¯—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cvovq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cÖfzi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ev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¯‘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wfUvi</a:t>
            </a:r>
            <a:endParaRPr lang="en-US" sz="36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</a:rPr>
              <a:t>f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গ্ন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স্তুপে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uvwo‡q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GKUvbv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AvZ©bv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`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Kij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GKUv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KzKzi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r>
              <a:rPr lang="pt-BR" sz="3600" dirty="0">
                <a:solidFill>
                  <a:srgbClr val="002060"/>
                </a:solidFill>
                <a:latin typeface="SutonnyMJ" pitchFamily="2" charset="0"/>
              </a:rPr>
              <a:t>Zzwg Avm‡e e‡j, †n ¯^vaxbZv,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AeyS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wkï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nvgv¸wo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w`j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wcZv-gvZvi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jv‡ki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Dci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Zvgv‡K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cvIqvi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R‡b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¨, †n ¯^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vaxbZv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, 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Zvgv‡K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cvIqvi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R‡b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¨</a:t>
            </a:r>
          </a:p>
          <a:p>
            <a:r>
              <a:rPr lang="pt-BR" sz="3600" dirty="0">
                <a:solidFill>
                  <a:srgbClr val="002060"/>
                </a:solidFill>
                <a:latin typeface="SutonnyMJ" pitchFamily="2" charset="0"/>
              </a:rPr>
              <a:t>Avi KZevi fvm‡Z n‡e i³M½vq ?</a:t>
            </a:r>
            <a:endParaRPr lang="en-US" sz="3600" dirty="0">
              <a:solidFill>
                <a:srgbClr val="002060"/>
              </a:solidFill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846" y="152400"/>
            <a:ext cx="4419601" cy="32549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65" t="28571" r="12965" b="17143"/>
          <a:stretch/>
        </p:blipFill>
        <p:spPr>
          <a:xfrm>
            <a:off x="7713846" y="3484345"/>
            <a:ext cx="4419601" cy="330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3" y="192505"/>
            <a:ext cx="8037094" cy="3489339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স্বাধীনতা ,তোমার জন্যে থুত্থু</a:t>
            </a:r>
            <a:r>
              <a:rPr lang="bn-IN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ড়ে</a:t>
            </a:r>
            <a:r>
              <a:rPr lang="bn-BD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এক বুড়ো</a:t>
            </a:r>
            <a:br>
              <a:rPr lang="bn-BD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উদাস দাওয়ায় বসে আছেন –তাঁর চোখের নিচে অপরাহ্নের</a:t>
            </a:r>
            <a:br>
              <a:rPr lang="bn-BD" sz="48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48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6253" y="3114572"/>
            <a:ext cx="7796464" cy="3873988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দুর্বল আলোর ঝিলিক,বাতাসে নড়ছে চুল</a:t>
            </a:r>
            <a:r>
              <a:rPr lang="en-US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bn-BD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স্বাধীনতা,তোমার জন্যে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মোল্লাবাড়ির এক বিধবা দাঁড়িয়ে আছে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নড়বড়ে খুঁটি ধরে দগ্ধ ঘরের ।</a:t>
            </a:r>
            <a:endParaRPr lang="en-US" sz="48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64" y="317634"/>
            <a:ext cx="4220239" cy="6151418"/>
          </a:xfrm>
        </p:spPr>
      </p:pic>
    </p:spTree>
    <p:extLst>
      <p:ext uri="{BB962C8B-B14F-4D97-AF65-F5344CB8AC3E}">
        <p14:creationId xmlns:p14="http://schemas.microsoft.com/office/powerpoint/2010/main" val="21238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25" y="-123827"/>
            <a:ext cx="816222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জন্যে,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সগীর আলী, শাহবাজপুরের সেই জোয়ান কৃষক,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কেষ্ট দাস, </a:t>
            </a:r>
            <a:r>
              <a:rPr lang="bn-IN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জেলেপাড়ার </a:t>
            </a: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 সাহসী লোকটা,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 মিয়া, মেঘনা নদীর দক্ষ মাঝি,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 গাজী ব’লে নৌকা চালায় উদ্দান ঝডে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রুস্তম শেখ, ঢাকার রিকশাওয়ালা, যার ফুসফুস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পোকার দখলে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রাইফেল কাঁধে বনে জঙ্গলে </a:t>
            </a:r>
            <a:r>
              <a:rPr lang="bn-IN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ঘুরে বেড়ানো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তেজী তরুণ যার পদভারে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নতুন পৃথিবীর জন্ম হ’তে চলেছে 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6" y="3431708"/>
            <a:ext cx="4064566" cy="33078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6" y="240632"/>
            <a:ext cx="4061746" cy="27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2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046" y="0"/>
            <a:ext cx="7270281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এক প্রান্ত থেকে অন্য প্রান্তে জ্বলন্ত</a:t>
            </a:r>
            <a:b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ঘোষণার ধ্বনিপ্রতিধ্বনি তুলে,</a:t>
            </a:r>
            <a:b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নিশান </a:t>
            </a:r>
            <a:r>
              <a:rPr lang="bn-IN" sz="5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উড়িয়ে</a:t>
            </a:r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দামামা বাজিয়ে দিগ্বিদিক</a:t>
            </a:r>
            <a:b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বাংলায়</a:t>
            </a:r>
            <a:b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তোমাকে আসতেই </a:t>
            </a:r>
            <a:r>
              <a:rPr lang="bn-IN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হবে, হে স্বাধীনতা।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838" y="-1"/>
            <a:ext cx="4565493" cy="36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394" y="1062389"/>
            <a:ext cx="7620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1465" y="990822"/>
            <a:ext cx="756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জলপাই রঙ্গের ট্যাং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 কবি দানব বলেছেন কেন ?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83" y="0"/>
            <a:ext cx="3003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কাজ করি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 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4329" y="1956843"/>
            <a:ext cx="8368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পোকার দখলে কার ফুসফুস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2" y="2514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সিঁথির সিঁদুর মুছে গেল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4329" y="3222486"/>
            <a:ext cx="925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অনাথ কিশোরীর থালা শুন্য কেন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2978710" y="124661"/>
            <a:ext cx="6567071" cy="2410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accent5">
                    <a:lumMod val="50000"/>
                  </a:schemeClr>
                </a:solidFill>
              </a:rPr>
              <a:t>পরিচিতি 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7" y="3782310"/>
            <a:ext cx="4668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000" dirty="0" smtClean="0">
                <a:solidFill>
                  <a:srgbClr val="C00000"/>
                </a:solidFill>
              </a:rPr>
              <a:t>মোঃ জাকির হোসেন </a:t>
            </a:r>
          </a:p>
          <a:p>
            <a:pPr algn="ctr">
              <a:lnSpc>
                <a:spcPct val="150000"/>
              </a:lnSpc>
            </a:pPr>
            <a:r>
              <a:rPr lang="bn-BD" sz="2000" dirty="0" smtClean="0">
                <a:solidFill>
                  <a:srgbClr val="C00000"/>
                </a:solidFill>
              </a:rPr>
              <a:t>সহকারি শিক্ষক (আইসিটি) </a:t>
            </a:r>
          </a:p>
          <a:p>
            <a:pPr algn="ctr">
              <a:lnSpc>
                <a:spcPct val="150000"/>
              </a:lnSpc>
            </a:pPr>
            <a:r>
              <a:rPr lang="bn-BD" sz="2000" dirty="0" smtClean="0">
                <a:solidFill>
                  <a:srgbClr val="C00000"/>
                </a:solidFill>
              </a:rPr>
              <a:t>মাটিরাংগা সরকারি মডেল উচ্চ বিদ্যালয়</a:t>
            </a:r>
          </a:p>
          <a:p>
            <a:pPr algn="ctr">
              <a:lnSpc>
                <a:spcPct val="150000"/>
              </a:lnSpc>
            </a:pPr>
            <a:r>
              <a:rPr lang="bn-BD" sz="2000" dirty="0" smtClean="0">
                <a:solidFill>
                  <a:srgbClr val="C00000"/>
                </a:solidFill>
              </a:rPr>
              <a:t>মাটিরাংগা, খাগড়াছড়ি। 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36" y="1179371"/>
            <a:ext cx="1981217" cy="2324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783850" y="3988604"/>
            <a:ext cx="3228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400" dirty="0" smtClean="0"/>
              <a:t>শ্রেণী – নবম / দশম </a:t>
            </a:r>
          </a:p>
          <a:p>
            <a:pPr>
              <a:lnSpc>
                <a:spcPct val="150000"/>
              </a:lnSpc>
            </a:pPr>
            <a:r>
              <a:rPr lang="bn-BD" sz="2400" dirty="0" smtClean="0"/>
              <a:t>বিষয় – বাংলা সাহিত্য </a:t>
            </a:r>
          </a:p>
          <a:p>
            <a:pPr>
              <a:lnSpc>
                <a:spcPct val="150000"/>
              </a:lnSpc>
            </a:pPr>
            <a:r>
              <a:rPr lang="bn-BD" sz="2400" dirty="0" smtClean="0"/>
              <a:t>সময় - ৫০ মিনিট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017" y="969740"/>
            <a:ext cx="1843946" cy="2743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7" y="2729345"/>
            <a:ext cx="2951018" cy="40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8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159" y="1001027"/>
            <a:ext cx="97696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বাড়ির কাজ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তোমাকে পাওয়ার জন্য হে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স্বাধীনতা’ কবিতার মূল বক্তব্য লিখে আনবে।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3856" y="2812472"/>
            <a:ext cx="8049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ধন্যবাদ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360218" y="471055"/>
            <a:ext cx="10196946" cy="601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052" y="0"/>
            <a:ext cx="12393052" cy="6800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9819" y="222455"/>
            <a:ext cx="8312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</a:rPr>
              <a:t>ধন্যবাদ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97" y="1125424"/>
            <a:ext cx="5655963" cy="5389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156" y="202095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১৯৭১ সালের মুক্তি বাহিনী -----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00" y="1125425"/>
            <a:ext cx="6039449" cy="538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34" y="279133"/>
            <a:ext cx="5090712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6625" y="2090181"/>
            <a:ext cx="8749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তোমাকে পাওয়ার জন্য হে স্বাধীনতা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19773" y="5473262"/>
            <a:ext cx="4038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শামসুর</a:t>
            </a:r>
            <a:r>
              <a:rPr lang="en-US" sz="5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রাহমান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2" descr="C:\Users\Doel-1612i3\Desktop\shams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83" y="3422665"/>
            <a:ext cx="4040354" cy="26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0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4" y="980786"/>
            <a:ext cx="1204912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endParaRPr lang="bn-BD" sz="44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 </a:t>
            </a: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স্বাধিনতা যুদ্ধে কোন কোন পেশার লোক অংশগ্রহণ করেছিল তাদের নাম বলতে পারবে;</a:t>
            </a:r>
          </a:p>
          <a:p>
            <a:endParaRPr lang="bn-BD" sz="20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IN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 কোন ধরণের নৃশংসতা চালিয়েছিল তা লিখতে পারবে।</a:t>
            </a:r>
            <a:endParaRPr lang="bn-IN" sz="4400" b="0" i="0" dirty="0">
              <a:solidFill>
                <a:srgbClr val="0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996" y="3102791"/>
            <a:ext cx="81603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/>
          </a:p>
        </p:txBody>
      </p:sp>
      <p:pic>
        <p:nvPicPr>
          <p:cNvPr id="5" name="Picture 2" descr="C:\Users\Doel-1612i3\Desktop\shams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55" y="580571"/>
            <a:ext cx="5167745" cy="454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3050584" y="5125339"/>
            <a:ext cx="750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শামসুর</a:t>
            </a:r>
            <a:r>
              <a:rPr lang="en-US" sz="9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রাহমান</a:t>
            </a:r>
            <a:endParaRPr lang="en-US" sz="9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963" y="0"/>
            <a:ext cx="2925969" cy="3030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১৯২৯ সালের ২৪শে অক্টোবর ঢাকায়</a:t>
            </a:r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জন্ম।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লেখাপড়া- ১৯৪৫ সালে ম্যাট্রিক, ১৯৪৭ সালে ইন্টার এবং ঢাবি থেকে স্নাতক।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296" y="3128792"/>
            <a:ext cx="2937636" cy="3223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কাব্যগ্রন্থ-রৌদ্র করোটিতে,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বিধবস্ত নীলিমা,নিজ বাসভূমে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বন্দী শিবির থেকে</a:t>
            </a:r>
            <a:endParaRPr lang="en-US" sz="36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49143" y="1196554"/>
            <a:ext cx="3325094" cy="2980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পেশা-সাংবাদিকতা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পুরস্কার-বাংলা একাডেমি পুরস্কার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একুশে পদকসহ 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অসংখ্য পুরস্কার</a:t>
            </a:r>
            <a:endParaRPr lang="en-US" sz="36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598" y="4448256"/>
            <a:ext cx="3082639" cy="1821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মৃত্যু-২০০৬ সালের ১৭ই অক্টোবর</a:t>
            </a:r>
            <a:endParaRPr lang="en-US" sz="4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5" b="56768"/>
          <a:stretch/>
        </p:blipFill>
        <p:spPr>
          <a:xfrm>
            <a:off x="504782" y="381000"/>
            <a:ext cx="7510505" cy="5976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21"/>
          <a:stretch/>
        </p:blipFill>
        <p:spPr>
          <a:xfrm>
            <a:off x="504783" y="381000"/>
            <a:ext cx="7510504" cy="597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48" y="3947886"/>
            <a:ext cx="5715000" cy="27834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0" y="3947886"/>
            <a:ext cx="5813895" cy="278342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00003" y="-53"/>
            <a:ext cx="2171700" cy="1614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শব্দার্থ-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4775205" y="297992"/>
            <a:ext cx="3439886" cy="92333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 সেখানে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5486381" y="1528382"/>
            <a:ext cx="3381863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ভীষণ অগ্নিকাণ্ড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6357241" y="2930633"/>
            <a:ext cx="2525464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চিৎকার করা </a:t>
            </a:r>
            <a:endParaRPr lang="en-US" sz="4000" dirty="0"/>
          </a:p>
        </p:txBody>
      </p:sp>
      <p:sp>
        <p:nvSpPr>
          <p:cNvPr id="16" name="Right Arrow 15"/>
          <p:cNvSpPr/>
          <p:nvPr/>
        </p:nvSpPr>
        <p:spPr>
          <a:xfrm>
            <a:off x="2670630" y="-44140"/>
            <a:ext cx="2119099" cy="1566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যত্রতত্র</a:t>
            </a:r>
            <a:endParaRPr lang="en-US" sz="5400" dirty="0"/>
          </a:p>
        </p:txBody>
      </p:sp>
      <p:sp>
        <p:nvSpPr>
          <p:cNvPr id="18" name="Right Arrow 17"/>
          <p:cNvSpPr/>
          <p:nvPr/>
        </p:nvSpPr>
        <p:spPr>
          <a:xfrm>
            <a:off x="2699645" y="1209925"/>
            <a:ext cx="2786746" cy="1566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খাণ্ডবদাহন</a:t>
            </a:r>
            <a:endParaRPr lang="en-US" sz="5400" dirty="0"/>
          </a:p>
        </p:txBody>
      </p:sp>
      <p:sp>
        <p:nvSpPr>
          <p:cNvPr id="19" name="Right Arrow 18"/>
          <p:cNvSpPr/>
          <p:nvPr/>
        </p:nvSpPr>
        <p:spPr>
          <a:xfrm>
            <a:off x="3991413" y="2510324"/>
            <a:ext cx="2351304" cy="1566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আর্তনাদ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5832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6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0838" y="3159158"/>
            <a:ext cx="84235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Zvgv‡K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cvIqvi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R‡b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¨, †n ¯^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vaxbZv</a:t>
            </a:r>
            <a:endParaRPr lang="en-US" sz="54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Zvgv‡K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cvIqvi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</a:rPr>
              <a:t>R‡b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¨</a:t>
            </a:r>
          </a:p>
          <a:p>
            <a:r>
              <a:rPr lang="pt-BR" sz="5400" dirty="0">
                <a:solidFill>
                  <a:srgbClr val="002060"/>
                </a:solidFill>
                <a:latin typeface="SutonnyMJ" pitchFamily="2" charset="0"/>
              </a:rPr>
              <a:t>Avi KZevi fvm‡Z n‡e i³M½vq ?</a:t>
            </a:r>
          </a:p>
          <a:p>
            <a:r>
              <a:rPr lang="pt-BR" sz="5400" dirty="0">
                <a:solidFill>
                  <a:srgbClr val="002060"/>
                </a:solidFill>
                <a:latin typeface="SutonnyMJ" pitchFamily="2" charset="0"/>
              </a:rPr>
              <a:t>Avi KZevi †`L‡Z n‡e LvÊe`vnb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4" y="2439269"/>
            <a:ext cx="3809999" cy="4037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0838" y="269507"/>
            <a:ext cx="5747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বিশ্লেষণ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7234361</TotalTime>
  <Words>508</Words>
  <Application>Microsoft Office PowerPoint</Application>
  <PresentationFormat>Custom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স্বাধীনতা ,তোমার জন্যে থুত্থুড়ে এক বুড়ো উদাস দাওয়ায় বসে আছেন –তাঁর চোখের নিচে অপরাহ্নের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RASHIK</dc:creator>
  <cp:lastModifiedBy>MD JAKIR</cp:lastModifiedBy>
  <cp:revision>146</cp:revision>
  <dcterms:created xsi:type="dcterms:W3CDTF">2007-12-31T18:14:49Z</dcterms:created>
  <dcterms:modified xsi:type="dcterms:W3CDTF">2020-07-06T09:28:51Z</dcterms:modified>
</cp:coreProperties>
</file>