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8" r:id="rId3"/>
    <p:sldId id="281" r:id="rId4"/>
    <p:sldId id="267" r:id="rId5"/>
    <p:sldId id="277" r:id="rId6"/>
    <p:sldId id="260" r:id="rId7"/>
    <p:sldId id="258" r:id="rId8"/>
    <p:sldId id="273" r:id="rId9"/>
    <p:sldId id="276" r:id="rId10"/>
    <p:sldId id="261" r:id="rId11"/>
    <p:sldId id="262" r:id="rId12"/>
    <p:sldId id="263" r:id="rId13"/>
    <p:sldId id="265" r:id="rId14"/>
    <p:sldId id="264" r:id="rId15"/>
    <p:sldId id="274" r:id="rId16"/>
    <p:sldId id="275" r:id="rId17"/>
    <p:sldId id="271" r:id="rId18"/>
    <p:sldId id="27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5" autoAdjust="0"/>
    <p:restoredTop sz="94434" autoAdjust="0"/>
  </p:normalViewPr>
  <p:slideViewPr>
    <p:cSldViewPr snapToGrid="0" showGuides="1">
      <p:cViewPr varScale="1">
        <p:scale>
          <a:sx n="87" d="100"/>
          <a:sy n="87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294A-26DA-49D8-B31D-FFF501B3EF2B}" type="datetime1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Md.Mahabub Alam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A06D1-86B0-41F9-96D4-A8950F52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352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99A6-58D1-4FC3-9E8D-91EE328C482E}" type="datetime1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Md.Mahabub Alam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69F6-50B8-4A8D-BC74-C4A81439B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16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69F6-50B8-4A8D-BC74-C4A81439BDB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749621-80AE-4A59-A7A5-1A3C1346707B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Md.Mahabub Alam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20C-975E-46CE-8BAD-61B2C29559A2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B7B4-4B6C-4FF3-99EB-C25DF7BD6F39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E686-A93F-4A07-B8E8-5F78B61842C1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9251-A099-4D8A-8BA7-CFC3ED3A86D2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EBE8-4740-49CC-8B4B-0CC2899530F9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BAFC-71F2-4317-878A-0F817E3C7C9B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D06C-8E1E-45F5-A101-C7B705625095}" type="datetime1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BAD0-5A9A-451C-957F-018CD1EA6922}" type="datetime1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859-98D7-473C-8E4E-3DEA117D09ED}" type="datetime1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B6E-07D3-4FA3-AE43-2BF482D809FB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C5D6A-5E85-4E07-AFF2-2C76FC6C3FDD}" type="datetime1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Md.Mahabub Alam,Razzak Howlader Akademy,Madaripur.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6649-6D79-4F4D-8E29-6E968B06A828}" type="datetime1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Md.Mahabub Alam,Razzak Howlader Akademy,Madaripur.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F9E01-ED05-42E0-B902-EE8614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90533" y="149507"/>
            <a:ext cx="2994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019C31-E53A-44C1-94AA-B554A0A5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" y="1743074"/>
            <a:ext cx="6901961" cy="48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3953" y="189692"/>
            <a:ext cx="454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8679" y="836023"/>
            <a:ext cx="8096422" cy="5250237"/>
            <a:chOff x="298679" y="836023"/>
            <a:chExt cx="8096422" cy="5250237"/>
          </a:xfrm>
        </p:grpSpPr>
        <p:grpSp>
          <p:nvGrpSpPr>
            <p:cNvPr id="12" name="Group 11"/>
            <p:cNvGrpSpPr/>
            <p:nvPr/>
          </p:nvGrpSpPr>
          <p:grpSpPr>
            <a:xfrm>
              <a:off x="298679" y="836023"/>
              <a:ext cx="8096422" cy="5250237"/>
              <a:chOff x="449266" y="927463"/>
              <a:chExt cx="8096422" cy="52502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266" y="927463"/>
                <a:ext cx="3862821" cy="209308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266" y="3381833"/>
                <a:ext cx="3877975" cy="27958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194" y="3381833"/>
                <a:ext cx="3632494" cy="27958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3194" y="927463"/>
                <a:ext cx="3632494" cy="209308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685799" y="2250635"/>
              <a:ext cx="31037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উট,গরু,ছাগল,ভেড়া</a:t>
              </a:r>
              <a:endPara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67185" y="4945928"/>
              <a:ext cx="145264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ছাগল</a:t>
              </a:r>
              <a:endPara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7641" y="1653821"/>
              <a:ext cx="104547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উট</a:t>
              </a:r>
              <a:endPara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799" y="4945928"/>
              <a:ext cx="1897039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6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গরু</a:t>
              </a:r>
              <a:endPara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4" y="541737"/>
            <a:ext cx="4383904" cy="3045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3" y="3745524"/>
            <a:ext cx="4353813" cy="24618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4174" y="-212555"/>
            <a:ext cx="4717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9137" y="2800478"/>
            <a:ext cx="133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2433" y="6064292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ভ্যারা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BD4A64-03DD-4580-9A95-FD2DF8BA4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3" y="562707"/>
            <a:ext cx="4235116" cy="3006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D163E-9BCD-467F-82B3-E43B8C33DC76}"/>
              </a:ext>
            </a:extLst>
          </p:cNvPr>
          <p:cNvSpPr txBox="1"/>
          <p:nvPr/>
        </p:nvSpPr>
        <p:spPr>
          <a:xfrm>
            <a:off x="6365631" y="3596052"/>
            <a:ext cx="1116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 w="28575">
                  <a:solidFill>
                    <a:srgbClr val="FFC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6600" dirty="0">
              <a:ln w="28575">
                <a:solidFill>
                  <a:srgbClr val="FFC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0124" y="144474"/>
            <a:ext cx="8830103" cy="6183714"/>
            <a:chOff x="150124" y="144474"/>
            <a:chExt cx="8830103" cy="6183714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4" y="144474"/>
              <a:ext cx="8830103" cy="6183714"/>
              <a:chOff x="150124" y="144474"/>
              <a:chExt cx="8830103" cy="618371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9547" y="979714"/>
                <a:ext cx="4080680" cy="451633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97" b="6863"/>
              <a:stretch/>
            </p:blipFill>
            <p:spPr>
              <a:xfrm>
                <a:off x="150124" y="979715"/>
                <a:ext cx="4626591" cy="451633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336472" y="144474"/>
                <a:ext cx="46373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ছবিগুলো লক্ষ্য কর </a:t>
                </a:r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28759" y="5497191"/>
                <a:ext cx="266932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4800" b="1" cap="all" dirty="0">
                    <a:ln w="0"/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সুস্থ-স্ববল গরু</a:t>
                </a:r>
                <a:endParaRPr lang="en-US" sz="4800" b="1" cap="all" spc="0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202345" y="5496051"/>
              <a:ext cx="147508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রুগ্ন গরু</a:t>
              </a:r>
              <a:endParaRPr lang="en-US" sz="48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295331" y="1255590"/>
            <a:ext cx="2838735" cy="4121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58854" y="1269238"/>
            <a:ext cx="2838734" cy="4107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6440" y="201341"/>
            <a:ext cx="8823787" cy="5888803"/>
            <a:chOff x="156440" y="201341"/>
            <a:chExt cx="8823787" cy="58888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546" y="1223744"/>
              <a:ext cx="4080681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0" y="1223744"/>
              <a:ext cx="4538389" cy="381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253344" y="201341"/>
              <a:ext cx="4637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লক্ষ্য কর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5713" y="5074481"/>
              <a:ext cx="364715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রুগ্ন দুর্বল মহিষ</a:t>
              </a:r>
              <a:endPara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9040" y="5120647"/>
              <a:ext cx="34531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সুস্থ স্ববল মহিষ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5240740" y="1719613"/>
            <a:ext cx="3057100" cy="3152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240740" y="1665022"/>
            <a:ext cx="2866030" cy="3207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1069" y="174044"/>
            <a:ext cx="8761861" cy="6062363"/>
            <a:chOff x="191069" y="174044"/>
            <a:chExt cx="8761861" cy="60623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069" y="1079205"/>
              <a:ext cx="4189861" cy="42963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69" y="1079204"/>
              <a:ext cx="4380932" cy="42963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253344" y="174044"/>
              <a:ext cx="4637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 লক্ষ্য কর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1571" y="5405410"/>
              <a:ext cx="277992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spc="0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প্রাপ্ত বয়স্ক পশু</a:t>
              </a:r>
              <a:endParaRPr lang="en-US" sz="48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16348" y="5405410"/>
              <a:ext cx="31486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cap="all" dirty="0">
                  <a:ln w="0"/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অপ্রাপ্ত বয়স্ক পশু</a:t>
              </a:r>
              <a:endParaRPr lang="en-US" sz="48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2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61987" y="185644"/>
            <a:ext cx="5535099" cy="3335478"/>
            <a:chOff x="1425259" y="283288"/>
            <a:chExt cx="6127845" cy="46808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259" y="368208"/>
              <a:ext cx="6127845" cy="45958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764884" y="283288"/>
              <a:ext cx="3448594" cy="1214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rbani-Top-20170817152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3665"/>
            <a:ext cx="8686800" cy="2438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0563" y="2668"/>
            <a:ext cx="451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শিক্ষা  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2126" y="365760"/>
            <a:ext cx="4519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58289"/>
            <a:ext cx="91439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জন্য কত বছর হতে হবে ? </a:t>
            </a:r>
          </a:p>
          <a:p>
            <a:pPr marL="742950" indent="-742950">
              <a:buFont typeface="+mj-lt"/>
              <a:buAutoNum type="arabicPeriod"/>
            </a:pP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জন্য বয়স কত বছর হতে হবে ? </a:t>
            </a:r>
          </a:p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বছর হতে হবে ? </a:t>
            </a:r>
          </a:p>
        </p:txBody>
      </p:sp>
      <p:pic>
        <p:nvPicPr>
          <p:cNvPr id="5" name="Picture 4" descr="5de8a331b0c99d498415b41020787b6a-57d53496cc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350" y="2839712"/>
            <a:ext cx="1537476" cy="115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m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49" y="3778159"/>
            <a:ext cx="1676754" cy="111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4647" r="4146" b="6517"/>
          <a:stretch/>
        </p:blipFill>
        <p:spPr>
          <a:xfrm>
            <a:off x="5903929" y="1727255"/>
            <a:ext cx="1463134" cy="1112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1534" y="2068644"/>
            <a:ext cx="128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১ </a:t>
            </a:r>
            <a:r>
              <a:rPr lang="en-US" sz="2800" b="1" dirty="0" err="1"/>
              <a:t>বছর</a:t>
            </a:r>
            <a:endParaRPr lang="ar-SA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1534" y="3107433"/>
            <a:ext cx="128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২ </a:t>
            </a:r>
            <a:r>
              <a:rPr lang="en-US" sz="2800" b="1" dirty="0" err="1"/>
              <a:t>বছর</a:t>
            </a:r>
            <a:endParaRPr lang="ar-S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17103" y="4215108"/>
            <a:ext cx="128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৫ </a:t>
            </a:r>
            <a:r>
              <a:rPr lang="en-US" sz="2800" b="1" dirty="0" err="1"/>
              <a:t>বছর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1984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8365" y="212715"/>
            <a:ext cx="8689530" cy="4564002"/>
            <a:chOff x="893280" y="212715"/>
            <a:chExt cx="7339700" cy="40841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80" y="212715"/>
              <a:ext cx="7339700" cy="40841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27740" y="214940"/>
              <a:ext cx="4288522" cy="9271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390" y="5113513"/>
            <a:ext cx="891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“শুধু পশু কুরবানিই নয় আত্মত্যগই কুরবানির উদেশ্য’’ লাইনটুকু বিশ্লেষন করে আনবে।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83" y="1996962"/>
            <a:ext cx="4974128" cy="31698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2675" y="5142872"/>
            <a:ext cx="5309755" cy="734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102995"/>
            <a:ext cx="3891915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0197" y="659424"/>
            <a:ext cx="2841239" cy="6370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F5B92-1B62-470B-89F6-C3EFF68AF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64" b="77302"/>
          <a:stretch/>
        </p:blipFill>
        <p:spPr>
          <a:xfrm>
            <a:off x="722802" y="1493594"/>
            <a:ext cx="2785330" cy="3966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0DBDB-9372-4A78-AC90-178D7081D2B0}"/>
              </a:ext>
            </a:extLst>
          </p:cNvPr>
          <p:cNvSpPr txBox="1"/>
          <p:nvPr/>
        </p:nvSpPr>
        <p:spPr>
          <a:xfrm>
            <a:off x="4026877" y="2453054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চুহড়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61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1990" y="2023112"/>
            <a:ext cx="3509010" cy="3018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13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  <a:endParaRPr lang="en-US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  <a:endParaRPr lang="bn-IN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0৮</a:t>
            </a:r>
          </a:p>
          <a:p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7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endParaRPr lang="bn-BD" sz="27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930238" y="1061105"/>
          <a:ext cx="2805545" cy="737236"/>
        </p:xfrm>
        <a:graphic>
          <a:graphicData uri="http://schemas.openxmlformats.org/drawingml/2006/table">
            <a:tbl>
              <a:tblPr/>
              <a:tblGrid>
                <a:gridCol w="280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bn-IN" sz="45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45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2100" b="1" dirty="0"/>
                    </a:p>
                  </a:txBody>
                  <a:tcPr marL="51435" marR="51435" marT="25718" marB="2571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792636" y="3324116"/>
            <a:ext cx="585054" cy="393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0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3" y="2151383"/>
            <a:ext cx="2321991" cy="2738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15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955" y="204716"/>
            <a:ext cx="8611738" cy="6081614"/>
            <a:chOff x="272955" y="204716"/>
            <a:chExt cx="8611738" cy="60816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55" y="204716"/>
              <a:ext cx="8611738" cy="60816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966352" y="3953856"/>
              <a:ext cx="4637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লক্ষ্য কর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6979" y="89561"/>
            <a:ext cx="7820167" cy="6171064"/>
            <a:chOff x="736979" y="89561"/>
            <a:chExt cx="7820167" cy="6171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6" t="73132" r="14132" b="15533"/>
            <a:stretch/>
          </p:blipFill>
          <p:spPr>
            <a:xfrm>
              <a:off x="1498281" y="5507723"/>
              <a:ext cx="6018663" cy="7529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8" t="13275" r="21889" b="60630"/>
            <a:stretch/>
          </p:blipFill>
          <p:spPr>
            <a:xfrm>
              <a:off x="736979" y="89561"/>
              <a:ext cx="7820167" cy="1384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38" y="1536874"/>
              <a:ext cx="5934706" cy="38130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76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08"/>
            <a:ext cx="8790430" cy="6523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22" y="136478"/>
            <a:ext cx="5260468" cy="2306472"/>
          </a:xfrm>
          <a:prstGeom prst="round2Diag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BE40-03BC-42F7-8478-3E2635C16AC1}" type="datetime1">
              <a:rPr lang="en-US" smtClean="0"/>
              <a:t>7/7/2020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" y="1807819"/>
            <a:ext cx="89256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পশু দ্বারা কুরবানি করা যায় তা বর্ণনা করতে পারবে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 শিক্ষা ব্যাখ্যা করতে পারবে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4317" y="428211"/>
            <a:ext cx="2826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355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আরবি করব বা কুরবান (</a:t>
            </a:r>
            <a:r>
              <a:rPr lang="ar-AE" sz="2800" dirty="0"/>
              <a:t>قرب </a:t>
            </a:r>
            <a:r>
              <a:rPr lang="en-US" sz="2800" dirty="0"/>
              <a:t> </a:t>
            </a:r>
            <a:r>
              <a:rPr lang="bn-IN" sz="2800" dirty="0"/>
              <a:t>বা </a:t>
            </a:r>
            <a:r>
              <a:rPr lang="ar-AE" sz="2800" dirty="0"/>
              <a:t>قربان </a:t>
            </a:r>
            <a:r>
              <a:rPr lang="en-US" sz="2800" dirty="0"/>
              <a:t>) </a:t>
            </a:r>
            <a:r>
              <a:rPr lang="bn-IN" sz="2800" dirty="0"/>
              <a:t>শব্দটি উর্দূ ও ফার্সীতে (</a:t>
            </a:r>
            <a:r>
              <a:rPr lang="ar-AE" sz="2800" dirty="0"/>
              <a:t>قربانى </a:t>
            </a:r>
            <a:r>
              <a:rPr lang="en-US" sz="2800" dirty="0"/>
              <a:t>)</a:t>
            </a:r>
            <a:r>
              <a:rPr lang="bn-IN" sz="2800" dirty="0"/>
              <a:t>কুরবানি নামে রূপান্তরিত। এর অর্থ হলো-নৈকট্য বা সান্নিধ্য। </a:t>
            </a:r>
            <a:endParaRPr lang="en-US" sz="2800" dirty="0"/>
          </a:p>
          <a:p>
            <a:pPr algn="ctr"/>
            <a:r>
              <a:rPr lang="bn-IN" sz="2800" dirty="0"/>
              <a:t>কুরআনুল কারিমের কুরবানির একাধিক সমার্থক শব্দের ব্যবহার দেখা যায়।</a:t>
            </a:r>
            <a:r>
              <a:rPr lang="en-US" sz="2800" dirty="0"/>
              <a:t> </a:t>
            </a:r>
            <a:r>
              <a:rPr lang="ar-AE" sz="2800" dirty="0"/>
              <a:t>نحر </a:t>
            </a:r>
            <a:r>
              <a:rPr lang="en-US" sz="2800" dirty="0"/>
              <a:t> </a:t>
            </a:r>
            <a:r>
              <a:rPr lang="bn-IN" sz="2800" dirty="0"/>
              <a:t>অর্থে। </a:t>
            </a:r>
            <a:endParaRPr lang="en-US" sz="2800" dirty="0"/>
          </a:p>
          <a:p>
            <a:pPr algn="ctr"/>
            <a:r>
              <a:rPr lang="bn-IN" sz="2800" dirty="0"/>
              <a:t>আল্লাহ বলেন, </a:t>
            </a:r>
            <a:r>
              <a:rPr lang="ar-AE" sz="2800" dirty="0"/>
              <a:t>فَصَلِّ لِرَبِّكَ وَانْحَرْ ‘</a:t>
            </a:r>
            <a:endParaRPr lang="en-US" sz="2800" dirty="0"/>
          </a:p>
          <a:p>
            <a:pPr algn="ctr"/>
            <a:r>
              <a:rPr lang="bn-IN" sz="2800" dirty="0"/>
              <a:t>সুতরাং আপনি আপনার প্রতিপালকের জন্য নামাজ এবং কুরবানি </a:t>
            </a:r>
            <a:r>
              <a:rPr lang="en-US" sz="2800" dirty="0"/>
              <a:t>কুরবানি </a:t>
            </a:r>
            <a:r>
              <a:rPr lang="en-US" sz="2800" dirty="0" err="1"/>
              <a:t>করুন</a:t>
            </a:r>
            <a:r>
              <a:rPr lang="en-US" sz="2800" dirty="0"/>
              <a:t>।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4272" y="0"/>
            <a:ext cx="5195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bn-IN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94" y="1107996"/>
            <a:ext cx="3085612" cy="149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rbanir-Inner20160906194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1107997"/>
            <a:ext cx="8857397" cy="5115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0274" y="1"/>
            <a:ext cx="3084394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</a:t>
            </a:r>
            <a:r>
              <a:rPr lang="bn-IN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9E01-ED05-42E0-B902-EE861470305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18521"/>
          <a:stretch/>
        </p:blipFill>
        <p:spPr>
          <a:xfrm>
            <a:off x="6864823" y="2300328"/>
            <a:ext cx="2047165" cy="273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251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Raesl</dc:creator>
  <cp:lastModifiedBy>Rajab Ali</cp:lastModifiedBy>
  <cp:revision>72</cp:revision>
  <dcterms:created xsi:type="dcterms:W3CDTF">2018-08-14T04:01:53Z</dcterms:created>
  <dcterms:modified xsi:type="dcterms:W3CDTF">2020-07-07T10:38:59Z</dcterms:modified>
</cp:coreProperties>
</file>