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83" r:id="rId3"/>
    <p:sldId id="296" r:id="rId4"/>
    <p:sldId id="288" r:id="rId5"/>
    <p:sldId id="286" r:id="rId6"/>
    <p:sldId id="261" r:id="rId7"/>
    <p:sldId id="263" r:id="rId8"/>
    <p:sldId id="264" r:id="rId9"/>
    <p:sldId id="265" r:id="rId10"/>
    <p:sldId id="294" r:id="rId11"/>
    <p:sldId id="289" r:id="rId12"/>
    <p:sldId id="290" r:id="rId13"/>
    <p:sldId id="291" r:id="rId14"/>
    <p:sldId id="266" r:id="rId15"/>
    <p:sldId id="267" r:id="rId16"/>
    <p:sldId id="271" r:id="rId17"/>
    <p:sldId id="272" r:id="rId18"/>
    <p:sldId id="273" r:id="rId19"/>
  </p:sldIdLst>
  <p:sldSz cx="106981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50021"/>
    <a:srgbClr val="FF99CC"/>
    <a:srgbClr val="FF3399"/>
    <a:srgbClr val="BC94AC"/>
    <a:srgbClr val="FF0066"/>
    <a:srgbClr val="33CC33"/>
    <a:srgbClr val="4DC761"/>
    <a:srgbClr val="009900"/>
    <a:srgbClr val="AFD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58" y="-108"/>
      </p:cViewPr>
      <p:guideLst>
        <p:guide orient="horz" pos="2160"/>
        <p:guide pos="33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3417B-3433-4612-9E20-69E75F33BB32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5650" y="685800"/>
            <a:ext cx="5346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6AADF-84C2-415B-9FC0-9F34224C0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5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62" y="2130437"/>
            <a:ext cx="909343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725" y="3886200"/>
            <a:ext cx="748871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395B-C549-414F-AD1D-BEF28397B176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DDD-AFA7-4BB1-A4FE-849EF9982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395B-C549-414F-AD1D-BEF28397B176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DDD-AFA7-4BB1-A4FE-849EF9982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2528" y="274650"/>
            <a:ext cx="264668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778" y="274650"/>
            <a:ext cx="77654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395B-C549-414F-AD1D-BEF28397B176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DDD-AFA7-4BB1-A4FE-849EF9982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395B-C549-414F-AD1D-BEF28397B176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DDD-AFA7-4BB1-A4FE-849EF9982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081" y="4406912"/>
            <a:ext cx="909343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081" y="2906713"/>
            <a:ext cx="909343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395B-C549-414F-AD1D-BEF28397B176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DDD-AFA7-4BB1-A4FE-849EF9982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771" y="1600206"/>
            <a:ext cx="5206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3148" y="1600206"/>
            <a:ext cx="520606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395B-C549-414F-AD1D-BEF28397B176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DDD-AFA7-4BB1-A4FE-849EF9982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08" y="274638"/>
            <a:ext cx="962834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10" y="1535113"/>
            <a:ext cx="47268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10" y="2174875"/>
            <a:ext cx="47268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4525" y="1535113"/>
            <a:ext cx="4728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4525" y="2174875"/>
            <a:ext cx="4728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395B-C549-414F-AD1D-BEF28397B176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DDD-AFA7-4BB1-A4FE-849EF9982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395B-C549-414F-AD1D-BEF28397B176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DDD-AFA7-4BB1-A4FE-849EF9982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395B-C549-414F-AD1D-BEF28397B176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DDD-AFA7-4BB1-A4FE-849EF9982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13" y="273050"/>
            <a:ext cx="351962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2685" y="273062"/>
            <a:ext cx="598057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13" y="1435103"/>
            <a:ext cx="351962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395B-C549-414F-AD1D-BEF28397B176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DDD-AFA7-4BB1-A4FE-849EF9982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915" y="4800600"/>
            <a:ext cx="641889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6915" y="612775"/>
            <a:ext cx="641889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6915" y="5367338"/>
            <a:ext cx="641889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395B-C549-414F-AD1D-BEF28397B176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DDD-AFA7-4BB1-A4FE-849EF9982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08" y="274638"/>
            <a:ext cx="96283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08" y="1600206"/>
            <a:ext cx="962834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08" y="6356362"/>
            <a:ext cx="2496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5395B-C549-414F-AD1D-BEF28397B176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5206" y="6356362"/>
            <a:ext cx="338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017" y="6356362"/>
            <a:ext cx="2496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59DDD-AFA7-4BB1-A4FE-849EF9982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10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4.jpg"/>
          <p:cNvPicPr>
            <a:picLocks noChangeAspect="1"/>
          </p:cNvPicPr>
          <p:nvPr/>
        </p:nvPicPr>
        <p:blipFill>
          <a:blip r:embed="rId2">
            <a:lum bright="40000" contrast="-24000"/>
          </a:blip>
          <a:stretch>
            <a:fillRect/>
          </a:stretch>
        </p:blipFill>
        <p:spPr>
          <a:xfrm>
            <a:off x="128285" y="1"/>
            <a:ext cx="10569878" cy="62608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2560" y="1066800"/>
            <a:ext cx="842885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11500" b="1" dirty="0" smtClean="0">
                <a:solidFill>
                  <a:srgbClr val="00B050"/>
                </a:solidFill>
              </a:rPr>
              <a:t> </a:t>
            </a:r>
            <a:endParaRPr lang="bn-BD" sz="8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0241" y="304800"/>
            <a:ext cx="2512447" cy="5568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 পদার্থ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280" y="1066801"/>
            <a:ext cx="9887696" cy="9541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 :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যে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সকল পদার্থ অন্য পদার্থকে জারিত করে এবং নিজে বিজারিত হয় তাকে জারক বলে। </a:t>
            </a:r>
            <a:r>
              <a:rPr lang="bn-IN" sz="28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ইলেক্ট্রনীয় মতে, যে বিক্রিয়ক ইলেক্ট্রন গ্রহণ করে </a:t>
            </a:r>
            <a:r>
              <a:rPr lang="bn-IN" sz="2800" b="1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তাকে জারক বলে।</a:t>
            </a:r>
            <a:endParaRPr lang="bn-IN" sz="2800" b="1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280" y="2286000"/>
            <a:ext cx="9887696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উদাহরণ : তড়িৎ ঋণাত্মক মৌল, পটাসিয়াম পারম্যাঙ্গানেট,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পটাসিয়াম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ডাইক্রোমেট</a:t>
            </a:r>
            <a:endParaRPr lang="bn-IN" sz="2800" b="1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0241" y="3058180"/>
            <a:ext cx="2512447" cy="5568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 পদার্থ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280" y="3820181"/>
            <a:ext cx="9887696" cy="9541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 :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যে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সকল পদার্থ অন্য পদার্থকে বিজারিত করে এবং নিজে জারিত হয় তাকে বিজারক বলে। </a:t>
            </a:r>
            <a:r>
              <a:rPr lang="bn-IN" sz="28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ইলেক্ট্রনীয় মতে, যে বিক্রিয়ক ইলেক্ট্রন  দান করে </a:t>
            </a:r>
            <a:r>
              <a:rPr lang="bn-IN" sz="2800" b="1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তাকে </a:t>
            </a:r>
            <a:r>
              <a:rPr lang="bn-IN" sz="28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বিজারক </a:t>
            </a:r>
            <a:r>
              <a:rPr lang="bn-IN" sz="2800" b="1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bn-IN" sz="2800" b="1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280" y="5039380"/>
            <a:ext cx="9887696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উদাহরণ : সকল ধাতু,হাইড্রোজেন, কার্বন, অ্যামোনিয়া</a:t>
            </a:r>
            <a:endParaRPr lang="bn-IN" sz="2800" b="1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5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458840" y="228600"/>
            <a:ext cx="7942576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জারণ-বিজারণের ইলেক্ট্রনীয় বা আধুনিক সংজ্ঞা  </a:t>
            </a:r>
            <a:endParaRPr lang="en-US" sz="40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327" y="1066801"/>
            <a:ext cx="9806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যে রাসায়নিক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বিক্রিয়ায় কোনো পরমাণু বা আয়ন ইলেক্ট্রন বর্জন করে তাকে জারণ বলে।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327" y="1981200"/>
            <a:ext cx="4903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u="sng" dirty="0" smtClean="0">
                <a:latin typeface="NikoshBAN" pitchFamily="2" charset="0"/>
                <a:cs typeface="NikoshBAN" pitchFamily="2" charset="0"/>
              </a:rPr>
              <a:t>পরমাণু দ্বারা ইলেক্ট্রন বর্জিত হয়ে </a:t>
            </a:r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bn-IN" sz="2800" u="sng" dirty="0" smtClean="0">
                <a:latin typeface="NikoshBAN" pitchFamily="2" charset="0"/>
                <a:cs typeface="NikoshBAN" pitchFamily="2" charset="0"/>
              </a:rPr>
              <a:t> :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6747" y="2514600"/>
            <a:ext cx="3079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lpine" pitchFamily="2" charset="0"/>
              </a:rPr>
              <a:t>Na – e </a:t>
            </a:r>
            <a:r>
              <a:rPr lang="en-US" sz="4000" baseline="30000" dirty="0" smtClean="0">
                <a:solidFill>
                  <a:srgbClr val="FF0000"/>
                </a:solidFill>
                <a:latin typeface="Alpine" pitchFamily="2" charset="0"/>
              </a:rPr>
              <a:t>-</a:t>
            </a:r>
            <a:r>
              <a:rPr lang="en-US" sz="4000" dirty="0" smtClean="0">
                <a:latin typeface="Alpine" pitchFamily="2" charset="0"/>
              </a:rPr>
              <a:t> = Na</a:t>
            </a:r>
            <a:r>
              <a:rPr lang="en-US" sz="4000" baseline="30000" dirty="0" smtClean="0">
                <a:solidFill>
                  <a:srgbClr val="FF0000"/>
                </a:solidFill>
                <a:latin typeface="Alpine" pitchFamily="2" charset="0"/>
              </a:rPr>
              <a:t>+</a:t>
            </a:r>
            <a:endParaRPr lang="en-US" sz="4000" baseline="30000" dirty="0">
              <a:solidFill>
                <a:srgbClr val="FF0000"/>
              </a:solidFill>
              <a:latin typeface="Alpine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43848" y="2514600"/>
            <a:ext cx="3403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lpine" pitchFamily="2" charset="0"/>
              </a:rPr>
              <a:t>Ca</a:t>
            </a:r>
            <a:r>
              <a:rPr lang="en-US" sz="4000" dirty="0" smtClean="0">
                <a:latin typeface="Alpine" pitchFamily="2" charset="0"/>
              </a:rPr>
              <a:t> –2 e </a:t>
            </a:r>
            <a:r>
              <a:rPr lang="en-US" sz="4000" baseline="30000" dirty="0" smtClean="0">
                <a:solidFill>
                  <a:srgbClr val="FF0000"/>
                </a:solidFill>
                <a:latin typeface="Alpine" pitchFamily="2" charset="0"/>
              </a:rPr>
              <a:t>-</a:t>
            </a:r>
            <a:r>
              <a:rPr lang="en-US" sz="4000" dirty="0" smtClean="0">
                <a:latin typeface="Alpine" pitchFamily="2" charset="0"/>
              </a:rPr>
              <a:t> = Ca</a:t>
            </a:r>
            <a:r>
              <a:rPr lang="en-US" sz="4000" baseline="30000" dirty="0" smtClean="0">
                <a:solidFill>
                  <a:srgbClr val="FF0000"/>
                </a:solidFill>
                <a:latin typeface="Alpine" pitchFamily="2" charset="0"/>
              </a:rPr>
              <a:t>2+</a:t>
            </a:r>
            <a:endParaRPr lang="en-US" sz="4000" baseline="30000" dirty="0">
              <a:solidFill>
                <a:srgbClr val="FF0000"/>
              </a:solidFill>
              <a:latin typeface="Alpine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6773" y="3747868"/>
            <a:ext cx="3079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gency FB" pitchFamily="34" charset="0"/>
              </a:rPr>
              <a:t>Fe</a:t>
            </a:r>
            <a:r>
              <a:rPr lang="en-US" sz="4000" b="1" baseline="30000" dirty="0" smtClean="0">
                <a:solidFill>
                  <a:srgbClr val="FF0000"/>
                </a:solidFill>
                <a:latin typeface="Agency FB" pitchFamily="34" charset="0"/>
              </a:rPr>
              <a:t>2+</a:t>
            </a:r>
            <a:r>
              <a:rPr lang="en-US" sz="4000" b="1" dirty="0" smtClean="0">
                <a:latin typeface="Agency FB" pitchFamily="34" charset="0"/>
              </a:rPr>
              <a:t> – e </a:t>
            </a:r>
            <a:r>
              <a:rPr lang="en-US" sz="4000" b="1" baseline="30000" dirty="0" smtClean="0">
                <a:latin typeface="Agency FB" pitchFamily="34" charset="0"/>
              </a:rPr>
              <a:t>-</a:t>
            </a:r>
            <a:r>
              <a:rPr lang="en-US" sz="4000" b="1" dirty="0" smtClean="0">
                <a:latin typeface="Agency FB" pitchFamily="34" charset="0"/>
              </a:rPr>
              <a:t> = Fe</a:t>
            </a:r>
            <a:r>
              <a:rPr lang="en-US" sz="4000" b="1" baseline="30000" dirty="0" smtClean="0">
                <a:solidFill>
                  <a:srgbClr val="FF0000"/>
                </a:solidFill>
                <a:latin typeface="Agency FB" pitchFamily="34" charset="0"/>
              </a:rPr>
              <a:t>3+</a:t>
            </a:r>
            <a:endParaRPr lang="en-US" sz="4000" b="1" baseline="30000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14920" y="3733800"/>
            <a:ext cx="3494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gency FB" pitchFamily="34" charset="0"/>
              </a:rPr>
              <a:t>Sn</a:t>
            </a:r>
            <a:r>
              <a:rPr lang="en-US" sz="4000" b="1" baseline="30000" dirty="0" smtClean="0">
                <a:solidFill>
                  <a:srgbClr val="FF0000"/>
                </a:solidFill>
                <a:latin typeface="Agency FB" pitchFamily="34" charset="0"/>
              </a:rPr>
              <a:t>2+</a:t>
            </a:r>
            <a:r>
              <a:rPr lang="en-US" sz="4000" b="1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US" sz="4000" b="1" dirty="0" smtClean="0">
                <a:latin typeface="Agency FB" pitchFamily="34" charset="0"/>
              </a:rPr>
              <a:t>– 2e </a:t>
            </a:r>
            <a:r>
              <a:rPr lang="en-US" sz="4000" b="1" baseline="30000" dirty="0" smtClean="0">
                <a:solidFill>
                  <a:srgbClr val="FF0000"/>
                </a:solidFill>
                <a:latin typeface="Agency FB" pitchFamily="34" charset="0"/>
              </a:rPr>
              <a:t>-</a:t>
            </a:r>
            <a:r>
              <a:rPr lang="en-US" sz="4000" b="1" dirty="0" smtClean="0">
                <a:latin typeface="Agency FB" pitchFamily="34" charset="0"/>
              </a:rPr>
              <a:t> = Sn</a:t>
            </a:r>
            <a:r>
              <a:rPr lang="en-US" sz="4000" b="1" baseline="30000" dirty="0" smtClean="0">
                <a:solidFill>
                  <a:srgbClr val="FF0000"/>
                </a:solidFill>
                <a:latin typeface="Agency FB" pitchFamily="34" charset="0"/>
              </a:rPr>
              <a:t>4+</a:t>
            </a:r>
            <a:endParaRPr lang="en-US" sz="4000" b="1" baseline="30000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7327" y="4658380"/>
            <a:ext cx="5268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u="sng" dirty="0" smtClean="0">
                <a:latin typeface="NikoshBAN" pitchFamily="2" charset="0"/>
                <a:cs typeface="NikoshBAN" pitchFamily="2" charset="0"/>
              </a:rPr>
              <a:t>অ্যানায়ন কর্তৃক ইলেক্ট্রন বর্জিত হয়ে </a:t>
            </a:r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bn-IN" sz="2800" u="sng" dirty="0" smtClean="0">
                <a:latin typeface="NikoshBAN" pitchFamily="2" charset="0"/>
                <a:cs typeface="NikoshBAN" pitchFamily="2" charset="0"/>
              </a:rPr>
              <a:t> :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86772" y="5334000"/>
            <a:ext cx="3900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lpine" pitchFamily="2" charset="0"/>
              </a:rPr>
              <a:t>2Cl</a:t>
            </a:r>
            <a:r>
              <a:rPr lang="en-US" sz="4000" baseline="30000" dirty="0" smtClean="0">
                <a:solidFill>
                  <a:srgbClr val="FF0000"/>
                </a:solidFill>
                <a:latin typeface="Alpine" pitchFamily="2" charset="0"/>
              </a:rPr>
              <a:t>-</a:t>
            </a:r>
            <a:r>
              <a:rPr lang="en-US" sz="4000" dirty="0" smtClean="0">
                <a:latin typeface="Alpine" pitchFamily="2" charset="0"/>
              </a:rPr>
              <a:t>– 2e </a:t>
            </a:r>
            <a:r>
              <a:rPr lang="en-US" sz="4000" baseline="30000" dirty="0" smtClean="0">
                <a:solidFill>
                  <a:srgbClr val="FF0000"/>
                </a:solidFill>
                <a:latin typeface="Alpine" pitchFamily="2" charset="0"/>
              </a:rPr>
              <a:t>-</a:t>
            </a:r>
            <a:r>
              <a:rPr lang="en-US" sz="4000" dirty="0" smtClean="0">
                <a:latin typeface="Alpine" pitchFamily="2" charset="0"/>
              </a:rPr>
              <a:t> = Cl</a:t>
            </a:r>
            <a:r>
              <a:rPr lang="en-US" sz="4000" baseline="-25000" dirty="0" smtClean="0">
                <a:latin typeface="Alpine" pitchFamily="2" charset="0"/>
              </a:rPr>
              <a:t>2</a:t>
            </a:r>
            <a:endParaRPr lang="en-US" sz="4000" baseline="30000" dirty="0">
              <a:latin typeface="Alpine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00765" y="5334000"/>
            <a:ext cx="3900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lpine" pitchFamily="2" charset="0"/>
              </a:rPr>
              <a:t>2O</a:t>
            </a:r>
            <a:r>
              <a:rPr lang="en-US" sz="4000" baseline="30000" dirty="0" smtClean="0">
                <a:solidFill>
                  <a:srgbClr val="FF0000"/>
                </a:solidFill>
                <a:latin typeface="Alpine" pitchFamily="2" charset="0"/>
              </a:rPr>
              <a:t>2-</a:t>
            </a:r>
            <a:r>
              <a:rPr lang="en-US" sz="4000" dirty="0" smtClean="0">
                <a:latin typeface="Alpine" pitchFamily="2" charset="0"/>
              </a:rPr>
              <a:t>– 4e </a:t>
            </a:r>
            <a:r>
              <a:rPr lang="en-US" sz="4000" baseline="30000" dirty="0" smtClean="0">
                <a:solidFill>
                  <a:srgbClr val="FF0000"/>
                </a:solidFill>
                <a:latin typeface="Alpine" pitchFamily="2" charset="0"/>
              </a:rPr>
              <a:t>-</a:t>
            </a:r>
            <a:r>
              <a:rPr lang="en-US" sz="4000" dirty="0" smtClean="0">
                <a:latin typeface="Alpine" pitchFamily="2" charset="0"/>
              </a:rPr>
              <a:t> = O</a:t>
            </a:r>
            <a:r>
              <a:rPr lang="en-US" sz="4000" baseline="-25000" dirty="0" smtClean="0">
                <a:latin typeface="Alpine" pitchFamily="2" charset="0"/>
              </a:rPr>
              <a:t>2</a:t>
            </a:r>
            <a:endParaRPr lang="en-US" sz="4000" baseline="30000" dirty="0">
              <a:latin typeface="Alpine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847" y="3210580"/>
            <a:ext cx="9616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u="sng" dirty="0" smtClean="0">
                <a:latin typeface="NikoshBAN" pitchFamily="2" charset="0"/>
                <a:cs typeface="NikoshBAN" pitchFamily="2" charset="0"/>
              </a:rPr>
              <a:t>নিম্ন </a:t>
            </a:r>
            <a:r>
              <a:rPr lang="bn-IN" sz="2800" u="sng" dirty="0">
                <a:latin typeface="NikoshBAN" pitchFamily="2" charset="0"/>
                <a:cs typeface="NikoshBAN" pitchFamily="2" charset="0"/>
              </a:rPr>
              <a:t>যোজ্যতার </a:t>
            </a:r>
            <a:r>
              <a:rPr lang="bn-IN" sz="2800" u="sng" dirty="0" smtClean="0">
                <a:latin typeface="NikoshBAN" pitchFamily="2" charset="0"/>
                <a:cs typeface="NikoshBAN" pitchFamily="2" charset="0"/>
              </a:rPr>
              <a:t>ক্যাটায়ন </a:t>
            </a:r>
            <a:r>
              <a:rPr lang="bn-IN" sz="2800" u="sng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u="sng" dirty="0" smtClean="0">
                <a:latin typeface="NikoshBAN" pitchFamily="2" charset="0"/>
                <a:cs typeface="NikoshBAN" pitchFamily="2" charset="0"/>
              </a:rPr>
              <a:t>আস</a:t>
            </a:r>
            <a:r>
              <a:rPr lang="bn-IN" sz="2800" u="sng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u="sng" dirty="0">
                <a:latin typeface="NikoshBAN" pitchFamily="2" charset="0"/>
                <a:cs typeface="NikoshBAN" pitchFamily="2" charset="0"/>
              </a:rPr>
              <a:t>উচ্চ যোজ্যতার </a:t>
            </a:r>
            <a:r>
              <a:rPr lang="bn-IN" sz="2800" u="sng" dirty="0" smtClean="0">
                <a:latin typeface="NikoshBAN" pitchFamily="2" charset="0"/>
                <a:cs typeface="NikoshBAN" pitchFamily="2" charset="0"/>
              </a:rPr>
              <a:t>ক্যাটায়নে </a:t>
            </a:r>
            <a:r>
              <a:rPr lang="bn-IN" sz="2800" u="sng" dirty="0">
                <a:latin typeface="NikoshBAN" pitchFamily="2" charset="0"/>
                <a:cs typeface="NikoshBAN" pitchFamily="2" charset="0"/>
              </a:rPr>
              <a:t>(ইক) </a:t>
            </a:r>
            <a:r>
              <a:rPr lang="bn-IN" sz="2800" u="sng" dirty="0" smtClean="0">
                <a:latin typeface="NikoshBAN" pitchFamily="2" charset="0"/>
                <a:cs typeface="NikoshBAN" pitchFamily="2" charset="0"/>
              </a:rPr>
              <a:t>পরিণত হয়ে </a:t>
            </a:r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bn-IN" sz="2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u="sng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IN" sz="2800" u="sng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458840" y="228600"/>
            <a:ext cx="7942576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জারণ-বিজারণের ইলেক্ট্রনীয় বা আধুনিক সংজ্ঞা  </a:t>
            </a:r>
            <a:endParaRPr lang="en-US" sz="40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234" y="1066801"/>
            <a:ext cx="9806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যে রাসায়নিক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বিক্রিয়ায় কোনো পরমাণু বা আয়ন ইলেক্ট্রন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করে তাকে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বলে।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5233" y="1981200"/>
            <a:ext cx="5268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u="sng" dirty="0" smtClean="0">
                <a:latin typeface="NikoshBAN" pitchFamily="2" charset="0"/>
                <a:cs typeface="NikoshBAN" pitchFamily="2" charset="0"/>
              </a:rPr>
              <a:t>পরমাণু দ্বারা ইলেক্ট্রন গৃহীত হয়ে বি</a:t>
            </a:r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bn-IN" sz="2800" u="sng" dirty="0" smtClean="0">
                <a:latin typeface="NikoshBAN" pitchFamily="2" charset="0"/>
                <a:cs typeface="NikoshBAN" pitchFamily="2" charset="0"/>
              </a:rPr>
              <a:t> 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3582" y="5257800"/>
            <a:ext cx="3393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lpine" pitchFamily="2" charset="0"/>
              </a:rPr>
              <a:t>Na</a:t>
            </a:r>
            <a:r>
              <a:rPr lang="en-US" sz="4000" baseline="40000" dirty="0" smtClean="0">
                <a:solidFill>
                  <a:srgbClr val="FF0000"/>
                </a:solidFill>
                <a:latin typeface="Alpine" pitchFamily="2" charset="0"/>
              </a:rPr>
              <a:t>+</a:t>
            </a:r>
            <a:r>
              <a:rPr lang="en-US" sz="4000" dirty="0">
                <a:latin typeface="Alpine" pitchFamily="2" charset="0"/>
              </a:rPr>
              <a:t> </a:t>
            </a:r>
            <a:r>
              <a:rPr lang="bn-IN" sz="4000" dirty="0" smtClean="0">
                <a:latin typeface="Alpine" pitchFamily="2" charset="0"/>
              </a:rPr>
              <a:t>+ </a:t>
            </a:r>
            <a:r>
              <a:rPr lang="en-US" sz="4000" dirty="0" smtClean="0">
                <a:latin typeface="Alpine" pitchFamily="2" charset="0"/>
              </a:rPr>
              <a:t>e </a:t>
            </a:r>
            <a:r>
              <a:rPr lang="en-US" sz="4000" baseline="40000" dirty="0">
                <a:solidFill>
                  <a:srgbClr val="FF0000"/>
                </a:solidFill>
                <a:latin typeface="Alpine" pitchFamily="2" charset="0"/>
              </a:rPr>
              <a:t>-</a:t>
            </a:r>
            <a:r>
              <a:rPr lang="en-US" sz="4000" dirty="0">
                <a:latin typeface="Alpine" pitchFamily="2" charset="0"/>
              </a:rPr>
              <a:t> </a:t>
            </a:r>
            <a:r>
              <a:rPr lang="en-US" sz="4000" dirty="0" smtClean="0">
                <a:latin typeface="Alpine" pitchFamily="2" charset="0"/>
              </a:rPr>
              <a:t>=</a:t>
            </a:r>
            <a:r>
              <a:rPr lang="bn-IN" sz="4000" dirty="0" smtClean="0">
                <a:latin typeface="Alpine" pitchFamily="2" charset="0"/>
              </a:rPr>
              <a:t> </a:t>
            </a:r>
            <a:r>
              <a:rPr lang="en-US" sz="4000" dirty="0" smtClean="0">
                <a:latin typeface="Alpine" pitchFamily="2" charset="0"/>
              </a:rPr>
              <a:t>Na</a:t>
            </a:r>
            <a:endParaRPr lang="en-US" sz="4000" baseline="30000" dirty="0">
              <a:solidFill>
                <a:srgbClr val="FF0000"/>
              </a:solidFill>
              <a:latin typeface="Alpine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9081" y="5257800"/>
            <a:ext cx="3403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lpine" pitchFamily="2" charset="0"/>
              </a:rPr>
              <a:t>Ca</a:t>
            </a:r>
            <a:r>
              <a:rPr lang="en-US" sz="4000" baseline="30000" dirty="0">
                <a:solidFill>
                  <a:srgbClr val="FF0000"/>
                </a:solidFill>
                <a:latin typeface="Alpine" pitchFamily="2" charset="0"/>
              </a:rPr>
              <a:t>2+</a:t>
            </a:r>
            <a:r>
              <a:rPr lang="en-US" sz="4000" dirty="0" smtClean="0">
                <a:latin typeface="Alpine" pitchFamily="2" charset="0"/>
              </a:rPr>
              <a:t> </a:t>
            </a:r>
            <a:r>
              <a:rPr lang="bn-IN" sz="4000" dirty="0" smtClean="0">
                <a:latin typeface="Alpine" pitchFamily="2" charset="0"/>
              </a:rPr>
              <a:t>+</a:t>
            </a:r>
            <a:r>
              <a:rPr lang="en-US" sz="4000" dirty="0" smtClean="0">
                <a:latin typeface="Alpine" pitchFamily="2" charset="0"/>
              </a:rPr>
              <a:t>2 e </a:t>
            </a:r>
            <a:r>
              <a:rPr lang="en-US" sz="4000" baseline="30000" dirty="0" smtClean="0">
                <a:solidFill>
                  <a:srgbClr val="FF0000"/>
                </a:solidFill>
                <a:latin typeface="Alpine" pitchFamily="2" charset="0"/>
              </a:rPr>
              <a:t>-</a:t>
            </a:r>
            <a:r>
              <a:rPr lang="en-US" sz="4000" dirty="0" smtClean="0">
                <a:latin typeface="Alpine" pitchFamily="2" charset="0"/>
              </a:rPr>
              <a:t> = </a:t>
            </a:r>
            <a:r>
              <a:rPr lang="en-US" sz="4000" dirty="0" err="1" smtClean="0">
                <a:latin typeface="Alpine" pitchFamily="2" charset="0"/>
              </a:rPr>
              <a:t>Ca</a:t>
            </a:r>
            <a:endParaRPr lang="en-US" sz="4000" baseline="30000" dirty="0">
              <a:solidFill>
                <a:srgbClr val="FF0000"/>
              </a:solidFill>
              <a:latin typeface="Alpine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234" y="3210580"/>
            <a:ext cx="1013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u="sng" dirty="0" smtClean="0">
                <a:latin typeface="NikoshBAN" pitchFamily="2" charset="0"/>
                <a:cs typeface="NikoshBAN" pitchFamily="2" charset="0"/>
              </a:rPr>
              <a:t>উচ্চ যোজ্যতার ক্যাটায়ন (ইক) নিম্ন </a:t>
            </a:r>
            <a:r>
              <a:rPr lang="bn-IN" sz="2800" u="sng" dirty="0">
                <a:latin typeface="NikoshBAN" pitchFamily="2" charset="0"/>
                <a:cs typeface="NikoshBAN" pitchFamily="2" charset="0"/>
              </a:rPr>
              <a:t>যোজ্যতার </a:t>
            </a:r>
            <a:r>
              <a:rPr lang="bn-IN" sz="2800" u="sng" dirty="0" smtClean="0">
                <a:latin typeface="NikoshBAN" pitchFamily="2" charset="0"/>
                <a:cs typeface="NikoshBAN" pitchFamily="2" charset="0"/>
              </a:rPr>
              <a:t>ক্যাটায়নে (আস) পরিণত হয়ে বি</a:t>
            </a:r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bn-IN" sz="2800" u="sng" dirty="0" smtClean="0">
                <a:latin typeface="NikoshBAN" pitchFamily="2" charset="0"/>
                <a:cs typeface="NikoshBAN" pitchFamily="2" charset="0"/>
              </a:rPr>
              <a:t> :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3607" y="3747868"/>
            <a:ext cx="3079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gency FB" pitchFamily="34" charset="0"/>
              </a:rPr>
              <a:t>Fe</a:t>
            </a:r>
            <a:r>
              <a:rPr lang="en-US" sz="4000" b="1" baseline="30000" dirty="0" smtClean="0">
                <a:solidFill>
                  <a:srgbClr val="FF0000"/>
                </a:solidFill>
                <a:latin typeface="Agency FB" pitchFamily="34" charset="0"/>
              </a:rPr>
              <a:t>3+</a:t>
            </a:r>
            <a:r>
              <a:rPr lang="en-US" sz="4000" b="1" dirty="0" smtClean="0">
                <a:latin typeface="Agency FB" pitchFamily="34" charset="0"/>
              </a:rPr>
              <a:t> + e </a:t>
            </a:r>
            <a:r>
              <a:rPr lang="en-US" sz="4000" b="1" baseline="30000" dirty="0" smtClean="0">
                <a:solidFill>
                  <a:srgbClr val="FF0000"/>
                </a:solidFill>
                <a:latin typeface="Agency FB" pitchFamily="34" charset="0"/>
              </a:rPr>
              <a:t>-</a:t>
            </a:r>
            <a:r>
              <a:rPr lang="en-US" sz="4000" b="1" dirty="0" smtClean="0">
                <a:latin typeface="Agency FB" pitchFamily="34" charset="0"/>
              </a:rPr>
              <a:t> = Fe</a:t>
            </a:r>
            <a:r>
              <a:rPr lang="en-US" sz="4000" b="1" baseline="30000" dirty="0" smtClean="0">
                <a:solidFill>
                  <a:srgbClr val="FF0000"/>
                </a:solidFill>
                <a:latin typeface="Agency FB" pitchFamily="34" charset="0"/>
              </a:rPr>
              <a:t>2+</a:t>
            </a:r>
            <a:endParaRPr lang="en-US" sz="4000" b="1" baseline="30000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9107" y="3733800"/>
            <a:ext cx="3494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gency FB" pitchFamily="34" charset="0"/>
              </a:rPr>
              <a:t>Sn</a:t>
            </a:r>
            <a:r>
              <a:rPr lang="en-US" sz="4000" b="1" baseline="30000" dirty="0" smtClean="0">
                <a:solidFill>
                  <a:srgbClr val="FF0000"/>
                </a:solidFill>
                <a:latin typeface="Agency FB" pitchFamily="34" charset="0"/>
              </a:rPr>
              <a:t>4+</a:t>
            </a:r>
            <a:r>
              <a:rPr lang="en-US" sz="4000" b="1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US" sz="4000" b="1" dirty="0" smtClean="0">
                <a:latin typeface="Agency FB" pitchFamily="34" charset="0"/>
              </a:rPr>
              <a:t>+ 2e </a:t>
            </a:r>
            <a:r>
              <a:rPr lang="en-US" sz="4000" b="1" baseline="30000" dirty="0" smtClean="0">
                <a:solidFill>
                  <a:srgbClr val="FF0000"/>
                </a:solidFill>
                <a:latin typeface="Agency FB" pitchFamily="34" charset="0"/>
              </a:rPr>
              <a:t>-</a:t>
            </a:r>
            <a:r>
              <a:rPr lang="en-US" sz="4000" b="1" dirty="0" smtClean="0">
                <a:latin typeface="Agency FB" pitchFamily="34" charset="0"/>
              </a:rPr>
              <a:t> = Sn</a:t>
            </a:r>
            <a:r>
              <a:rPr lang="en-US" sz="4000" b="1" baseline="30000" dirty="0" smtClean="0">
                <a:solidFill>
                  <a:srgbClr val="FF0000"/>
                </a:solidFill>
                <a:latin typeface="Agency FB" pitchFamily="34" charset="0"/>
              </a:rPr>
              <a:t>2+</a:t>
            </a:r>
            <a:endParaRPr lang="en-US" sz="4000" b="1" baseline="30000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5233" y="4658380"/>
            <a:ext cx="5268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u="sng" dirty="0">
                <a:latin typeface="NikoshBAN" pitchFamily="2" charset="0"/>
                <a:cs typeface="NikoshBAN" pitchFamily="2" charset="0"/>
              </a:rPr>
              <a:t>ক্যাটায়ন</a:t>
            </a:r>
            <a:r>
              <a:rPr lang="bn-IN" sz="2800" u="sng" dirty="0" smtClean="0">
                <a:latin typeface="NikoshBAN" pitchFamily="2" charset="0"/>
                <a:cs typeface="NikoshBAN" pitchFamily="2" charset="0"/>
              </a:rPr>
              <a:t> কর্তৃক ইলেক্ট্রন </a:t>
            </a:r>
            <a:r>
              <a:rPr lang="bn-IN" sz="2800" u="sng" dirty="0">
                <a:latin typeface="NikoshBAN" pitchFamily="2" charset="0"/>
                <a:cs typeface="NikoshBAN" pitchFamily="2" charset="0"/>
              </a:rPr>
              <a:t>গৃহীত</a:t>
            </a:r>
            <a:r>
              <a:rPr lang="bn-IN" sz="2800" u="sng" dirty="0" smtClean="0">
                <a:latin typeface="NikoshBAN" pitchFamily="2" charset="0"/>
                <a:cs typeface="NikoshBAN" pitchFamily="2" charset="0"/>
              </a:rPr>
              <a:t> হয়ে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bn-IN" sz="2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u="sng" dirty="0" smtClean="0"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3632" y="2502695"/>
            <a:ext cx="3900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3600" baseline="-25000" dirty="0" smtClean="0">
                <a:latin typeface="Alpine" pitchFamily="2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2e</a:t>
            </a:r>
            <a:r>
              <a:rPr lang="en-US" sz="3600" baseline="4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 2Br</a:t>
            </a:r>
            <a:r>
              <a:rPr lang="en-US" sz="3600" baseline="4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600" baseline="4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9107" y="2512537"/>
            <a:ext cx="3251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+ e</a:t>
            </a:r>
            <a:r>
              <a:rPr lang="en-US" sz="4000" baseline="4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4000" baseline="4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4000" baseline="4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7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0241" y="304800"/>
            <a:ext cx="2512447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1868" y="1295400"/>
            <a:ext cx="3890241" cy="5568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জারক-বি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 চিহ্নিত কর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5700" y="2511083"/>
            <a:ext cx="8590949" cy="1447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O, K, Br, Cs,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I, NH</a:t>
            </a:r>
            <a:r>
              <a:rPr lang="en-US" sz="4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KMnO</a:t>
            </a:r>
            <a:r>
              <a:rPr lang="en-US" sz="4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8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648374" y="1143000"/>
            <a:ext cx="9482463" cy="381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3162" tIns="41581" rIns="83162" bIns="41581"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বিক্রিয়ায়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729423" y="609600"/>
            <a:ext cx="1864073" cy="381000"/>
          </a:xfrm>
          <a:prstGeom prst="wedgeRectCallout">
            <a:avLst>
              <a:gd name="adj1" fmla="val -20833"/>
              <a:gd name="adj2" fmla="val 10375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3162" tIns="41581" rIns="83162" bIns="41581" rtlCol="0" anchor="ctr"/>
          <a:lstStyle/>
          <a:p>
            <a:pPr lvl="0" algn="ctr"/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মৌখিক প্রশ্ন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algn="ctr"/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2755589" y="609600"/>
            <a:ext cx="7294202" cy="45720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নিচের প্রশ্নটি পড় এবং সঠিক উত্তরে ক্লিক কর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grpSp>
        <p:nvGrpSpPr>
          <p:cNvPr id="13" name="Group 36"/>
          <p:cNvGrpSpPr/>
          <p:nvPr/>
        </p:nvGrpSpPr>
        <p:grpSpPr>
          <a:xfrm>
            <a:off x="648375" y="1600200"/>
            <a:ext cx="9482463" cy="381000"/>
            <a:chOff x="381001" y="3581400"/>
            <a:chExt cx="7897284" cy="5334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4" name="Rounded Rectangle 13">
              <a:hlinkClick r:id="rId3" action="ppaction://hlinksldjump"/>
            </p:cNvPr>
            <p:cNvSpPr/>
            <p:nvPr/>
          </p:nvSpPr>
          <p:spPr>
            <a:xfrm>
              <a:off x="2473443" y="3581400"/>
              <a:ext cx="2024945" cy="5334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খ. 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বিক্রিয়ক অপসারণ </a:t>
              </a:r>
              <a:endPara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ounded Rectangle 14">
              <a:hlinkClick r:id="rId3" action="ppaction://hlinksldjump"/>
            </p:cNvPr>
            <p:cNvSpPr/>
            <p:nvPr/>
          </p:nvSpPr>
          <p:spPr>
            <a:xfrm>
              <a:off x="6523332" y="3581400"/>
              <a:ext cx="1754953" cy="5334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ঘ. 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তাপ প্রয়োগ </a:t>
              </a:r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ounded Rectangle 15">
              <a:hlinkClick r:id="rId3" action="ppaction://hlinksldjump"/>
            </p:cNvPr>
            <p:cNvSpPr/>
            <p:nvPr/>
          </p:nvSpPr>
          <p:spPr>
            <a:xfrm>
              <a:off x="4565886" y="3581400"/>
              <a:ext cx="1822450" cy="5334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গ.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ইলেক্ট্রন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গ্রহণ</a:t>
              </a:r>
              <a:endPara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381001" y="3581400"/>
              <a:ext cx="1957446" cy="5334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ক.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ইলেক্ট্রন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অপসারণ</a:t>
              </a:r>
              <a:endPara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648374" y="2133600"/>
            <a:ext cx="9482463" cy="381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কোনটি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বিজারণ ঘটে?</a:t>
            </a:r>
          </a:p>
        </p:txBody>
      </p:sp>
      <p:grpSp>
        <p:nvGrpSpPr>
          <p:cNvPr id="19" name="Group 39"/>
          <p:cNvGrpSpPr/>
          <p:nvPr/>
        </p:nvGrpSpPr>
        <p:grpSpPr>
          <a:xfrm>
            <a:off x="648374" y="2590800"/>
            <a:ext cx="9482463" cy="457200"/>
            <a:chOff x="381000" y="3448050"/>
            <a:chExt cx="8229600" cy="8001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0" name="Rounded Rectangle 19">
              <a:hlinkClick r:id="rId2" action="ppaction://hlinksldjump"/>
            </p:cNvPr>
            <p:cNvSpPr/>
            <p:nvPr/>
          </p:nvSpPr>
          <p:spPr>
            <a:xfrm>
              <a:off x="4530968" y="3448050"/>
              <a:ext cx="1969477" cy="8001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গ. আয়োডিন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ounded Rectangle 20">
              <a:hlinkClick r:id="rId3" action="ppaction://hlinksldjump"/>
            </p:cNvPr>
            <p:cNvSpPr/>
            <p:nvPr/>
          </p:nvSpPr>
          <p:spPr>
            <a:xfrm>
              <a:off x="6705600" y="3448050"/>
              <a:ext cx="1905000" cy="8001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ঘ. কপার  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ounded Rectangle 21">
              <a:hlinkClick r:id="rId3" action="ppaction://hlinksldjump"/>
            </p:cNvPr>
            <p:cNvSpPr/>
            <p:nvPr/>
          </p:nvSpPr>
          <p:spPr>
            <a:xfrm>
              <a:off x="2561492" y="3448050"/>
              <a:ext cx="1858108" cy="8001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খ. আয়রন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ounded Rectangle 22">
              <a:hlinkClick r:id="rId3" action="ppaction://hlinksldjump"/>
            </p:cNvPr>
            <p:cNvSpPr/>
            <p:nvPr/>
          </p:nvSpPr>
          <p:spPr>
            <a:xfrm>
              <a:off x="381000" y="3448050"/>
              <a:ext cx="2039815" cy="8001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ক. সোডিয়াম  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648374" y="3124200"/>
            <a:ext cx="9482463" cy="381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b="1" dirty="0" smtClean="0">
                <a:solidFill>
                  <a:schemeClr val="tx1"/>
                </a:solidFill>
                <a:cs typeface="NikoshBAN" pitchFamily="2" charset="0"/>
              </a:rPr>
              <a:t>Kr</a:t>
            </a:r>
            <a:r>
              <a:rPr lang="en-US" sz="2800" b="1" baseline="-25000" dirty="0" smtClean="0">
                <a:solidFill>
                  <a:schemeClr val="tx1"/>
                </a:solidFill>
                <a:cs typeface="NikoshBAN" pitchFamily="2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cs typeface="NikoshBAN" pitchFamily="2" charset="0"/>
              </a:rPr>
              <a:t>Cr</a:t>
            </a:r>
            <a:r>
              <a:rPr lang="en-US" sz="2800" b="1" baseline="-25000" dirty="0" smtClean="0">
                <a:solidFill>
                  <a:schemeClr val="tx1"/>
                </a:solidFill>
                <a:cs typeface="NikoshBAN" pitchFamily="2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cs typeface="NikoshBAN" pitchFamily="2" charset="0"/>
              </a:rPr>
              <a:t>O</a:t>
            </a:r>
            <a:r>
              <a:rPr lang="en-US" sz="2800" b="1" baseline="-25000" dirty="0" smtClean="0">
                <a:solidFill>
                  <a:schemeClr val="tx1"/>
                </a:solidFill>
                <a:cs typeface="NikoshBAN" pitchFamily="2" charset="0"/>
              </a:rPr>
              <a:t>7</a:t>
            </a:r>
            <a:r>
              <a:rPr lang="en-US" sz="2800" b="1" dirty="0" smtClean="0">
                <a:solidFill>
                  <a:schemeClr val="tx1"/>
                </a:solidFill>
                <a:cs typeface="NikoshBAN" pitchFamily="2" charset="0"/>
              </a:rPr>
              <a:t>  </a:t>
            </a:r>
            <a:r>
              <a:rPr lang="bn-IN" sz="2800" b="1" dirty="0" smtClean="0">
                <a:solidFill>
                  <a:schemeClr val="tx1"/>
                </a:solidFill>
                <a:cs typeface="NikoshBAN" pitchFamily="2" charset="0"/>
              </a:rPr>
              <a:t>কী ধরনের পদার্থ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grpSp>
        <p:nvGrpSpPr>
          <p:cNvPr id="25" name="Group 45"/>
          <p:cNvGrpSpPr/>
          <p:nvPr/>
        </p:nvGrpSpPr>
        <p:grpSpPr>
          <a:xfrm>
            <a:off x="648374" y="3657600"/>
            <a:ext cx="9482463" cy="381000"/>
            <a:chOff x="381000" y="3581400"/>
            <a:chExt cx="8229600" cy="5334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6" name="Rounded Rectangle 25">
              <a:hlinkClick r:id="rId3" action="ppaction://hlinksldjump"/>
            </p:cNvPr>
            <p:cNvSpPr/>
            <p:nvPr/>
          </p:nvSpPr>
          <p:spPr>
            <a:xfrm>
              <a:off x="4671646" y="3581400"/>
              <a:ext cx="1805354" cy="5334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গ. </a:t>
              </a:r>
              <a:r>
                <a:rPr lang="bn-IN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বিজারক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Rounded Rectangle 26">
              <a:hlinkClick r:id="rId2" action="ppaction://hlinksldjump"/>
            </p:cNvPr>
            <p:cNvSpPr/>
            <p:nvPr/>
          </p:nvSpPr>
          <p:spPr>
            <a:xfrm>
              <a:off x="6705600" y="3581400"/>
              <a:ext cx="1905000" cy="5334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ঘ. </a:t>
              </a:r>
              <a:r>
                <a:rPr lang="bn-IN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জারক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ounded Rectangle 27">
              <a:hlinkClick r:id="rId3" action="ppaction://hlinksldjump"/>
            </p:cNvPr>
            <p:cNvSpPr/>
            <p:nvPr/>
          </p:nvSpPr>
          <p:spPr>
            <a:xfrm>
              <a:off x="2561492" y="3581400"/>
              <a:ext cx="1934308" cy="5334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খ. </a:t>
              </a:r>
              <a:r>
                <a:rPr lang="bn-IN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জৈব এসিড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Rounded Rectangle 28">
              <a:hlinkClick r:id="rId3" action="ppaction://hlinksldjump"/>
            </p:cNvPr>
            <p:cNvSpPr/>
            <p:nvPr/>
          </p:nvSpPr>
          <p:spPr>
            <a:xfrm>
              <a:off x="381000" y="3581400"/>
              <a:ext cx="2039815" cy="5334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ক. </a:t>
              </a:r>
              <a:r>
                <a:rPr lang="bn-IN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ক্ষার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648374" y="5410200"/>
            <a:ext cx="9482463" cy="381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নিচের কোনটি সঠিক? </a:t>
            </a:r>
          </a:p>
        </p:txBody>
      </p:sp>
      <p:grpSp>
        <p:nvGrpSpPr>
          <p:cNvPr id="31" name="Group 55"/>
          <p:cNvGrpSpPr/>
          <p:nvPr/>
        </p:nvGrpSpPr>
        <p:grpSpPr>
          <a:xfrm>
            <a:off x="648374" y="5867400"/>
            <a:ext cx="9482463" cy="381000"/>
            <a:chOff x="609600" y="5867400"/>
            <a:chExt cx="8229600" cy="381000"/>
          </a:xfrm>
          <a:solidFill>
            <a:srgbClr val="92D050"/>
          </a:solidFill>
        </p:grpSpPr>
        <p:sp>
          <p:nvSpPr>
            <p:cNvPr id="32" name="Rounded Rectangle 31">
              <a:hlinkClick r:id="rId3" action="ppaction://hlinksldjump"/>
            </p:cNvPr>
            <p:cNvSpPr/>
            <p:nvPr/>
          </p:nvSpPr>
          <p:spPr>
            <a:xfrm>
              <a:off x="6773067" y="5867400"/>
              <a:ext cx="2066133" cy="3810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ঘ.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ii ও iii</a:t>
              </a:r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Rounded Rectangle 32">
              <a:hlinkClick r:id="rId2" action="ppaction://hlinksldjump"/>
            </p:cNvPr>
            <p:cNvSpPr/>
            <p:nvPr/>
          </p:nvSpPr>
          <p:spPr>
            <a:xfrm>
              <a:off x="2671761" y="5867400"/>
              <a:ext cx="1863887" cy="3810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খ.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ও ii  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Rounded Rectangle 33">
              <a:hlinkClick r:id="rId3" action="ppaction://hlinksldjump"/>
            </p:cNvPr>
            <p:cNvSpPr/>
            <p:nvPr/>
          </p:nvSpPr>
          <p:spPr>
            <a:xfrm>
              <a:off x="609600" y="5867400"/>
              <a:ext cx="1817432" cy="3810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ক.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iii</a:t>
              </a:r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Rounded Rectangle 34">
              <a:hlinkClick r:id="rId3" action="ppaction://hlinksldjump"/>
            </p:cNvPr>
            <p:cNvSpPr/>
            <p:nvPr/>
          </p:nvSpPr>
          <p:spPr>
            <a:xfrm>
              <a:off x="4832003" y="5867400"/>
              <a:ext cx="1797397" cy="3810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গ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ii  ও iii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648374" y="4114800"/>
            <a:ext cx="9482463" cy="533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মোমের দহন ক্রিয়ায় ঘটে-  </a:t>
            </a:r>
          </a:p>
        </p:txBody>
      </p:sp>
      <p:grpSp>
        <p:nvGrpSpPr>
          <p:cNvPr id="37" name="Group 52"/>
          <p:cNvGrpSpPr/>
          <p:nvPr/>
        </p:nvGrpSpPr>
        <p:grpSpPr>
          <a:xfrm>
            <a:off x="648374" y="4800600"/>
            <a:ext cx="9482463" cy="457200"/>
            <a:chOff x="609600" y="4800600"/>
            <a:chExt cx="8229600" cy="457200"/>
          </a:xfrm>
          <a:solidFill>
            <a:srgbClr val="92D050"/>
          </a:solidFill>
        </p:grpSpPr>
        <p:sp>
          <p:nvSpPr>
            <p:cNvPr id="38" name="Rounded Rectangle 37"/>
            <p:cNvSpPr/>
            <p:nvPr/>
          </p:nvSpPr>
          <p:spPr>
            <a:xfrm>
              <a:off x="6206237" y="4800600"/>
              <a:ext cx="2632963" cy="4572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iii</a:t>
              </a:r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 জারণ-বিজারণ 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09600" y="4800600"/>
              <a:ext cx="2374330" cy="4572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marL="514350" lvl="0" indent="-514350"/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  </a:t>
              </a:r>
              <a:r>
                <a:rPr lang="bn-BD" sz="2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ভৌত পরিবর্তন 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124200" y="4800600"/>
              <a:ext cx="2971800" cy="4572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3162" tIns="41581" rIns="83162" bIns="41581" rtlCol="0" anchor="ctr"/>
            <a:lstStyle/>
            <a:p>
              <a:pPr lvl="0"/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ii. 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রাসায়নিক পরিবর্তন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295476" y="3"/>
            <a:ext cx="1458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8" grpId="0" animBg="1"/>
      <p:bldP spid="24" grpId="0" animBg="1"/>
      <p:bldP spid="30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3962" y="457200"/>
            <a:ext cx="3566054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1401" y="2667001"/>
            <a:ext cx="5201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জারণ-বি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রণের বৈশিষ্ট্য লিখ।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9775" y="1219203"/>
            <a:ext cx="3890241" cy="2800767"/>
          </a:xfrm>
          <a:prstGeom prst="rect">
            <a:avLst/>
          </a:prstGeom>
          <a:noFill/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8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88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BD" sz="88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8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88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8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8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DOEL\Desktop\skin saver\PROVITE COMPUTER.ATATURK SCHOOL MARKET..IQBAL.01717990636 (4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5107">
            <a:off x="525844" y="3124200"/>
            <a:ext cx="3063078" cy="28799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OEL\Desktop\skin saver\PROVITE COMPUTER.ATATURK SCHOOL MARKET..IQBAL.01717990636 (4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330" flipH="1">
            <a:off x="6503396" y="3098762"/>
            <a:ext cx="2755587" cy="29002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160822" y="990600"/>
            <a:ext cx="4052334" cy="1371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3162" tIns="41581" rIns="83162" bIns="41581"/>
          <a:lstStyle/>
          <a:p>
            <a:pPr algn="ctr"/>
            <a:endParaRPr lang="en-US" sz="9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7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7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7328" y="5410200"/>
            <a:ext cx="4052334" cy="5334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162" tIns="41581" rIns="83162" bIns="41581" rtlCol="0" anchor="ctr"/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প্রশ্নে ফিরে যাই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4781756" y="5410200"/>
            <a:ext cx="4052334" cy="5334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162" tIns="41581" rIns="83162" bIns="41581" rtlCol="0" anchor="ctr"/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সামনে এগিয়ে যাই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edroses8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96" y="533400"/>
            <a:ext cx="2593493" cy="2453878"/>
          </a:xfrm>
          <a:prstGeom prst="rect">
            <a:avLst/>
          </a:prstGeom>
        </p:spPr>
      </p:pic>
      <p:pic>
        <p:nvPicPr>
          <p:cNvPr id="7" name="Picture 6" descr="023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110" y="3048000"/>
            <a:ext cx="2107214" cy="2057400"/>
          </a:xfrm>
          <a:prstGeom prst="rect">
            <a:avLst/>
          </a:prstGeom>
        </p:spPr>
      </p:pic>
      <p:pic>
        <p:nvPicPr>
          <p:cNvPr id="8" name="Picture 2" descr="H:\newtons law\newtons law\rose-scraps-2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34654" y="2590800"/>
            <a:ext cx="3322914" cy="2590800"/>
          </a:xfrm>
          <a:prstGeom prst="rect">
            <a:avLst/>
          </a:prstGeom>
          <a:noFill/>
        </p:spPr>
      </p:pic>
      <p:pic>
        <p:nvPicPr>
          <p:cNvPr id="9" name="Picture 3" descr="H:\newtons law\newtons law\rose-scraps-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76558" y="685801"/>
            <a:ext cx="1843813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0600907" cy="6858000"/>
          </a:xfrm>
          <a:prstGeom prst="rect">
            <a:avLst/>
          </a:prstGeom>
          <a:noFill/>
          <a:ln w="200025" cap="flat" cmpd="tri">
            <a:solidFill>
              <a:srgbClr val="27D95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14"/>
          <p:cNvSpPr>
            <a:spLocks noChangeArrowheads="1"/>
          </p:cNvSpPr>
          <p:nvPr/>
        </p:nvSpPr>
        <p:spPr bwMode="auto">
          <a:xfrm>
            <a:off x="3971289" y="914400"/>
            <a:ext cx="3647101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3162" tIns="41581" rIns="83162" bIns="41581"/>
          <a:lstStyle/>
          <a:p>
            <a:pPr algn="ctr"/>
            <a:endParaRPr lang="en-US" dirty="0"/>
          </a:p>
          <a:p>
            <a:pPr algn="ctr"/>
            <a:r>
              <a:rPr lang="en-US" sz="2900" b="1" dirty="0" smtClean="0">
                <a:latin typeface="Comic Sans MS" pitchFamily="66" charset="0"/>
              </a:rPr>
              <a:t> </a:t>
            </a:r>
            <a:endParaRPr lang="en-US" sz="2900" b="1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5474" y="685806"/>
            <a:ext cx="3160821" cy="1622857"/>
          </a:xfrm>
          <a:prstGeom prst="rect">
            <a:avLst/>
          </a:prstGeom>
          <a:noFill/>
        </p:spPr>
        <p:txBody>
          <a:bodyPr wrap="square" lIns="83162" tIns="41581" rIns="83162" bIns="4158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9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3700" dirty="0" err="1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</a:t>
            </a:r>
            <a:r>
              <a:rPr lang="bn-BD" sz="3700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3700" dirty="0" err="1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খিত</a:t>
            </a:r>
            <a:r>
              <a:rPr lang="en-US" sz="37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9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32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567328" y="5410200"/>
            <a:ext cx="4052334" cy="5334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162" tIns="41581" rIns="83162" bIns="41581" rtlCol="0" anchor="ctr"/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প্রশ্নে ফিরে যাই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4781756" y="5410200"/>
            <a:ext cx="4052334" cy="5334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162" tIns="41581" rIns="83162" bIns="41581" rtlCol="0" anchor="ctr"/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সামনে এগিয়ে যাই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nimated boy cryi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688" y="2286003"/>
            <a:ext cx="2674541" cy="2714625"/>
          </a:xfrm>
          <a:prstGeom prst="rect">
            <a:avLst/>
          </a:prstGeom>
        </p:spPr>
      </p:pic>
      <p:pic>
        <p:nvPicPr>
          <p:cNvPr id="9" name="Picture 1" descr="H:\newtons law\newtons law\thinking-idea-animated-animation-sm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1402" y="1676400"/>
            <a:ext cx="2755587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698163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4173905" y="457200"/>
            <a:ext cx="2674541" cy="838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381026" y="4419550"/>
            <a:ext cx="2743200" cy="1689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560987" y="4381450"/>
            <a:ext cx="2057400" cy="16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DSC077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8374" y="208671"/>
            <a:ext cx="4538615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567327" y="3201412"/>
            <a:ext cx="47817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শাখাওয়াত হোসেন</a:t>
            </a:r>
          </a:p>
          <a:p>
            <a:r>
              <a:rPr lang="bn-BD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বি. এসসি (সম্মান), এম. এসসি </a:t>
            </a:r>
          </a:p>
          <a:p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বি. এড (প্রথম শ্রেণি), এম. এড (প্রথম শ্রেণি)</a:t>
            </a:r>
          </a:p>
          <a:p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এ. আর. এস মাধ্যমিক বালিকা বিদ্যালয়,</a:t>
            </a:r>
          </a:p>
          <a:p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বরিশাল।</a:t>
            </a:r>
          </a:p>
          <a:p>
            <a:pPr>
              <a:buFont typeface="Wingdings"/>
              <a:buChar char=")"/>
            </a:pPr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০১৭</a:t>
            </a:r>
            <a:r>
              <a:rPr lang="en-US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57585992</a:t>
            </a:r>
            <a:endParaRPr lang="en-US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4886864" y="4380656"/>
            <a:ext cx="2057400" cy="16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21641" y="3254276"/>
            <a:ext cx="3403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bn-IN" sz="36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-দশম</a:t>
            </a:r>
            <a:r>
              <a:rPr lang="bn-BD" sz="36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শ্রেণি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অধ্যায়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বিক্রিয়া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73268" y="2895600"/>
            <a:ext cx="162093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73268" y="5791200"/>
            <a:ext cx="162093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35363" y="5410200"/>
            <a:ext cx="162093" cy="152400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35363" y="3200400"/>
            <a:ext cx="162093" cy="152400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511176" y="5410200"/>
            <a:ext cx="162093" cy="152400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511176" y="3200400"/>
            <a:ext cx="162093" cy="152400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81" y="179051"/>
            <a:ext cx="7086600" cy="6420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81" y="255251"/>
            <a:ext cx="8844076" cy="6297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734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4.jpg"/>
          <p:cNvPicPr>
            <a:picLocks noChangeAspect="1"/>
          </p:cNvPicPr>
          <p:nvPr/>
        </p:nvPicPr>
        <p:blipFill>
          <a:blip r:embed="rId2">
            <a:lum bright="40000" contrast="-24000"/>
          </a:blip>
          <a:stretch>
            <a:fillRect/>
          </a:stretch>
        </p:blipFill>
        <p:spPr>
          <a:xfrm>
            <a:off x="128285" y="228601"/>
            <a:ext cx="10245692" cy="603229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65558" y="233289"/>
            <a:ext cx="3647101" cy="91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kumimoji="0" lang="bn-IN" sz="5400" b="1" i="1" u="none" strike="noStrike" kern="1200" cap="none" spc="0" normalizeH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শিরোনাম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8159" y="3244748"/>
            <a:ext cx="5105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জারণ-বিজারণ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567327" y="1752600"/>
            <a:ext cx="9401416" cy="1524000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জারণ-বিজারণ</a:t>
            </a:r>
            <a:r>
              <a:rPr lang="bn-IN" sz="36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, জারক, বিজারক ও জারণ সংখ্যার</a:t>
            </a:r>
            <a:r>
              <a:rPr lang="en-US" sz="36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567327" y="3733800"/>
            <a:ext cx="9401416" cy="1524000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জারণ-বিজারণের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9194" y="533400"/>
            <a:ext cx="1864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998728" y="304800"/>
            <a:ext cx="4052334" cy="5568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জারণ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কাকে বলে?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7327" y="4116832"/>
            <a:ext cx="98066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(সনাতন মতবাদ) : যে রাসায়নিক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বিক্রিয়ায় কোনো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বিক্রিয়কের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সাথে অক্সিজেন বা অন্য কোন তড়িৎ ঋণাত্মক মৌল বা যৌগমূলক সংযোজিত হয় বা কোনো বিক্রিয়ক হতে হাইড্রোজেন বা অন্য কোনো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তড়িৎ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ধনাত্মক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মৌল বা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যৌগমূলক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অপসারণ ঘটে তাকে জারণ বলে।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03961" y="1066800"/>
            <a:ext cx="291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2Na +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=2NaO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1592" y="1787302"/>
            <a:ext cx="3213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2K +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=2NaCl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0486" y="2461498"/>
            <a:ext cx="4859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= Ca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4896" y="3210580"/>
            <a:ext cx="607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 + MnO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MnCl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Cl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+ 2H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327" y="4110373"/>
            <a:ext cx="9806649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67327" y="4567573"/>
            <a:ext cx="9806649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7327" y="5024773"/>
            <a:ext cx="9806649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7327" y="5481973"/>
            <a:ext cx="9806649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998727" y="304800"/>
            <a:ext cx="4214428" cy="5568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জারণ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কাকে বলে?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280" y="3962400"/>
            <a:ext cx="98066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(সনাতন মতবাদ) : যে রাসায়নিক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বিক্রিয়ায় কোনো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বিক্রিয়কের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সাথে হাইড্রোজেন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 অন্য কোন তড়িৎ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ধনাত্মক মৌল বা যৌগমূলক সংযোজিত হয় বা কোনো বিক্রিয়ক 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 অন্য কোনো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তড়িৎ ঋণাত্মক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মৌল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যৌগমূলক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অপসারণ ঘটে তাকে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জারণ বলে।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322914" y="1295400"/>
            <a:ext cx="291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=2H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46070" y="2067580"/>
            <a:ext cx="3039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+Cl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ZnCl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35660" y="2753380"/>
            <a:ext cx="3460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C = Cu + CO</a:t>
            </a: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280" y="3962400"/>
            <a:ext cx="9806649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86280" y="4419600"/>
            <a:ext cx="9806649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86280" y="4876800"/>
            <a:ext cx="9806649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6280" y="5334000"/>
            <a:ext cx="9806649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4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26168" y="228600"/>
            <a:ext cx="6726875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জারণ-বিজারণের ইলেক্ট্রনীয় মতবাদ </a:t>
            </a:r>
            <a:endParaRPr lang="en-US" sz="40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50353" y="1905000"/>
            <a:ext cx="12157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69307" y="23622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26166" y="1600200"/>
            <a:ext cx="1864074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55587" y="15240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85008" y="23622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74540" y="2286003"/>
            <a:ext cx="567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Li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6564781" y="1905000"/>
            <a:ext cx="12157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83735" y="23622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40594" y="1600200"/>
            <a:ext cx="1864074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40595" y="20574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023622" y="25146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942576" y="28194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26875" y="32766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76390" y="33528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970014" y="15240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94202" y="15240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99436" y="23622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88967" y="2286003"/>
            <a:ext cx="567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</a:t>
            </a:r>
            <a:endParaRPr lang="en-US" dirty="0"/>
          </a:p>
        </p:txBody>
      </p:sp>
      <p:sp>
        <p:nvSpPr>
          <p:cNvPr id="22" name="Double Bracket 21"/>
          <p:cNvSpPr/>
          <p:nvPr/>
        </p:nvSpPr>
        <p:spPr>
          <a:xfrm>
            <a:off x="1783027" y="1447800"/>
            <a:ext cx="2269307" cy="21336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uble Bracket 22"/>
          <p:cNvSpPr/>
          <p:nvPr/>
        </p:nvSpPr>
        <p:spPr>
          <a:xfrm>
            <a:off x="6078500" y="1447800"/>
            <a:ext cx="2188261" cy="21336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4052335" y="1371600"/>
            <a:ext cx="405233" cy="304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8266761" y="1371600"/>
            <a:ext cx="486280" cy="304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15699" y="4267200"/>
            <a:ext cx="3485008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cs typeface="NikoshBAN" pitchFamily="2" charset="0"/>
              </a:rPr>
              <a:t>Li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জারণ ঘটেছে এবং জারণ সংখ্যা +</a:t>
            </a:r>
            <a:r>
              <a:rPr lang="en-US" sz="2800" dirty="0" smtClean="0">
                <a:solidFill>
                  <a:schemeClr val="tx1"/>
                </a:solidFill>
                <a:cs typeface="NikoshBAN" pitchFamily="2" charset="0"/>
              </a:rPr>
              <a:t>1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11175" y="4267200"/>
            <a:ext cx="3485008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cs typeface="NikoshBAN" pitchFamily="2" charset="0"/>
              </a:rPr>
              <a:t>F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বিজারণ ঘটেছে এবং জারণ সংখ্যা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cs typeface="NikoshBAN" pitchFamily="2" charset="0"/>
              </a:rPr>
              <a:t>1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6281" y="5410201"/>
            <a:ext cx="9806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সংখ্যা : কোন মৌল, আয়ন যত সংখ্যক ইলেকট্রন বর্জন বা গ্রহণ করে সেই সংখ্যাকে জারণ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বলে।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86280" y="5410200"/>
            <a:ext cx="9806649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86280" y="5867400"/>
            <a:ext cx="9806649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309198" y="3581400"/>
            <a:ext cx="324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2Li + F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 2Li</a:t>
            </a:r>
            <a:r>
              <a:rPr lang="en-US" sz="2800" b="1" baseline="4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baseline="4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2800" b="1" baseline="4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2424E-6 2.0629E-6 C 0.0019 -0.00555 0.00805 -0.00787 0.01294 -0.01249 C 0.01847 -0.01712 0.02194 -0.02174 0.03141 -0.02336 C 0.04656 -0.0296 0.06976 -0.0303 0.08744 -0.03099 C 0.12248 -0.03076 0.14142 -0.03053 0.17235 -0.02706 C 0.18719 -0.02243 0.19981 -0.01781 0.21149 -0.01087 C 0.21923 -0.00602 0.23091 -0.00301 0.24022 2.0629E-6 C 0.2489 0.00324 0.25663 0.0067 0.26484 0.00994 C 0.26799 0.01156 0.2702 0.01411 0.27368 0.01549 C 0.27936 0.01781 0.28441 0.02081 0.29025 0.02266 C 0.30366 0.02659 0.31676 0.03214 0.32829 0.03793 C 0.33207 0.03978 0.33681 0.04116 0.34091 0.04371 " pathEditMode="relative" rAng="0" ptsTypes="fffffffffffA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6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5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972560" y="1905000"/>
            <a:ext cx="12157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91515" y="23622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8373" y="1600200"/>
            <a:ext cx="1864074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67328" y="22860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107215" y="23622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15701" y="2209801"/>
            <a:ext cx="729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Mg</a:t>
            </a:r>
            <a:endParaRPr lang="en-US" sz="2800" dirty="0"/>
          </a:p>
        </p:txBody>
      </p:sp>
      <p:sp>
        <p:nvSpPr>
          <p:cNvPr id="39" name="Oval 38"/>
          <p:cNvSpPr/>
          <p:nvPr/>
        </p:nvSpPr>
        <p:spPr>
          <a:xfrm>
            <a:off x="5186988" y="1905000"/>
            <a:ext cx="12157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105943" y="23622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862801" y="1600200"/>
            <a:ext cx="1864074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645830" y="25146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564783" y="28194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349083" y="32766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698597" y="33528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592222" y="15240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916410" y="15240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321643" y="23622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511175" y="2286003"/>
            <a:ext cx="567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</a:t>
            </a:r>
            <a:endParaRPr lang="en-US" dirty="0"/>
          </a:p>
        </p:txBody>
      </p:sp>
      <p:sp>
        <p:nvSpPr>
          <p:cNvPr id="51" name="Double Bracket 50"/>
          <p:cNvSpPr/>
          <p:nvPr/>
        </p:nvSpPr>
        <p:spPr>
          <a:xfrm>
            <a:off x="405234" y="1371600"/>
            <a:ext cx="2269307" cy="22098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lus 52"/>
          <p:cNvSpPr/>
          <p:nvPr/>
        </p:nvSpPr>
        <p:spPr>
          <a:xfrm>
            <a:off x="2674542" y="1371600"/>
            <a:ext cx="405233" cy="304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inus 53"/>
          <p:cNvSpPr/>
          <p:nvPr/>
        </p:nvSpPr>
        <p:spPr>
          <a:xfrm>
            <a:off x="6888969" y="1524000"/>
            <a:ext cx="486280" cy="304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24187" y="3810000"/>
            <a:ext cx="3485008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cs typeface="NikoshBAN" pitchFamily="2" charset="0"/>
              </a:rPr>
              <a:t>Mg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জারণ ঘটেছে এবং জারণ সংখ্যা +</a:t>
            </a:r>
            <a:r>
              <a:rPr lang="en-US" sz="2800" dirty="0" smtClean="0">
                <a:solidFill>
                  <a:schemeClr val="tx1"/>
                </a:solidFill>
                <a:cs typeface="NikoshBAN" pitchFamily="2" charset="0"/>
              </a:rPr>
              <a:t>2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376521" y="3810000"/>
            <a:ext cx="3485008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cs typeface="NikoshBAN" pitchFamily="2" charset="0"/>
              </a:rPr>
              <a:t>O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বিজারণ ঘটেছে এবং জারণ সংখ্যা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cs typeface="NikoshBAN" pitchFamily="2" charset="0"/>
              </a:rPr>
              <a:t>2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48375" y="20574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431402" y="25146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350354" y="28194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134654" y="32766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484168" y="33528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377794" y="15240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701981" y="15240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12773" y="1295400"/>
            <a:ext cx="2269308" cy="2362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377794" y="12192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701981" y="1219200"/>
            <a:ext cx="16209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lus 66"/>
          <p:cNvSpPr/>
          <p:nvPr/>
        </p:nvSpPr>
        <p:spPr>
          <a:xfrm>
            <a:off x="3160821" y="1371600"/>
            <a:ext cx="405233" cy="304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Minus 67"/>
          <p:cNvSpPr/>
          <p:nvPr/>
        </p:nvSpPr>
        <p:spPr>
          <a:xfrm>
            <a:off x="7456295" y="1524000"/>
            <a:ext cx="486280" cy="304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uble Bracket 68"/>
          <p:cNvSpPr/>
          <p:nvPr/>
        </p:nvSpPr>
        <p:spPr>
          <a:xfrm>
            <a:off x="4700708" y="1447800"/>
            <a:ext cx="2188261" cy="22098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2026168" y="228600"/>
            <a:ext cx="6726875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জারণ-বিজারণের ইলেক্ট্রনীয় মতবাদ </a:t>
            </a:r>
            <a:endParaRPr lang="en-US" sz="40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140" y="4876801"/>
            <a:ext cx="10130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বিক্রিয়ার একাংশে জারণ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Oxidation)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ঘটলে অপর অংশে বিজারণ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Reduction)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ঘটে।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Reduction</a:t>
            </a:r>
            <a:r>
              <a:rPr lang="b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Red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Oxidation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নিয়ে গঠিত হয়েছে রেডক্স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Redox)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অর্থাৎ জারণ-বিজারণ বিক্রিয়া। তাই রেডক্স বিক্রিয়া একত্রে ঘটে।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665" y="4940300"/>
            <a:ext cx="10130836" cy="393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83665" y="5340697"/>
            <a:ext cx="10130836" cy="437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83665" y="5777806"/>
            <a:ext cx="10130836" cy="470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35158" y="2627870"/>
            <a:ext cx="5040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2Mg + O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 2Mg</a:t>
            </a:r>
            <a:r>
              <a:rPr lang="en-US" sz="3600" b="1" baseline="4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baseline="40000" dirty="0" smtClean="0">
                <a:latin typeface="Times New Roman" pitchFamily="18" charset="0"/>
                <a:cs typeface="Times New Roman" pitchFamily="18" charset="0"/>
              </a:rPr>
              <a:t>2-</a:t>
            </a:r>
            <a:endParaRPr lang="en-US" sz="3600" b="1" baseline="4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2727E-6 0.01203 C 0.01847 0.00809 0.03693 0.00093 0.05477 -0.00786 C 0.06282 -0.01179 0.06929 -0.01735 0.07765 -0.02035 C 0.0846 -0.03168 0.07923 -0.02567 0.08823 -0.0303 C 0.09233 -0.03261 0.10038 -0.0377 0.10038 -0.03723 C 0.11348 -0.05365 0.13353 -0.05527 0.14915 -0.05735 C 0.16967 -0.05574 0.17709 -0.05597 0.19334 -0.05019 C 0.2126 -0.02752 0.22822 0.00624 0.24069 0.03908 C 0.24353 0.05527 0.25 0.0747 0.25726 0.08649 C 0.26058 0.10731 0.27462 0.12858 0.28615 0.13853 C 0.29214 0.15241 0.29988 0.16235 0.30745 0.17322 C 0.31818 0.18871 0.31219 0.18802 0.31818 0.18802 " pathEditMode="relative" rAng="0" ptsTypes="fffffffffffA">
                                      <p:cBhvr>
                                        <p:cTn id="9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54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4242E-6 0.00116 C 0.01704 -0.00208 0.03393 -0.00763 0.05034 -0.01503 C 0.05776 -0.01827 0.06376 -0.0229 0.07133 -0.02521 C 0.07781 -0.03446 0.07291 -0.0296 0.08112 -0.0333 C 0.08491 -0.03515 0.09233 -0.03932 0.09233 -0.03908 C 0.10432 -0.0525 0.12279 -0.05389 0.13715 -0.0555 C 0.15593 -0.05435 0.16272 -0.05458 0.17771 -0.04972 C 0.19539 -0.03099 0.20975 -0.00347 0.22111 0.02336 C 0.2238 0.03677 0.22979 0.0525 0.23642 0.06221 C 0.23942 0.07932 0.25236 0.09667 0.26294 0.10476 C 0.26846 0.11633 0.27556 0.12419 0.28251 0.13321 C 0.29229 0.14593 0.28693 0.14547 0.29229 0.14547 " pathEditMode="relative" rAng="0" ptsTypes="fffffffffffA">
                                      <p:cBhvr>
                                        <p:cTn id="9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44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9" dur="5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2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3" dur="5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9" grpId="0" animBg="1"/>
      <p:bldP spid="3" grpId="0" animBg="1"/>
      <p:bldP spid="78" grpId="0" animBg="1"/>
      <p:bldP spid="80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</TotalTime>
  <Words>791</Words>
  <Application>Microsoft Office PowerPoint</Application>
  <PresentationFormat>Custom</PresentationFormat>
  <Paragraphs>117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Akhi</dc:creator>
  <cp:lastModifiedBy>Ohi</cp:lastModifiedBy>
  <cp:revision>255</cp:revision>
  <dcterms:created xsi:type="dcterms:W3CDTF">2014-05-26T16:52:56Z</dcterms:created>
  <dcterms:modified xsi:type="dcterms:W3CDTF">2020-07-07T12:01:51Z</dcterms:modified>
</cp:coreProperties>
</file>