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>
        <p:scale>
          <a:sx n="75" d="100"/>
          <a:sy n="75" d="100"/>
        </p:scale>
        <p:origin x="-123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4D13-9726-4482-938D-73726889AEA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D1FA-D894-4951-ADBB-64977AE60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06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4D13-9726-4482-938D-73726889AEA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D1FA-D894-4951-ADBB-64977AE60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2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4D13-9726-4482-938D-73726889AEA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D1FA-D894-4951-ADBB-64977AE60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8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4D13-9726-4482-938D-73726889AEA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D1FA-D894-4951-ADBB-64977AE60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5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4D13-9726-4482-938D-73726889AEA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D1FA-D894-4951-ADBB-64977AE60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4D13-9726-4482-938D-73726889AEA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D1FA-D894-4951-ADBB-64977AE60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6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4D13-9726-4482-938D-73726889AEA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D1FA-D894-4951-ADBB-64977AE60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3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4D13-9726-4482-938D-73726889AEA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D1FA-D894-4951-ADBB-64977AE60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28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4D13-9726-4482-938D-73726889AEA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D1FA-D894-4951-ADBB-64977AE60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9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4D13-9726-4482-938D-73726889AEA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D1FA-D894-4951-ADBB-64977AE60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4D13-9726-4482-938D-73726889AEA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D1FA-D894-4951-ADBB-64977AE60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8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54D13-9726-4482-938D-73726889AEA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DD1FA-D894-4951-ADBB-64977AE60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1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chemeClr val="accent4"/>
                </a:solidFill>
              </a:rPr>
              <a:t>স্বাগতম</a:t>
            </a:r>
            <a:endParaRPr lang="en-US" sz="6000" dirty="0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408868"/>
            <a:ext cx="7543800" cy="50200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25172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169"/>
            <a:ext cx="7772400" cy="1470025"/>
          </a:xfrm>
        </p:spPr>
        <p:txBody>
          <a:bodyPr/>
          <a:lstStyle/>
          <a:p>
            <a:r>
              <a:rPr lang="en-US" dirty="0" err="1" smtClean="0"/>
              <a:t>অনুধাবন</a:t>
            </a:r>
            <a:r>
              <a:rPr lang="en-US" dirty="0" smtClean="0"/>
              <a:t> </a:t>
            </a:r>
            <a:r>
              <a:rPr lang="en-US" dirty="0" err="1" smtClean="0"/>
              <a:t>মুলক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581400"/>
            <a:ext cx="6934200" cy="3429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এই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প্রশ্নের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মান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থাকে</a:t>
            </a:r>
            <a:r>
              <a:rPr lang="en-US" dirty="0" smtClean="0">
                <a:solidFill>
                  <a:schemeClr val="tx1"/>
                </a:solidFill>
              </a:rPr>
              <a:t> ২। </a:t>
            </a:r>
            <a:r>
              <a:rPr lang="en-US" dirty="0" err="1" smtClean="0">
                <a:solidFill>
                  <a:schemeClr val="tx1"/>
                </a:solidFill>
              </a:rPr>
              <a:t>তাই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এর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উত্তর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দুই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প্যারা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করে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লিখাই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ভালো</a:t>
            </a:r>
            <a:r>
              <a:rPr lang="en-US" dirty="0" smtClean="0">
                <a:solidFill>
                  <a:schemeClr val="tx1"/>
                </a:solidFill>
              </a:rPr>
              <a:t>। </a:t>
            </a:r>
            <a:r>
              <a:rPr lang="en-US" dirty="0" err="1" smtClean="0">
                <a:solidFill>
                  <a:schemeClr val="tx1"/>
                </a:solidFill>
              </a:rPr>
              <a:t>এই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প্রশ্নটি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সাধারনত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পাঠ্যবই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থেকেই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দেয়া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হয়</a:t>
            </a:r>
            <a:r>
              <a:rPr lang="en-US" dirty="0" smtClean="0">
                <a:solidFill>
                  <a:schemeClr val="tx1"/>
                </a:solidFill>
              </a:rPr>
              <a:t>। </a:t>
            </a:r>
            <a:r>
              <a:rPr lang="en-US" dirty="0" err="1" smtClean="0">
                <a:solidFill>
                  <a:schemeClr val="tx1"/>
                </a:solidFill>
              </a:rPr>
              <a:t>এর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মাধ্যমে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শিক্ষার্থী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পাঠ্যবিষয়টি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কতটুকু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অনুধাবন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করতে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পেরেছে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তা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যাচাই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করা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হয়।এর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জন্য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সময়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নেবে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তিন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মিনিট</a:t>
            </a:r>
            <a:r>
              <a:rPr lang="en-US" dirty="0" smtClean="0">
                <a:solidFill>
                  <a:schemeClr val="tx1"/>
                </a:solidFill>
              </a:rPr>
              <a:t>।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447800"/>
            <a:ext cx="1828800" cy="16784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28029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5535" y="-181554"/>
            <a:ext cx="7772400" cy="1470025"/>
          </a:xfrm>
        </p:spPr>
        <p:txBody>
          <a:bodyPr/>
          <a:lstStyle/>
          <a:p>
            <a:r>
              <a:rPr lang="en-US" dirty="0" err="1" smtClean="0"/>
              <a:t>প্রয়োগমুলক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46764"/>
            <a:ext cx="7772400" cy="3276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এই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অংশটির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উত্তর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লেখার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জন্য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প্রশ্নে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প্রদত্ত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উদ্দীপকটি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ভালো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ভাবে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পড়তে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হয়</a:t>
            </a:r>
            <a:r>
              <a:rPr lang="en-US" dirty="0" smtClean="0">
                <a:solidFill>
                  <a:schemeClr val="tx1"/>
                </a:solidFill>
              </a:rPr>
              <a:t>। </a:t>
            </a:r>
            <a:r>
              <a:rPr lang="en-US" dirty="0" err="1" smtClean="0">
                <a:solidFill>
                  <a:schemeClr val="tx1"/>
                </a:solidFill>
              </a:rPr>
              <a:t>এর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মাধ্যমে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যাচাই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করে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দেখা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হয়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পাঠ্যবইয়ে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যেসব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চিন্তা</a:t>
            </a:r>
            <a:r>
              <a:rPr lang="en-US" dirty="0" smtClean="0">
                <a:solidFill>
                  <a:schemeClr val="tx1"/>
                </a:solidFill>
              </a:rPr>
              <a:t> ,</a:t>
            </a:r>
            <a:r>
              <a:rPr lang="en-US" dirty="0" err="1" smtClean="0">
                <a:solidFill>
                  <a:schemeClr val="tx1"/>
                </a:solidFill>
              </a:rPr>
              <a:t>ধারনা</a:t>
            </a:r>
            <a:r>
              <a:rPr lang="en-US" dirty="0" smtClean="0">
                <a:solidFill>
                  <a:schemeClr val="tx1"/>
                </a:solidFill>
              </a:rPr>
              <a:t> ও </a:t>
            </a:r>
            <a:r>
              <a:rPr lang="en-US" dirty="0" err="1" smtClean="0">
                <a:solidFill>
                  <a:schemeClr val="tx1"/>
                </a:solidFill>
              </a:rPr>
              <a:t>অনুভূতি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রয়েছে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তাঁর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মধ্যকার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যেগুলো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উদ্দীপকএর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ভিতর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আছে</a:t>
            </a:r>
            <a:r>
              <a:rPr lang="en-US" dirty="0" smtClean="0">
                <a:solidFill>
                  <a:schemeClr val="tx1"/>
                </a:solidFill>
              </a:rPr>
              <a:t> ,</a:t>
            </a:r>
            <a:r>
              <a:rPr lang="en-US" dirty="0" err="1" smtClean="0">
                <a:solidFill>
                  <a:schemeClr val="tx1"/>
                </a:solidFill>
              </a:rPr>
              <a:t>সেগুলোকে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শিক্ষার্থী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খুঁজে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করতে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পারছে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কিনা,বাইরের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ভিন্ন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বিষয়ের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ভিতর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সেগুলো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প্রয়োগ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করতে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পারছে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কিনা।এর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জন্য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সময়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নেবে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ছয়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মিনিট</a:t>
            </a:r>
            <a:r>
              <a:rPr lang="en-US" dirty="0" smtClean="0">
                <a:solidFill>
                  <a:schemeClr val="tx1"/>
                </a:solidFill>
              </a:rPr>
              <a:t>।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904" y="1288471"/>
            <a:ext cx="1871663" cy="200104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703158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709"/>
            <a:ext cx="7772400" cy="1470025"/>
          </a:xfrm>
        </p:spPr>
        <p:txBody>
          <a:bodyPr/>
          <a:lstStyle/>
          <a:p>
            <a:r>
              <a:rPr lang="en-US" dirty="0" err="1" smtClean="0"/>
              <a:t>উচ্চতর</a:t>
            </a:r>
            <a:r>
              <a:rPr lang="en-US" dirty="0" smtClean="0"/>
              <a:t> </a:t>
            </a:r>
            <a:r>
              <a:rPr lang="en-US" dirty="0" err="1" smtClean="0"/>
              <a:t>দক্ষতা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590800"/>
            <a:ext cx="8839200" cy="3709556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এই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প্রশ্নের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মান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থাকে</a:t>
            </a:r>
            <a:r>
              <a:rPr lang="en-US" sz="2800" dirty="0" smtClean="0">
                <a:solidFill>
                  <a:schemeClr val="tx1"/>
                </a:solidFill>
              </a:rPr>
              <a:t> ৪। </a:t>
            </a:r>
            <a:r>
              <a:rPr lang="en-US" sz="2800" dirty="0" err="1" smtClean="0">
                <a:solidFill>
                  <a:schemeClr val="tx1"/>
                </a:solidFill>
              </a:rPr>
              <a:t>তাই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উত্তর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টি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চার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প্যারা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হলে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</a:rPr>
              <a:t>ভালো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হয়</a:t>
            </a:r>
            <a:r>
              <a:rPr lang="en-US" sz="2800" dirty="0" smtClean="0">
                <a:solidFill>
                  <a:schemeClr val="tx1"/>
                </a:solidFill>
              </a:rPr>
              <a:t>। </a:t>
            </a:r>
            <a:r>
              <a:rPr lang="en-US" sz="2800" dirty="0" err="1" smtClean="0">
                <a:solidFill>
                  <a:schemeClr val="tx1"/>
                </a:solidFill>
              </a:rPr>
              <a:t>প্রশ্নে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বিভিন্ন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বিষয়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নিয়ে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বিশ্লেষণ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</a:rPr>
              <a:t>করতে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বলা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হয়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মতামত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দিতে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বলা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হয়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বা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নিজের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চিন্তাধারা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অনুযায়ী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যুক্তি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প্রদর্শন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করতে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বলা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হয়</a:t>
            </a:r>
            <a:r>
              <a:rPr lang="en-US" sz="2800" dirty="0" smtClean="0">
                <a:solidFill>
                  <a:schemeClr val="tx1"/>
                </a:solidFill>
              </a:rPr>
              <a:t>। </a:t>
            </a:r>
            <a:r>
              <a:rPr lang="en-US" sz="2800" dirty="0" err="1" smtClean="0">
                <a:solidFill>
                  <a:schemeClr val="tx1"/>
                </a:solidFill>
              </a:rPr>
              <a:t>এতে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যাচাই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করা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হয়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শিক্ষার্থী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তুলনামুলক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বিচার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বিবেচনার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ভিতর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দিয়ে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তাঁর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নিজস্ব</a:t>
            </a:r>
            <a:r>
              <a:rPr lang="en-US" sz="2800" dirty="0" smtClean="0">
                <a:solidFill>
                  <a:schemeClr val="tx1"/>
                </a:solidFill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</a:rPr>
              <a:t>আলাদা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দৃষ্টিভঙ্গি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তুলে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ধরতে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পারছে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কিনা</a:t>
            </a:r>
            <a:r>
              <a:rPr lang="en-US" sz="2800" dirty="0" smtClean="0">
                <a:solidFill>
                  <a:schemeClr val="tx1"/>
                </a:solidFill>
              </a:rPr>
              <a:t>। </a:t>
            </a:r>
            <a:r>
              <a:rPr lang="en-US" sz="2800" dirty="0" err="1" smtClean="0">
                <a:solidFill>
                  <a:schemeClr val="tx1"/>
                </a:solidFill>
              </a:rPr>
              <a:t>এই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অংশে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শিক্ষার্থীর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</a:rPr>
              <a:t>বুদ্ধি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চিন্তা</a:t>
            </a:r>
            <a:r>
              <a:rPr lang="en-US" sz="2800" dirty="0" smtClean="0">
                <a:solidFill>
                  <a:schemeClr val="tx1"/>
                </a:solidFill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</a:rPr>
              <a:t>কল্পনা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শক্তি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প্রয়োগ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করতে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হয়</a:t>
            </a:r>
            <a:r>
              <a:rPr lang="en-US" sz="2800" dirty="0" smtClean="0">
                <a:solidFill>
                  <a:schemeClr val="tx1"/>
                </a:solidFill>
              </a:rPr>
              <a:t>। এ </a:t>
            </a:r>
            <a:r>
              <a:rPr lang="en-US" sz="2800" dirty="0" err="1" smtClean="0">
                <a:solidFill>
                  <a:schemeClr val="tx1"/>
                </a:solidFill>
              </a:rPr>
              <a:t>অংশে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পাঠ্যবইয়ের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বা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উদ্দিপকের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কোন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উক্তি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নিজের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ভাষায়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ব্যাখ্যা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করতে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হয়</a:t>
            </a:r>
            <a:r>
              <a:rPr lang="en-US" sz="2800" dirty="0" smtClean="0">
                <a:solidFill>
                  <a:schemeClr val="tx1"/>
                </a:solidFill>
              </a:rPr>
              <a:t>।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" t="315" r="-667" b="10586"/>
          <a:stretch/>
        </p:blipFill>
        <p:spPr>
          <a:xfrm>
            <a:off x="6248400" y="304800"/>
            <a:ext cx="2076450" cy="1960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513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উচ্চতর</a:t>
            </a:r>
            <a:r>
              <a:rPr lang="en-US" dirty="0" smtClean="0"/>
              <a:t> </a:t>
            </a:r>
            <a:r>
              <a:rPr lang="en-US" dirty="0" err="1" smtClean="0"/>
              <a:t>দক্ষতা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এছাড়া</a:t>
            </a:r>
            <a:r>
              <a:rPr lang="en-US" dirty="0" smtClean="0"/>
              <a:t> </a:t>
            </a:r>
            <a:r>
              <a:rPr lang="en-US" dirty="0" err="1" smtClean="0"/>
              <a:t>সাদৃশ্য</a:t>
            </a:r>
            <a:r>
              <a:rPr lang="en-US" dirty="0" smtClean="0"/>
              <a:t> - </a:t>
            </a:r>
            <a:r>
              <a:rPr lang="en-US" dirty="0" err="1" smtClean="0"/>
              <a:t>বৈসাদৃশ্য</a:t>
            </a:r>
            <a:r>
              <a:rPr lang="en-US" dirty="0" smtClean="0"/>
              <a:t> , </a:t>
            </a:r>
            <a:r>
              <a:rPr lang="en-US" dirty="0" err="1" smtClean="0"/>
              <a:t>উচি</a:t>
            </a:r>
            <a:r>
              <a:rPr lang="en-US" dirty="0" smtClean="0"/>
              <a:t>ৎ - </a:t>
            </a:r>
            <a:r>
              <a:rPr lang="en-US" dirty="0" err="1" smtClean="0"/>
              <a:t>অনুচীত</a:t>
            </a:r>
            <a:r>
              <a:rPr lang="en-US" dirty="0" smtClean="0"/>
              <a:t> , </a:t>
            </a:r>
            <a:r>
              <a:rPr lang="en-US" dirty="0" err="1" smtClean="0"/>
              <a:t>ভালো</a:t>
            </a:r>
            <a:r>
              <a:rPr lang="en-US" dirty="0" smtClean="0"/>
              <a:t> </a:t>
            </a:r>
            <a:r>
              <a:rPr lang="en-US" dirty="0" err="1" smtClean="0"/>
              <a:t>মন্দ</a:t>
            </a:r>
            <a:r>
              <a:rPr lang="en-US" dirty="0" smtClean="0"/>
              <a:t> </a:t>
            </a:r>
            <a:r>
              <a:rPr lang="en-US" dirty="0" err="1" smtClean="0"/>
              <a:t>ইত্যাদি</a:t>
            </a:r>
            <a:r>
              <a:rPr lang="en-US" dirty="0" smtClean="0"/>
              <a:t> </a:t>
            </a:r>
            <a:r>
              <a:rPr lang="en-US" dirty="0" err="1" smtClean="0"/>
              <a:t>বিচার</a:t>
            </a:r>
            <a:r>
              <a:rPr lang="en-US" dirty="0" smtClean="0"/>
              <a:t> </a:t>
            </a:r>
            <a:r>
              <a:rPr lang="en-US" dirty="0" err="1" smtClean="0"/>
              <a:t>বিবেচনা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তাঁর</a:t>
            </a:r>
            <a:r>
              <a:rPr lang="en-US" dirty="0" smtClean="0"/>
              <a:t> </a:t>
            </a:r>
            <a:r>
              <a:rPr lang="en-US" dirty="0" err="1" smtClean="0"/>
              <a:t>নিজস্ব</a:t>
            </a:r>
            <a:r>
              <a:rPr lang="en-US" dirty="0" smtClean="0"/>
              <a:t> </a:t>
            </a:r>
            <a:r>
              <a:rPr lang="en-US" dirty="0" err="1" smtClean="0"/>
              <a:t>মতামত</a:t>
            </a:r>
            <a:r>
              <a:rPr lang="en-US" dirty="0" smtClean="0"/>
              <a:t> </a:t>
            </a:r>
            <a:r>
              <a:rPr lang="en-US" dirty="0" err="1" smtClean="0"/>
              <a:t>গড়ে</a:t>
            </a:r>
            <a:r>
              <a:rPr lang="en-US" dirty="0" smtClean="0"/>
              <a:t> </a:t>
            </a:r>
            <a:r>
              <a:rPr lang="en-US" dirty="0" err="1" smtClean="0"/>
              <a:t>তুলতে</a:t>
            </a:r>
            <a:r>
              <a:rPr lang="en-US" dirty="0" smtClean="0"/>
              <a:t> </a:t>
            </a:r>
            <a:r>
              <a:rPr lang="en-US" dirty="0" err="1" smtClean="0"/>
              <a:t>পারছে</a:t>
            </a:r>
            <a:r>
              <a:rPr lang="en-US" dirty="0" smtClean="0"/>
              <a:t> </a:t>
            </a:r>
            <a:r>
              <a:rPr lang="en-US" dirty="0" err="1" smtClean="0"/>
              <a:t>কিনা</a:t>
            </a:r>
            <a:r>
              <a:rPr lang="en-US" dirty="0" smtClean="0"/>
              <a:t> </a:t>
            </a:r>
            <a:r>
              <a:rPr lang="en-US" dirty="0" err="1" smtClean="0"/>
              <a:t>তাও</a:t>
            </a:r>
            <a:r>
              <a:rPr lang="en-US" dirty="0" smtClean="0"/>
              <a:t> </a:t>
            </a:r>
            <a:r>
              <a:rPr lang="en-US" dirty="0" err="1" smtClean="0"/>
              <a:t>যাচাই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উত্তর</a:t>
            </a:r>
            <a:r>
              <a:rPr lang="en-US" dirty="0" smtClean="0"/>
              <a:t> </a:t>
            </a:r>
            <a:r>
              <a:rPr lang="en-US" dirty="0" err="1" smtClean="0"/>
              <a:t>লিখতে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শিক্ষার্থী</a:t>
            </a:r>
            <a:r>
              <a:rPr lang="en-US" dirty="0" smtClean="0"/>
              <a:t> </a:t>
            </a:r>
            <a:r>
              <a:rPr lang="en-US" dirty="0" err="1" smtClean="0"/>
              <a:t>আনুমানিক</a:t>
            </a:r>
            <a:r>
              <a:rPr lang="en-US" dirty="0" smtClean="0"/>
              <a:t> ৮ </a:t>
            </a:r>
            <a:r>
              <a:rPr lang="en-US" dirty="0" err="1" smtClean="0"/>
              <a:t>মিনিট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নিবে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আর</a:t>
            </a:r>
            <a:r>
              <a:rPr lang="en-US" dirty="0" smtClean="0"/>
              <a:t> ২ </a:t>
            </a:r>
            <a:r>
              <a:rPr lang="en-US" dirty="0" err="1" smtClean="0"/>
              <a:t>মিনিট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সে</a:t>
            </a:r>
            <a:r>
              <a:rPr lang="en-US" dirty="0" smtClean="0"/>
              <a:t> </a:t>
            </a:r>
            <a:r>
              <a:rPr lang="en-US" dirty="0" err="1" smtClean="0"/>
              <a:t>হাতে</a:t>
            </a:r>
            <a:r>
              <a:rPr lang="en-US" dirty="0" smtClean="0"/>
              <a:t> </a:t>
            </a:r>
            <a:r>
              <a:rPr lang="en-US" dirty="0" err="1" smtClean="0"/>
              <a:t>রাখবে</a:t>
            </a:r>
            <a:r>
              <a:rPr lang="en-US" dirty="0" smtClean="0"/>
              <a:t> </a:t>
            </a:r>
            <a:r>
              <a:rPr lang="en-US" dirty="0" err="1" smtClean="0"/>
              <a:t>রিভিশনের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তাহলে</a:t>
            </a:r>
            <a:r>
              <a:rPr lang="en-US" dirty="0" smtClean="0"/>
              <a:t> </a:t>
            </a:r>
            <a:r>
              <a:rPr lang="en-US" dirty="0" err="1" smtClean="0"/>
              <a:t>সম্পুর্ণ</a:t>
            </a:r>
            <a:r>
              <a:rPr lang="en-US" dirty="0" smtClean="0"/>
              <a:t> </a:t>
            </a:r>
            <a:r>
              <a:rPr lang="en-US" dirty="0" err="1" smtClean="0"/>
              <a:t>সৃজনশীল</a:t>
            </a:r>
            <a:r>
              <a:rPr lang="en-US" dirty="0" smtClean="0"/>
              <a:t> </a:t>
            </a:r>
            <a:r>
              <a:rPr lang="en-US" dirty="0" err="1" smtClean="0"/>
              <a:t>প্রশ্নের</a:t>
            </a:r>
            <a:r>
              <a:rPr lang="en-US" dirty="0" smtClean="0"/>
              <a:t> </a:t>
            </a:r>
            <a:r>
              <a:rPr lang="en-US" dirty="0" err="1" smtClean="0"/>
              <a:t>উত্তর</a:t>
            </a:r>
            <a:r>
              <a:rPr lang="en-US" dirty="0" smtClean="0"/>
              <a:t> </a:t>
            </a:r>
            <a:r>
              <a:rPr lang="en-US" dirty="0" err="1" smtClean="0"/>
              <a:t>টি</a:t>
            </a:r>
            <a:r>
              <a:rPr lang="en-US" dirty="0" smtClean="0"/>
              <a:t> </a:t>
            </a:r>
            <a:r>
              <a:rPr lang="en-US" dirty="0" err="1" smtClean="0"/>
              <a:t>লিখতে</a:t>
            </a:r>
            <a:r>
              <a:rPr lang="en-US" dirty="0" smtClean="0"/>
              <a:t> </a:t>
            </a:r>
            <a:r>
              <a:rPr lang="en-US" dirty="0" err="1" smtClean="0"/>
              <a:t>মোট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লাগবে</a:t>
            </a:r>
            <a:r>
              <a:rPr lang="en-US" dirty="0" smtClean="0"/>
              <a:t> ২০ </a:t>
            </a:r>
            <a:r>
              <a:rPr lang="en-US" dirty="0" err="1" smtClean="0"/>
              <a:t>মিনিট</a:t>
            </a:r>
            <a:r>
              <a:rPr lang="en-US" dirty="0" smtClean="0"/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363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পরিশেষে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385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জাতিকে</a:t>
            </a:r>
            <a:r>
              <a:rPr lang="en-US" dirty="0" smtClean="0"/>
              <a:t> </a:t>
            </a:r>
            <a:r>
              <a:rPr lang="en-US" dirty="0" err="1" smtClean="0"/>
              <a:t>সৃজনশীল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গড়ে</a:t>
            </a:r>
            <a:r>
              <a:rPr lang="en-US" dirty="0" smtClean="0"/>
              <a:t> </a:t>
            </a:r>
            <a:r>
              <a:rPr lang="en-US" dirty="0" err="1" smtClean="0"/>
              <a:t>তোলার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বড়</a:t>
            </a:r>
            <a:r>
              <a:rPr lang="en-US" dirty="0" smtClean="0"/>
              <a:t> </a:t>
            </a:r>
            <a:r>
              <a:rPr lang="en-US" dirty="0" err="1" smtClean="0"/>
              <a:t>উপায়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সৃজনশীল</a:t>
            </a:r>
            <a:r>
              <a:rPr lang="en-US" dirty="0" smtClean="0"/>
              <a:t> </a:t>
            </a:r>
            <a:r>
              <a:rPr lang="en-US" dirty="0" err="1" smtClean="0"/>
              <a:t>প্রশ্ন</a:t>
            </a:r>
            <a:r>
              <a:rPr lang="en-US" dirty="0" smtClean="0"/>
              <a:t> </a:t>
            </a:r>
            <a:r>
              <a:rPr lang="en-US" dirty="0" err="1" smtClean="0"/>
              <a:t>পদ্ধতি</a:t>
            </a:r>
            <a:r>
              <a:rPr lang="en-US" dirty="0" smtClean="0"/>
              <a:t>।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পদ্ধতিতে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শিক্ষার্থি</a:t>
            </a:r>
            <a:r>
              <a:rPr lang="en-US" dirty="0" smtClean="0"/>
              <a:t> </a:t>
            </a:r>
            <a:r>
              <a:rPr lang="en-US" dirty="0" err="1" smtClean="0"/>
              <a:t>মনের</a:t>
            </a:r>
            <a:r>
              <a:rPr lang="en-US" dirty="0" smtClean="0"/>
              <a:t> </a:t>
            </a:r>
            <a:r>
              <a:rPr lang="en-US" dirty="0" err="1" smtClean="0"/>
              <a:t>আনন্দে</a:t>
            </a:r>
            <a:r>
              <a:rPr lang="en-US" dirty="0" smtClean="0"/>
              <a:t> </a:t>
            </a:r>
            <a:r>
              <a:rPr lang="en-US" dirty="0" err="1" smtClean="0"/>
              <a:t>পাঠ্যবই</a:t>
            </a:r>
            <a:r>
              <a:rPr lang="en-US" dirty="0" smtClean="0"/>
              <a:t> </a:t>
            </a:r>
            <a:r>
              <a:rPr lang="en-US" dirty="0" err="1" smtClean="0"/>
              <a:t>পড়ে</a:t>
            </a:r>
            <a:r>
              <a:rPr lang="en-US" dirty="0" smtClean="0"/>
              <a:t> </a:t>
            </a:r>
            <a:r>
              <a:rPr lang="en-US" dirty="0" err="1" smtClean="0"/>
              <a:t>নিজের</a:t>
            </a:r>
            <a:r>
              <a:rPr lang="en-US" dirty="0" smtClean="0"/>
              <a:t> </a:t>
            </a:r>
            <a:r>
              <a:rPr lang="en-US" dirty="0" err="1" smtClean="0"/>
              <a:t>চিন্তা</a:t>
            </a:r>
            <a:r>
              <a:rPr lang="en-US" dirty="0" smtClean="0"/>
              <a:t> </a:t>
            </a:r>
            <a:r>
              <a:rPr lang="en-US" dirty="0" err="1" smtClean="0"/>
              <a:t>শক্তিও</a:t>
            </a:r>
            <a:r>
              <a:rPr lang="en-US" dirty="0" smtClean="0"/>
              <a:t> </a:t>
            </a:r>
            <a:r>
              <a:rPr lang="en-US" dirty="0" err="1" smtClean="0"/>
              <a:t>মেধাকে</a:t>
            </a:r>
            <a:r>
              <a:rPr lang="en-US" dirty="0" smtClean="0"/>
              <a:t> </a:t>
            </a:r>
            <a:r>
              <a:rPr lang="en-US" dirty="0" err="1" smtClean="0"/>
              <a:t>কাজে</a:t>
            </a:r>
            <a:r>
              <a:rPr lang="en-US" dirty="0" smtClean="0"/>
              <a:t> </a:t>
            </a:r>
            <a:r>
              <a:rPr lang="en-US" dirty="0" err="1" smtClean="0"/>
              <a:t>লাগিয়ে</a:t>
            </a:r>
            <a:r>
              <a:rPr lang="en-US" dirty="0" smtClean="0"/>
              <a:t> </a:t>
            </a:r>
            <a:r>
              <a:rPr lang="en-US" dirty="0" err="1" smtClean="0"/>
              <a:t>প্রশ্ন</a:t>
            </a:r>
            <a:r>
              <a:rPr lang="en-US" dirty="0" smtClean="0"/>
              <a:t> </a:t>
            </a:r>
            <a:r>
              <a:rPr lang="en-US" dirty="0" err="1" smtClean="0"/>
              <a:t>উত্তর</a:t>
            </a:r>
            <a:r>
              <a:rPr lang="en-US" dirty="0" smtClean="0"/>
              <a:t> </a:t>
            </a:r>
            <a:r>
              <a:rPr lang="en-US" dirty="0" err="1" smtClean="0"/>
              <a:t>দিতে</a:t>
            </a:r>
            <a:r>
              <a:rPr lang="en-US" dirty="0" smtClean="0"/>
              <a:t> </a:t>
            </a:r>
            <a:r>
              <a:rPr lang="en-US" dirty="0" err="1" smtClean="0"/>
              <a:t>পারে</a:t>
            </a:r>
            <a:r>
              <a:rPr lang="en-US" dirty="0" smtClean="0"/>
              <a:t>। </a:t>
            </a:r>
          </a:p>
          <a:p>
            <a:pPr marL="0" indent="0">
              <a:buNone/>
            </a:pPr>
            <a:r>
              <a:rPr lang="en-US" dirty="0" err="1" smtClean="0"/>
              <a:t>অন্যদিকে</a:t>
            </a:r>
            <a:r>
              <a:rPr lang="en-US" dirty="0" smtClean="0"/>
              <a:t>,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পদ্ধতিতে</a:t>
            </a:r>
            <a:r>
              <a:rPr lang="en-US" dirty="0" smtClean="0"/>
              <a:t> </a:t>
            </a:r>
            <a:r>
              <a:rPr lang="en-US" dirty="0" err="1" smtClean="0"/>
              <a:t>সম্পুর্ণ</a:t>
            </a:r>
            <a:r>
              <a:rPr lang="en-US" dirty="0" smtClean="0"/>
              <a:t> </a:t>
            </a:r>
            <a:r>
              <a:rPr lang="en-US" dirty="0" err="1" smtClean="0"/>
              <a:t>পাঠ্যবইটি</a:t>
            </a:r>
            <a:r>
              <a:rPr lang="en-US" dirty="0" smtClean="0"/>
              <a:t> </a:t>
            </a:r>
            <a:r>
              <a:rPr lang="en-US" dirty="0" err="1" smtClean="0"/>
              <a:t>পড়তে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, </a:t>
            </a:r>
            <a:r>
              <a:rPr lang="en-US" dirty="0" err="1" smtClean="0"/>
              <a:t>তাই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জ্ঞানের</a:t>
            </a:r>
            <a:r>
              <a:rPr lang="en-US" dirty="0" smtClean="0"/>
              <a:t> </a:t>
            </a:r>
            <a:r>
              <a:rPr lang="en-US" dirty="0" err="1" smtClean="0"/>
              <a:t>পরিধি</a:t>
            </a:r>
            <a:r>
              <a:rPr lang="en-US" dirty="0" smtClean="0"/>
              <a:t> ও </a:t>
            </a:r>
            <a:r>
              <a:rPr lang="en-US" dirty="0" err="1" smtClean="0"/>
              <a:t>বাড়ে।বিশ্বের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দেশের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শিক্ষার্থিদের</a:t>
            </a:r>
            <a:r>
              <a:rPr lang="en-US" dirty="0" smtClean="0"/>
              <a:t> </a:t>
            </a:r>
            <a:r>
              <a:rPr lang="en-US" dirty="0" err="1" smtClean="0"/>
              <a:t>সমান</a:t>
            </a:r>
            <a:r>
              <a:rPr lang="en-US" dirty="0" smtClean="0"/>
              <a:t> </a:t>
            </a:r>
            <a:r>
              <a:rPr lang="en-US" dirty="0" err="1" smtClean="0"/>
              <a:t>জ্ঞান</a:t>
            </a:r>
            <a:r>
              <a:rPr lang="en-US" dirty="0" smtClean="0"/>
              <a:t> </a:t>
            </a:r>
            <a:r>
              <a:rPr lang="en-US" dirty="0" err="1" smtClean="0"/>
              <a:t>তারা</a:t>
            </a:r>
            <a:r>
              <a:rPr lang="en-US" dirty="0" smtClean="0"/>
              <a:t> </a:t>
            </a:r>
            <a:r>
              <a:rPr lang="en-US" dirty="0" err="1" smtClean="0"/>
              <a:t>লাভ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 </a:t>
            </a:r>
            <a:r>
              <a:rPr lang="en-US" dirty="0" err="1" smtClean="0"/>
              <a:t>বর্তমানে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পদ্ধতি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শিক্ষার্থিদের</a:t>
            </a:r>
            <a:r>
              <a:rPr lang="en-US" dirty="0" smtClean="0"/>
              <a:t> </a:t>
            </a:r>
            <a:r>
              <a:rPr lang="en-US" dirty="0" err="1" smtClean="0"/>
              <a:t>কাছে</a:t>
            </a:r>
            <a:r>
              <a:rPr lang="en-US" dirty="0" smtClean="0"/>
              <a:t> </a:t>
            </a:r>
            <a:r>
              <a:rPr lang="en-US" dirty="0" err="1" smtClean="0"/>
              <a:t>খুবই</a:t>
            </a:r>
            <a:r>
              <a:rPr lang="en-US" dirty="0" smtClean="0"/>
              <a:t> </a:t>
            </a:r>
            <a:r>
              <a:rPr lang="en-US" dirty="0" err="1" smtClean="0"/>
              <a:t>জনপ্রিয়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 </a:t>
            </a:r>
            <a:r>
              <a:rPr lang="en-US" dirty="0" err="1" smtClean="0"/>
              <a:t>উঠেছে</a:t>
            </a:r>
            <a:r>
              <a:rPr lang="en-US" dirty="0" smtClean="0"/>
              <a:t>।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886" y="473074"/>
            <a:ext cx="1457325" cy="14573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48919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7900" y="1371600"/>
            <a:ext cx="3048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 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72919"/>
            <a:ext cx="8610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err="1" smtClean="0">
                <a:ea typeface="+mj-ea"/>
                <a:cs typeface="+mj-cs"/>
              </a:rPr>
              <a:t>সবাইকে</a:t>
            </a:r>
            <a:r>
              <a:rPr lang="en-US" sz="4400" dirty="0" smtClean="0">
                <a:ea typeface="+mj-ea"/>
                <a:cs typeface="+mj-cs"/>
              </a:rPr>
              <a:t> </a:t>
            </a:r>
            <a:r>
              <a:rPr lang="en-US" sz="4400" dirty="0" err="1" smtClean="0">
                <a:ea typeface="+mj-ea"/>
                <a:cs typeface="+mj-cs"/>
              </a:rPr>
              <a:t>ধন্যবাদ</a:t>
            </a:r>
            <a:endParaRPr lang="en-US" sz="4400" dirty="0">
              <a:ea typeface="+mj-ea"/>
              <a:cs typeface="+mj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95400"/>
            <a:ext cx="81534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563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838200"/>
            <a:ext cx="3962400" cy="1524000"/>
          </a:xfrm>
          <a:noFill/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শিক্ষক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পরিচিতি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2133600"/>
            <a:ext cx="3733800" cy="2819400"/>
          </a:xfrm>
          <a:noFill/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নাদিরা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শারমিন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সহকারী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শিক্ষক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নারায়ণগঞ্জ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প্রিপারেটরী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স্কুল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নারায়ণগঞ্জ</a:t>
            </a:r>
            <a:r>
              <a:rPr lang="en-US" dirty="0" smtClean="0">
                <a:solidFill>
                  <a:schemeClr val="tx1"/>
                </a:solidFill>
              </a:rPr>
              <a:t>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022"/>
          <a:stretch/>
        </p:blipFill>
        <p:spPr>
          <a:xfrm>
            <a:off x="1087582" y="1600200"/>
            <a:ext cx="2043545" cy="310341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32745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আজকের</a:t>
            </a:r>
            <a:r>
              <a:rPr lang="en-US" dirty="0" smtClean="0"/>
              <a:t> </a:t>
            </a:r>
            <a:r>
              <a:rPr lang="en-US" dirty="0" err="1" smtClean="0"/>
              <a:t>বিষয়ঃ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err="1" smtClean="0"/>
              <a:t>সৃজনশীল</a:t>
            </a:r>
            <a:r>
              <a:rPr lang="en-US" dirty="0" smtClean="0"/>
              <a:t> </a:t>
            </a:r>
            <a:r>
              <a:rPr lang="en-US" dirty="0" err="1" smtClean="0"/>
              <a:t>প্রশ্ন</a:t>
            </a:r>
            <a:r>
              <a:rPr lang="en-US" dirty="0" smtClean="0"/>
              <a:t> – </a:t>
            </a:r>
            <a:r>
              <a:rPr lang="en-US" dirty="0" err="1" smtClean="0"/>
              <a:t>উত্তর</a:t>
            </a:r>
            <a:r>
              <a:rPr lang="en-US" dirty="0" smtClean="0"/>
              <a:t> </a:t>
            </a:r>
            <a:r>
              <a:rPr lang="en-US" dirty="0" err="1" smtClean="0"/>
              <a:t>লেখার</a:t>
            </a:r>
            <a:r>
              <a:rPr lang="en-US" dirty="0" smtClean="0"/>
              <a:t> </a:t>
            </a:r>
            <a:r>
              <a:rPr lang="en-US" dirty="0" err="1" smtClean="0"/>
              <a:t>নিয়মাবলী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84217"/>
            <a:ext cx="7772400" cy="428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158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927"/>
            <a:ext cx="7772400" cy="1470025"/>
          </a:xfrm>
        </p:spPr>
        <p:txBody>
          <a:bodyPr/>
          <a:lstStyle/>
          <a:p>
            <a:r>
              <a:rPr lang="en-US" dirty="0" err="1" smtClean="0"/>
              <a:t>শিখনফল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সৃজনশীল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কী</a:t>
            </a:r>
            <a:r>
              <a:rPr lang="en-US" dirty="0" smtClean="0">
                <a:solidFill>
                  <a:schemeClr val="tx1"/>
                </a:solidFill>
              </a:rPr>
              <a:t>? </a:t>
            </a:r>
            <a:r>
              <a:rPr lang="en-US" dirty="0" err="1" smtClean="0">
                <a:solidFill>
                  <a:schemeClr val="tx1"/>
                </a:solidFill>
              </a:rPr>
              <a:t>বলতে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পারবে</a:t>
            </a:r>
            <a:r>
              <a:rPr lang="en-US" dirty="0" smtClean="0">
                <a:solidFill>
                  <a:schemeClr val="tx1"/>
                </a:solidFill>
              </a:rPr>
              <a:t>।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সৃজনশীল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প্রশ্ন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উত্তর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কীভাবে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লিখতে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হয়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ব্যাখ্যা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করতে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পারবে</a:t>
            </a:r>
            <a:r>
              <a:rPr lang="en-US" dirty="0" smtClean="0">
                <a:solidFill>
                  <a:schemeClr val="tx1"/>
                </a:solidFill>
              </a:rPr>
              <a:t>।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799" y="1399309"/>
            <a:ext cx="1886383" cy="19117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Oval 5"/>
          <p:cNvSpPr/>
          <p:nvPr/>
        </p:nvSpPr>
        <p:spPr>
          <a:xfrm>
            <a:off x="1219200" y="4038600"/>
            <a:ext cx="152400" cy="15941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19200" y="4648200"/>
            <a:ext cx="152400" cy="15941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27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34636"/>
            <a:ext cx="7772400" cy="1470025"/>
          </a:xfrm>
        </p:spPr>
        <p:txBody>
          <a:bodyPr/>
          <a:lstStyle/>
          <a:p>
            <a:r>
              <a:rPr lang="en-US" dirty="0" err="1" smtClean="0"/>
              <a:t>সৃজনশীল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38600"/>
            <a:ext cx="8229599" cy="17526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সৃজনশীল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হলো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শিক্ষার্থীর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বুদ্ধি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মেধা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চিন্তাশক্তি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যাচাই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প্রক্রিয়া</a:t>
            </a:r>
            <a:r>
              <a:rPr lang="en-US" sz="3600" dirty="0" smtClean="0">
                <a:solidFill>
                  <a:schemeClr val="tx1"/>
                </a:solidFill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</a:rPr>
              <a:t>অর্থা</a:t>
            </a:r>
            <a:r>
              <a:rPr lang="en-US" sz="3600" dirty="0" smtClean="0">
                <a:solidFill>
                  <a:schemeClr val="tx1"/>
                </a:solidFill>
              </a:rPr>
              <a:t>ৎ </a:t>
            </a:r>
            <a:r>
              <a:rPr lang="en-US" sz="3600" dirty="0" err="1" smtClean="0">
                <a:solidFill>
                  <a:schemeClr val="tx1"/>
                </a:solidFill>
              </a:rPr>
              <a:t>মেধা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অন্বেষন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প্রক্রিয়া</a:t>
            </a:r>
            <a:r>
              <a:rPr lang="en-US" sz="3600" dirty="0" smtClean="0">
                <a:solidFill>
                  <a:schemeClr val="tx1"/>
                </a:solidFill>
              </a:rPr>
              <a:t>।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781" y="1676400"/>
            <a:ext cx="2409825" cy="18954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13639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772400" cy="1470025"/>
          </a:xfrm>
        </p:spPr>
        <p:txBody>
          <a:bodyPr/>
          <a:lstStyle/>
          <a:p>
            <a:r>
              <a:rPr lang="en-US" dirty="0" err="1" smtClean="0"/>
              <a:t>সৃজনশীল</a:t>
            </a:r>
            <a:r>
              <a:rPr lang="en-US" dirty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প্রবর্তক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১৯৫৬ </a:t>
            </a:r>
            <a:r>
              <a:rPr lang="en-US" dirty="0" err="1" smtClean="0">
                <a:solidFill>
                  <a:schemeClr val="tx1"/>
                </a:solidFill>
              </a:rPr>
              <a:t>সালে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আমেরিকার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শিক্ষাবিদ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বেঞ্জামিন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স্যামুয়েল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সৃজনশীল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প্রশ্ন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প্রবর্তণ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করেন।মুখস্ত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বিদ্যা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থেকে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শিক্ষার্থিদের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মুক্তি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দেয়াই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ছিল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তার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উদ্দেশ্য</a:t>
            </a:r>
            <a:r>
              <a:rPr lang="en-US" dirty="0">
                <a:solidFill>
                  <a:schemeClr val="tx1"/>
                </a:solidFill>
              </a:rPr>
              <a:t>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925" y="2057400"/>
            <a:ext cx="1962150" cy="23241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211636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85"/>
            <a:ext cx="7772400" cy="1470025"/>
          </a:xfrm>
        </p:spPr>
        <p:txBody>
          <a:bodyPr/>
          <a:lstStyle/>
          <a:p>
            <a:r>
              <a:rPr lang="en-US" dirty="0" err="1" smtClean="0"/>
              <a:t>উদ্দীপক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6400800" cy="22098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উদ্দীপক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হলো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ছোট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গদ্যাংশ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পদ্যাংশ,গ্রাফ,চার্ট,ছবি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ইত্যাদি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যার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বক্তব্যের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সঙ্গে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প্রশ্নের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কোথাও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না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কোথাও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মিল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রয়েছে</a:t>
            </a:r>
            <a:r>
              <a:rPr lang="en-US" dirty="0" smtClean="0">
                <a:solidFill>
                  <a:schemeClr val="tx1"/>
                </a:solidFill>
              </a:rPr>
              <a:t>।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371600"/>
            <a:ext cx="1813560" cy="1905000"/>
          </a:xfrm>
          <a:prstGeom prst="rect">
            <a:avLst/>
          </a:prstGeom>
          <a:solidFill>
            <a:srgbClr val="000000">
              <a:shade val="95000"/>
            </a:srgbClr>
          </a:solidFill>
          <a:ln w="5715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52521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/>
          <a:lstStyle/>
          <a:p>
            <a:r>
              <a:rPr lang="en-US" dirty="0" err="1" smtClean="0"/>
              <a:t>সৃজনশীল</a:t>
            </a:r>
            <a:r>
              <a:rPr lang="en-US" dirty="0" smtClean="0"/>
              <a:t> </a:t>
            </a:r>
            <a:r>
              <a:rPr lang="en-US" dirty="0" err="1" smtClean="0"/>
              <a:t>প্রশ্নের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অংশ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05000"/>
            <a:ext cx="7391400" cy="38100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একটি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সৃজনশীল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প্রশ্নের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চারটি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অংশ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থাকে</a:t>
            </a:r>
            <a:r>
              <a:rPr lang="en-US" dirty="0" smtClean="0">
                <a:solidFill>
                  <a:schemeClr val="tx1"/>
                </a:solidFill>
              </a:rPr>
              <a:t>। </a:t>
            </a:r>
            <a:r>
              <a:rPr lang="en-US" dirty="0" err="1" smtClean="0">
                <a:solidFill>
                  <a:schemeClr val="tx1"/>
                </a:solidFill>
              </a:rPr>
              <a:t>যথাঃ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১ । </a:t>
            </a:r>
            <a:r>
              <a:rPr lang="en-US" dirty="0" err="1" smtClean="0">
                <a:solidFill>
                  <a:schemeClr val="tx1"/>
                </a:solidFill>
              </a:rPr>
              <a:t>জ্ঞানমুলক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২ । </a:t>
            </a:r>
            <a:r>
              <a:rPr lang="en-US" dirty="0" err="1" smtClean="0">
                <a:solidFill>
                  <a:schemeClr val="tx1"/>
                </a:solidFill>
              </a:rPr>
              <a:t>অনুধাবন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মুলক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৩। </a:t>
            </a:r>
            <a:r>
              <a:rPr lang="en-US" dirty="0" err="1" smtClean="0">
                <a:solidFill>
                  <a:schemeClr val="tx1"/>
                </a:solidFill>
              </a:rPr>
              <a:t>প্রয়োগমুলক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৪ । </a:t>
            </a:r>
            <a:r>
              <a:rPr lang="en-US" dirty="0" err="1" smtClean="0">
                <a:solidFill>
                  <a:schemeClr val="tx1"/>
                </a:solidFill>
              </a:rPr>
              <a:t>উচ্চতর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দক্ষতা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681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152400"/>
            <a:ext cx="7772400" cy="1470025"/>
          </a:xfrm>
        </p:spPr>
        <p:txBody>
          <a:bodyPr/>
          <a:lstStyle/>
          <a:p>
            <a:r>
              <a:rPr lang="en-US" dirty="0" err="1" smtClean="0"/>
              <a:t>জ্ঞানমূলক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352800"/>
            <a:ext cx="6096000" cy="29718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এই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প্রশ্নটি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পাঠ্যবইয়ের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ভিতর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থেকে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হুবুহু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দেয়া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থাকে।এর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উত্তর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এক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কথায়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দিতে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হয়।এর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মান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থাকে</a:t>
            </a:r>
            <a:r>
              <a:rPr lang="en-US" dirty="0" smtClean="0">
                <a:solidFill>
                  <a:schemeClr val="tx1"/>
                </a:solidFill>
              </a:rPr>
              <a:t> ১।এর </a:t>
            </a:r>
            <a:r>
              <a:rPr lang="en-US" dirty="0" err="1" smtClean="0">
                <a:solidFill>
                  <a:schemeClr val="tx1"/>
                </a:solidFill>
              </a:rPr>
              <a:t>সময়</a:t>
            </a:r>
            <a:r>
              <a:rPr lang="en-US" dirty="0" smtClean="0">
                <a:solidFill>
                  <a:schemeClr val="tx1"/>
                </a:solidFill>
              </a:rPr>
              <a:t> ও ১ </a:t>
            </a:r>
            <a:r>
              <a:rPr lang="en-US" dirty="0" err="1" smtClean="0">
                <a:solidFill>
                  <a:schemeClr val="tx1"/>
                </a:solidFill>
              </a:rPr>
              <a:t>মিনিট।পাঠ্যবই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সম্পর্কে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কতটুকু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জ্ঞান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আছে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তা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যাচাই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করা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হয়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এর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মাধ্যমে</a:t>
            </a:r>
            <a:r>
              <a:rPr lang="en-US" dirty="0" smtClean="0">
                <a:solidFill>
                  <a:schemeClr val="tx1"/>
                </a:solidFill>
              </a:rPr>
              <a:t>।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447800"/>
            <a:ext cx="1828800" cy="136983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733154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492</Words>
  <Application>Microsoft Office PowerPoint</Application>
  <PresentationFormat>On-screen Show (4:3)</PresentationFormat>
  <Paragraphs>40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স্বাগতম</vt:lpstr>
      <vt:lpstr>শিক্ষক পরিচিতি</vt:lpstr>
      <vt:lpstr>আজকের বিষয়ঃ   সৃজনশীল প্রশ্ন – উত্তর লেখার নিয়মাবলী</vt:lpstr>
      <vt:lpstr>শিখনফল</vt:lpstr>
      <vt:lpstr>সৃজনশীল কি?</vt:lpstr>
      <vt:lpstr>সৃজনশীল এর প্রবর্তক</vt:lpstr>
      <vt:lpstr>উদ্দীপক কী?</vt:lpstr>
      <vt:lpstr>সৃজনশীল প্রশ্নের বিভিন্ন অংশ</vt:lpstr>
      <vt:lpstr>জ্ঞানমূলক</vt:lpstr>
      <vt:lpstr>অনুধাবন মুলক </vt:lpstr>
      <vt:lpstr>প্রয়োগমুলক</vt:lpstr>
      <vt:lpstr>উচ্চতর দক্ষতা</vt:lpstr>
      <vt:lpstr>উচ্চতর দক্ষতা </vt:lpstr>
      <vt:lpstr>পরিশেষে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Windows User</dc:creator>
  <cp:lastModifiedBy>Windows User</cp:lastModifiedBy>
  <cp:revision>39</cp:revision>
  <dcterms:created xsi:type="dcterms:W3CDTF">2020-06-28T07:19:31Z</dcterms:created>
  <dcterms:modified xsi:type="dcterms:W3CDTF">2020-07-03T12:22:04Z</dcterms:modified>
</cp:coreProperties>
</file>