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19"/>
  </p:notes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2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30481-0D38-4047-8E3A-009644DDE73C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4D9C8-245E-4EF0-92AE-8E4A5CCB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4D9C8-245E-4EF0-92AE-8E4A5CCBBF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35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E189-FF94-4AF3-9185-0280370887B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031-49CA-4CF8-8E05-6405DAC8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5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E189-FF94-4AF3-9185-0280370887B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031-49CA-4CF8-8E05-6405DAC8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1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E189-FF94-4AF3-9185-0280370887B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031-49CA-4CF8-8E05-6405DAC814B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129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E189-FF94-4AF3-9185-0280370887B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031-49CA-4CF8-8E05-6405DAC8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49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E189-FF94-4AF3-9185-0280370887B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031-49CA-4CF8-8E05-6405DAC814B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2524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E189-FF94-4AF3-9185-0280370887B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031-49CA-4CF8-8E05-6405DAC8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19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E189-FF94-4AF3-9185-0280370887B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031-49CA-4CF8-8E05-6405DAC8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83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E189-FF94-4AF3-9185-0280370887B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031-49CA-4CF8-8E05-6405DAC8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6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E189-FF94-4AF3-9185-0280370887B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031-49CA-4CF8-8E05-6405DAC8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E189-FF94-4AF3-9185-0280370887B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031-49CA-4CF8-8E05-6405DAC8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8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E189-FF94-4AF3-9185-0280370887B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031-49CA-4CF8-8E05-6405DAC8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0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E189-FF94-4AF3-9185-0280370887B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031-49CA-4CF8-8E05-6405DAC8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9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E189-FF94-4AF3-9185-0280370887B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031-49CA-4CF8-8E05-6405DAC8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2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E189-FF94-4AF3-9185-0280370887B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031-49CA-4CF8-8E05-6405DAC8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4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E189-FF94-4AF3-9185-0280370887B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031-49CA-4CF8-8E05-6405DAC8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3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E189-FF94-4AF3-9185-0280370887B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3031-49CA-4CF8-8E05-6405DAC8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1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6E189-FF94-4AF3-9185-0280370887B3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753031-49CA-4CF8-8E05-6405DAC81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4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l"/>
            <a:endParaRPr lang="en-US" sz="8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814945" y="1648691"/>
            <a:ext cx="9240981" cy="2604655"/>
          </a:xfrm>
          <a:prstGeom prst="ellipse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students</a:t>
            </a:r>
            <a:br>
              <a:rPr 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my class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4250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Up Arrow 3"/>
          <p:cNvSpPr/>
          <p:nvPr/>
        </p:nvSpPr>
        <p:spPr>
          <a:xfrm rot="10800000">
            <a:off x="4179032" y="1439569"/>
            <a:ext cx="1593273" cy="263236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60761" y="2222703"/>
            <a:ext cx="225829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Verb singular</a:t>
            </a:r>
          </a:p>
          <a:p>
            <a:pPr algn="ctr"/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5419051" y="126147"/>
            <a:ext cx="1708866" cy="96158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noun is singular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5854" y="2939874"/>
            <a:ext cx="1062643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0r, There </a:t>
            </a:r>
            <a:r>
              <a:rPr lang="en-US" sz="3600" dirty="0"/>
              <a:t>/here + Verb(pl.) + </a:t>
            </a:r>
            <a:r>
              <a:rPr lang="en-US" sz="3600" dirty="0" smtClean="0"/>
              <a:t>noun(pl.)+ </a:t>
            </a:r>
            <a:r>
              <a:rPr lang="en-US" sz="3600" dirty="0"/>
              <a:t>extension.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29492" y="4101748"/>
            <a:ext cx="11396130" cy="19119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solidFill>
                  <a:schemeClr val="tx2"/>
                </a:solidFill>
              </a:rPr>
              <a:t>Example :</a:t>
            </a:r>
          </a:p>
          <a:p>
            <a:pPr algn="just"/>
            <a:r>
              <a:rPr lang="en-US" sz="4000" dirty="0" smtClean="0">
                <a:solidFill>
                  <a:schemeClr val="tx2"/>
                </a:solidFill>
              </a:rPr>
              <a:t>1.There </a:t>
            </a:r>
            <a:r>
              <a:rPr lang="en-US" sz="4000" b="1" dirty="0" smtClean="0">
                <a:solidFill>
                  <a:schemeClr val="tx2"/>
                </a:solidFill>
              </a:rPr>
              <a:t>is</a:t>
            </a:r>
            <a:r>
              <a:rPr lang="en-US" sz="4000" dirty="0" smtClean="0">
                <a:solidFill>
                  <a:schemeClr val="tx2"/>
                </a:solidFill>
              </a:rPr>
              <a:t> </a:t>
            </a:r>
            <a:r>
              <a:rPr lang="en-US" sz="4000" u="sng" dirty="0" smtClean="0">
                <a:solidFill>
                  <a:schemeClr val="tx2"/>
                </a:solidFill>
              </a:rPr>
              <a:t>no bird </a:t>
            </a:r>
            <a:r>
              <a:rPr lang="en-US" sz="4000" dirty="0" smtClean="0">
                <a:solidFill>
                  <a:schemeClr val="tx2"/>
                </a:solidFill>
              </a:rPr>
              <a:t>in the sky.</a:t>
            </a:r>
          </a:p>
          <a:p>
            <a:pPr algn="just"/>
            <a:r>
              <a:rPr lang="en-US" sz="4000" dirty="0" smtClean="0">
                <a:solidFill>
                  <a:schemeClr val="tx2"/>
                </a:solidFill>
              </a:rPr>
              <a:t>2.There</a:t>
            </a:r>
            <a:r>
              <a:rPr lang="en-US" sz="4000" b="1" dirty="0" smtClean="0">
                <a:solidFill>
                  <a:schemeClr val="tx2"/>
                </a:solidFill>
              </a:rPr>
              <a:t> are </a:t>
            </a:r>
            <a:r>
              <a:rPr lang="en-US" sz="4000" u="sng" dirty="0" smtClean="0">
                <a:solidFill>
                  <a:schemeClr val="tx2"/>
                </a:solidFill>
              </a:rPr>
              <a:t>two primary schools </a:t>
            </a:r>
            <a:r>
              <a:rPr lang="en-US" sz="4000" dirty="0" smtClean="0">
                <a:solidFill>
                  <a:schemeClr val="tx2"/>
                </a:solidFill>
              </a:rPr>
              <a:t>in our village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9" name="Rounded Rectangle 8"/>
          <p:cNvSpPr/>
          <p:nvPr/>
        </p:nvSpPr>
        <p:spPr>
          <a:xfrm>
            <a:off x="637310" y="1229843"/>
            <a:ext cx="9563482" cy="850751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6.There/Here+ verb+ </a:t>
            </a:r>
            <a:r>
              <a:rPr lang="en-US" sz="3200" dirty="0" err="1"/>
              <a:t>noun+object+extension</a:t>
            </a:r>
            <a:r>
              <a:rPr lang="en-US" sz="3200" dirty="0"/>
              <a:t>.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4179032" y="1980400"/>
            <a:ext cx="365259" cy="215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9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24691"/>
            <a:ext cx="12192000" cy="17318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7.Any/every/</a:t>
            </a:r>
            <a:r>
              <a:rPr lang="en-US" sz="4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each+singular</a:t>
            </a:r>
            <a:r>
              <a:rPr lang="en-US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noun+ verb (singular)  +  extension</a:t>
            </a: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" y="1856510"/>
            <a:ext cx="12081164" cy="5112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dirty="0" smtClean="0"/>
              <a:t>Example: </a:t>
            </a:r>
          </a:p>
          <a:p>
            <a:pPr algn="just"/>
            <a:r>
              <a:rPr lang="en-US" sz="4800" dirty="0" smtClean="0"/>
              <a:t>1.</a:t>
            </a:r>
            <a:r>
              <a:rPr lang="en-US" sz="4800" u="sng" dirty="0" smtClean="0"/>
              <a:t>Every mother </a:t>
            </a:r>
            <a:r>
              <a:rPr lang="en-US" sz="4800" b="1" dirty="0" smtClean="0"/>
              <a:t>love</a:t>
            </a:r>
            <a:r>
              <a:rPr lang="en-US" sz="4800" dirty="0" smtClean="0"/>
              <a:t>s her child.</a:t>
            </a:r>
          </a:p>
          <a:p>
            <a:pPr algn="just"/>
            <a:r>
              <a:rPr lang="en-US" sz="4800" dirty="0" smtClean="0"/>
              <a:t>2.Everybody </a:t>
            </a:r>
            <a:r>
              <a:rPr lang="en-US" sz="4800" b="1" dirty="0" smtClean="0"/>
              <a:t>knows</a:t>
            </a:r>
            <a:r>
              <a:rPr lang="en-US" sz="4800" dirty="0" smtClean="0"/>
              <a:t> him.</a:t>
            </a:r>
          </a:p>
          <a:p>
            <a:pPr algn="just"/>
            <a:r>
              <a:rPr lang="en-US" sz="4800" dirty="0" smtClean="0"/>
              <a:t>3.Each man </a:t>
            </a:r>
            <a:r>
              <a:rPr lang="en-US" sz="4800" b="1" dirty="0" smtClean="0"/>
              <a:t>is</a:t>
            </a:r>
            <a:r>
              <a:rPr lang="en-US" sz="4800" dirty="0" smtClean="0"/>
              <a:t> selected for the posts</a:t>
            </a:r>
            <a:r>
              <a:rPr lang="en-US" sz="2800" dirty="0" smtClean="0"/>
              <a:t>.</a:t>
            </a:r>
          </a:p>
          <a:p>
            <a:pPr marL="342900" indent="-342900" algn="just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8650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836" y="0"/>
            <a:ext cx="11319163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8.Rule: 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/every/anything / anyone /anybody/ everybody/everyone / everything /nothing /no one/ nobody/either/ neither/many a+ verb (singular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8547" y="3200400"/>
            <a:ext cx="12053454" cy="356061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</a:p>
          <a:p>
            <a:pPr algn="just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1..       of the girls        given a prize.</a:t>
            </a:r>
          </a:p>
          <a:p>
            <a:pPr algn="just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2.Either of these methods is satisfactory.</a:t>
            </a:r>
          </a:p>
          <a:p>
            <a:pPr algn="just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3.Neither of the workmen has any reason for complaint.</a:t>
            </a:r>
          </a:p>
          <a:p>
            <a:pPr algn="just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-Turn Arrow 3"/>
          <p:cNvSpPr/>
          <p:nvPr/>
        </p:nvSpPr>
        <p:spPr>
          <a:xfrm>
            <a:off x="1343892" y="3865416"/>
            <a:ext cx="4114800" cy="277091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41218" y="4066307"/>
            <a:ext cx="1336963" cy="4433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4814453" y="4107873"/>
            <a:ext cx="955964" cy="401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036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3269673"/>
            <a:ext cx="12095018" cy="3588327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9.Rule.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Fractions and percentages+ uncountable Noun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singular verb.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Fractions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percentages+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countable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Noun+ </a:t>
            </a:r>
            <a:r>
              <a:rPr lang="en-US" sz="40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plural </a:t>
            </a:r>
            <a:r>
              <a:rPr lang="en-US" sz="40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verb.</a:t>
            </a:r>
          </a:p>
          <a:p>
            <a:pPr algn="just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67145" y="96982"/>
            <a:ext cx="11727873" cy="2743200"/>
          </a:xfrm>
          <a:prstGeom prst="wedgeRectCallout">
            <a:avLst/>
          </a:prstGeom>
          <a:solidFill>
            <a:schemeClr val="accent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just"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Fifty percent of his monthly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goes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food.</a:t>
            </a:r>
          </a:p>
          <a:p>
            <a:pPr marL="742950" indent="-742950" algn="just"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thirds of the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English Department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fail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their examination.</a:t>
            </a:r>
          </a:p>
          <a:p>
            <a:pPr marL="742950" indent="-742950" algn="just">
              <a:buAutoNum type="arabicPeriod"/>
            </a:pP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One-half of the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this cylinder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leaked out.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5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0" y="374073"/>
            <a:ext cx="12039599" cy="295101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1.Each/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every+</a:t>
            </a:r>
            <a:r>
              <a:rPr lang="en-US" sz="5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si.noun</a:t>
            </a:r>
            <a:r>
              <a:rPr lang="en-US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+and+each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/every+</a:t>
            </a:r>
          </a:p>
          <a:p>
            <a:pPr algn="just"/>
            <a:r>
              <a:rPr lang="en-US" sz="5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si.noun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algn="just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28106" y="1724892"/>
            <a:ext cx="2230584" cy="81049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Verb singular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3325091"/>
            <a:ext cx="11222182" cy="31172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 smtClean="0"/>
              <a:t>1.Each boy and each girl </a:t>
            </a:r>
            <a:r>
              <a:rPr lang="en-US" sz="3600" dirty="0" smtClean="0">
                <a:solidFill>
                  <a:srgbClr val="FFFF00"/>
                </a:solidFill>
              </a:rPr>
              <a:t>was</a:t>
            </a:r>
            <a:r>
              <a:rPr lang="en-US" sz="3600" dirty="0" smtClean="0"/>
              <a:t> dressed with a new dress.</a:t>
            </a:r>
          </a:p>
          <a:p>
            <a:pPr algn="just"/>
            <a:r>
              <a:rPr lang="en-US" sz="3600" dirty="0" smtClean="0"/>
              <a:t>2. Every man and every women in the village </a:t>
            </a:r>
            <a:r>
              <a:rPr lang="en-US" sz="3600" dirty="0" smtClean="0">
                <a:solidFill>
                  <a:srgbClr val="FFFF00"/>
                </a:solidFill>
              </a:rPr>
              <a:t>was </a:t>
            </a:r>
            <a:r>
              <a:rPr lang="en-US" sz="3600" dirty="0" smtClean="0"/>
              <a:t>present in the meeting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03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8983" y="983673"/>
            <a:ext cx="9130144" cy="148243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Rule: </a:t>
            </a:r>
          </a:p>
          <a:p>
            <a:pPr marL="1371600" lvl="2" indent="-457200" algn="just"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The+ adjective+ Verb Plural.                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9928" y="3200400"/>
            <a:ext cx="7218218" cy="2078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rich are not always happy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Left-Up Arrow 5"/>
          <p:cNvSpPr/>
          <p:nvPr/>
        </p:nvSpPr>
        <p:spPr>
          <a:xfrm>
            <a:off x="8368145" y="2466110"/>
            <a:ext cx="1773382" cy="2133599"/>
          </a:xfrm>
          <a:prstGeom prst="leftUp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8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1309" y="1205345"/>
            <a:ext cx="6345382" cy="858982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Home Work</a:t>
            </a:r>
            <a:endParaRPr lang="en-US" sz="7200" dirty="0"/>
          </a:p>
        </p:txBody>
      </p:sp>
      <p:sp>
        <p:nvSpPr>
          <p:cNvPr id="3" name="Rectangle 2"/>
          <p:cNvSpPr/>
          <p:nvPr/>
        </p:nvSpPr>
        <p:spPr>
          <a:xfrm>
            <a:off x="609600" y="2840181"/>
            <a:ext cx="9448800" cy="2992582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en-US" sz="3600" dirty="0" smtClean="0"/>
              <a:t>Give Revision all the rules.</a:t>
            </a:r>
          </a:p>
          <a:p>
            <a:pPr marL="342900" indent="-342900" algn="just">
              <a:buAutoNum type="arabicPeriod"/>
            </a:pPr>
            <a:r>
              <a:rPr lang="en-US" sz="3600" dirty="0" smtClean="0"/>
              <a:t>Write 10 new examples use these rules.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827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8" y="138545"/>
            <a:ext cx="4017817" cy="364374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Down Ribbon 7"/>
          <p:cNvSpPr/>
          <p:nvPr/>
        </p:nvSpPr>
        <p:spPr>
          <a:xfrm>
            <a:off x="4031672" y="3453244"/>
            <a:ext cx="6733309" cy="3169229"/>
          </a:xfrm>
          <a:prstGeom prst="ribbon">
            <a:avLst>
              <a:gd name="adj1" fmla="val 7105"/>
              <a:gd name="adj2" fmla="val 5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Thank you , dear students. See you again.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282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399" y="1911927"/>
            <a:ext cx="3720246" cy="41702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1205345" y="374073"/>
            <a:ext cx="7994073" cy="12330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Introduction of teacher and class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7418" y="1911927"/>
            <a:ext cx="6206837" cy="452431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Abul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Kashem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Miah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Teacher(English)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Shaheed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Alauddin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High School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Mirzapur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Pakundia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Kishoreganj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Class-10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Sub:English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endParaRPr lang="en-US" sz="3200" dirty="0">
              <a:latin typeface="Arial" panose="020B0604020202020204" pitchFamily="34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45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6255" y="1246908"/>
            <a:ext cx="122889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Our today’s lesson</a:t>
            </a:r>
            <a:r>
              <a:rPr lang="en-US" sz="8000" dirty="0" smtClean="0"/>
              <a:t>:</a:t>
            </a:r>
          </a:p>
          <a:p>
            <a:r>
              <a:rPr lang="en-US" sz="8000" dirty="0" smtClean="0"/>
              <a:t> </a:t>
            </a:r>
            <a:r>
              <a:rPr lang="en-US" sz="8000" dirty="0" smtClean="0"/>
              <a:t>Subject Verb Agreement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4703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8363" y="1593273"/>
            <a:ext cx="8659091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Learning outcomes: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5745" y="2798618"/>
            <a:ext cx="8548255" cy="2493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lesson, you will be able to –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the rules of subject-verb agreement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Apply the rules to fill in the gaps.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6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4130" y="-157568"/>
            <a:ext cx="9971811" cy="17110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1. Subject(singular)+verb(singular)+object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772388" y="1903284"/>
            <a:ext cx="9968347" cy="437629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smtClean="0"/>
              <a:t>Example: </a:t>
            </a:r>
          </a:p>
          <a:p>
            <a:pPr marL="342900" indent="-342900" algn="just">
              <a:buAutoNum type="arabicPeriod"/>
            </a:pPr>
            <a:r>
              <a:rPr lang="en-US" sz="3200" dirty="0" smtClean="0"/>
              <a:t>The </a:t>
            </a:r>
            <a:r>
              <a:rPr lang="en-US" sz="3200" dirty="0" err="1" smtClean="0"/>
              <a:t>colour</a:t>
            </a:r>
            <a:r>
              <a:rPr lang="en-US" sz="3200" dirty="0" smtClean="0"/>
              <a:t> of his eyes is blue.</a:t>
            </a:r>
          </a:p>
          <a:p>
            <a:pPr marL="342900" indent="-342900" algn="just">
              <a:buAutoNum type="arabicPeriod"/>
            </a:pPr>
            <a:endParaRPr lang="en-US" sz="3200" dirty="0"/>
          </a:p>
          <a:p>
            <a:pPr marL="342900" indent="-342900" algn="just">
              <a:buAutoNum type="arabicPeriod"/>
            </a:pPr>
            <a:endParaRPr lang="en-US" sz="3200" dirty="0" smtClean="0"/>
          </a:p>
          <a:p>
            <a:pPr algn="just"/>
            <a:r>
              <a:rPr lang="en-US" sz="3200" dirty="0" smtClean="0"/>
              <a:t>2. I </a:t>
            </a:r>
            <a:r>
              <a:rPr lang="en-US" sz="3200" b="1" dirty="0" smtClean="0"/>
              <a:t>am </a:t>
            </a:r>
            <a:r>
              <a:rPr lang="en-US" sz="3200" dirty="0" smtClean="0"/>
              <a:t>a student.</a:t>
            </a:r>
          </a:p>
          <a:p>
            <a:pPr algn="just"/>
            <a:r>
              <a:rPr lang="en-US" sz="3200" dirty="0" smtClean="0"/>
              <a:t>3. He </a:t>
            </a:r>
            <a:r>
              <a:rPr lang="en-US" sz="3200" b="1" dirty="0" smtClean="0"/>
              <a:t>sings</a:t>
            </a:r>
            <a:r>
              <a:rPr lang="en-US" sz="3200" dirty="0" smtClean="0"/>
              <a:t> a song.</a:t>
            </a:r>
          </a:p>
          <a:p>
            <a:pPr algn="just"/>
            <a:r>
              <a:rPr lang="en-US" sz="3200" dirty="0" smtClean="0"/>
              <a:t>4. He </a:t>
            </a:r>
            <a:r>
              <a:rPr lang="en-US" sz="3200" b="1" dirty="0" smtClean="0"/>
              <a:t>teaches</a:t>
            </a:r>
            <a:r>
              <a:rPr lang="en-US" sz="3200" dirty="0" smtClean="0"/>
              <a:t> us English. </a:t>
            </a:r>
          </a:p>
          <a:p>
            <a:pPr algn="just"/>
            <a:r>
              <a:rPr lang="en-US" sz="3200" dirty="0" smtClean="0"/>
              <a:t>4. He </a:t>
            </a:r>
            <a:r>
              <a:rPr lang="en-US" sz="3200" b="1" dirty="0" smtClean="0"/>
              <a:t>was </a:t>
            </a:r>
            <a:r>
              <a:rPr lang="en-US" sz="3200" dirty="0" smtClean="0"/>
              <a:t>born in 1990.</a:t>
            </a:r>
          </a:p>
          <a:p>
            <a:pPr algn="just"/>
            <a:endParaRPr lang="en-US" sz="3200" dirty="0"/>
          </a:p>
        </p:txBody>
      </p:sp>
      <p:sp>
        <p:nvSpPr>
          <p:cNvPr id="8" name="Down Arrow 7"/>
          <p:cNvSpPr/>
          <p:nvPr/>
        </p:nvSpPr>
        <p:spPr>
          <a:xfrm>
            <a:off x="2507673" y="2829771"/>
            <a:ext cx="568036" cy="1939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800000" flipV="1">
            <a:off x="1847847" y="3023735"/>
            <a:ext cx="2147456" cy="467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</a:t>
            </a:r>
          </a:p>
          <a:p>
            <a:pPr algn="ctr"/>
            <a:r>
              <a:rPr lang="en-US" dirty="0" smtClean="0"/>
              <a:t>singular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5611090" y="2854023"/>
            <a:ext cx="290945" cy="1939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57799" y="3101697"/>
            <a:ext cx="1233054" cy="207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singular</a:t>
            </a: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1361208" y="976745"/>
            <a:ext cx="699654" cy="2216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737752" y="1087581"/>
            <a:ext cx="2317175" cy="6754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Sub.3</a:t>
            </a:r>
            <a:r>
              <a:rPr lang="en-US" baseline="30000" dirty="0" smtClean="0"/>
              <a:t>rd</a:t>
            </a:r>
            <a:r>
              <a:rPr lang="en-US" dirty="0" smtClean="0"/>
              <a:t> person sin.</a:t>
            </a:r>
            <a:endParaRPr lang="en-US" dirty="0"/>
          </a:p>
        </p:txBody>
      </p:sp>
      <p:sp>
        <p:nvSpPr>
          <p:cNvPr id="19" name="Down Arrow 18"/>
          <p:cNvSpPr/>
          <p:nvPr/>
        </p:nvSpPr>
        <p:spPr>
          <a:xfrm>
            <a:off x="4300103" y="890153"/>
            <a:ext cx="491837" cy="3948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995303" y="1239985"/>
            <a:ext cx="2524993" cy="337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Is/has/was/verb(s/</a:t>
            </a:r>
            <a:r>
              <a:rPr lang="en-US" dirty="0" err="1" smtClean="0"/>
              <a:t>es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5615" y="831274"/>
            <a:ext cx="9608129" cy="1884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dirty="0" smtClean="0"/>
              <a:t>2</a:t>
            </a:r>
            <a:r>
              <a:rPr lang="en-US" dirty="0" smtClean="0"/>
              <a:t>. </a:t>
            </a:r>
            <a:r>
              <a:rPr lang="en-US" sz="4000" dirty="0" smtClean="0"/>
              <a:t>Subject(Plural)+ Verb(plural)+object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392382" y="3693955"/>
            <a:ext cx="81118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Tx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The players in the field are taking rest</a:t>
            </a:r>
            <a:r>
              <a:rPr lang="en-US" sz="3200" dirty="0" smtClean="0">
                <a:solidFill>
                  <a:prstClr val="black"/>
                </a:solidFill>
              </a:rPr>
              <a:t>.</a:t>
            </a:r>
          </a:p>
          <a:p>
            <a:pPr marL="342900" lvl="0" indent="-342900" algn="just">
              <a:buFontTx/>
              <a:buAutoNum type="arabicPeriod"/>
            </a:pPr>
            <a:endParaRPr lang="en-US" sz="3200" dirty="0">
              <a:solidFill>
                <a:prstClr val="black"/>
              </a:solidFill>
            </a:endParaRPr>
          </a:p>
          <a:p>
            <a:pPr marL="342900" lvl="0" indent="-342900" algn="just">
              <a:buFontTx/>
              <a:buAutoNum type="arabicPeriod"/>
            </a:pPr>
            <a:r>
              <a:rPr lang="en-US" sz="3200" dirty="0" smtClean="0">
                <a:solidFill>
                  <a:prstClr val="black"/>
                </a:solidFill>
              </a:rPr>
              <a:t>They </a:t>
            </a:r>
            <a:r>
              <a:rPr lang="en-US" sz="3200" b="1" dirty="0" smtClean="0">
                <a:solidFill>
                  <a:prstClr val="black"/>
                </a:solidFill>
              </a:rPr>
              <a:t>are</a:t>
            </a:r>
            <a:r>
              <a:rPr lang="en-US" sz="3200" dirty="0" smtClean="0">
                <a:solidFill>
                  <a:prstClr val="black"/>
                </a:solidFill>
              </a:rPr>
              <a:t> player.</a:t>
            </a:r>
          </a:p>
          <a:p>
            <a:pPr marL="342900" lvl="0" indent="-342900" algn="just">
              <a:buFontTx/>
              <a:buAutoNum type="arabicPeriod"/>
            </a:pPr>
            <a:r>
              <a:rPr lang="en-US" sz="3200" dirty="0" smtClean="0">
                <a:solidFill>
                  <a:prstClr val="black"/>
                </a:solidFill>
              </a:rPr>
              <a:t>The boys </a:t>
            </a:r>
            <a:r>
              <a:rPr lang="en-US" sz="3200" b="1" dirty="0" smtClean="0">
                <a:solidFill>
                  <a:prstClr val="black"/>
                </a:solidFill>
              </a:rPr>
              <a:t>were</a:t>
            </a:r>
            <a:r>
              <a:rPr lang="en-US" sz="3200" dirty="0" smtClean="0">
                <a:solidFill>
                  <a:prstClr val="black"/>
                </a:solidFill>
              </a:rPr>
              <a:t> going to School.</a:t>
            </a:r>
          </a:p>
          <a:p>
            <a:pPr marL="342900" lvl="0" indent="-342900" algn="just">
              <a:buFontTx/>
              <a:buAutoNum type="arabicPeriod"/>
            </a:pPr>
            <a:r>
              <a:rPr lang="en-US" sz="3200" dirty="0" smtClean="0">
                <a:solidFill>
                  <a:prstClr val="black"/>
                </a:solidFill>
              </a:rPr>
              <a:t>We </a:t>
            </a:r>
            <a:r>
              <a:rPr lang="en-US" sz="3200" b="1" dirty="0" smtClean="0">
                <a:solidFill>
                  <a:prstClr val="black"/>
                </a:solidFill>
              </a:rPr>
              <a:t>go</a:t>
            </a:r>
            <a:r>
              <a:rPr lang="en-US" sz="3200" dirty="0" smtClean="0">
                <a:solidFill>
                  <a:prstClr val="black"/>
                </a:solidFill>
              </a:rPr>
              <a:t> to school regularly.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2576945" y="4243257"/>
            <a:ext cx="1330035" cy="318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Sub.plural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186054" y="4312531"/>
            <a:ext cx="969818" cy="2493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Verb.pl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80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1164" y="706582"/>
            <a:ext cx="9282545" cy="18426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latin typeface="AR CENA" panose="02000000000000000000" pitchFamily="2" charset="0"/>
                <a:cs typeface="Times New Roman" panose="02020603050405020304" pitchFamily="18" charset="0"/>
              </a:rPr>
              <a:t>3.Sub+and+sub (same person)+ Verb (singular)+object. </a:t>
            </a:r>
            <a:endParaRPr lang="en-US" sz="3600" dirty="0">
              <a:latin typeface="AR CENA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2725" y="2736273"/>
            <a:ext cx="10751129" cy="16971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en-US" sz="3200" dirty="0" smtClean="0"/>
              <a:t>The principal and secretary of the college is coming.</a:t>
            </a:r>
          </a:p>
          <a:p>
            <a:pPr algn="just"/>
            <a:endParaRPr lang="en-US" sz="3200" dirty="0"/>
          </a:p>
        </p:txBody>
      </p:sp>
      <p:sp>
        <p:nvSpPr>
          <p:cNvPr id="4" name="Curved Up Arrow 3"/>
          <p:cNvSpPr/>
          <p:nvPr/>
        </p:nvSpPr>
        <p:spPr>
          <a:xfrm>
            <a:off x="2923307" y="3366655"/>
            <a:ext cx="6248401" cy="969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23308" y="4554683"/>
            <a:ext cx="6248401" cy="775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Subject means only one person, verb is singular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 rot="10800000">
            <a:off x="5756562" y="4222168"/>
            <a:ext cx="581891" cy="3325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5969" y="2252704"/>
            <a:ext cx="11856031" cy="4437665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just">
              <a:buAutoNum type="arabicPeriod"/>
            </a:pPr>
            <a:r>
              <a:rPr lang="en-US" sz="3200" dirty="0" smtClean="0"/>
              <a:t>Neither John nor his friends are going to the beach today.</a:t>
            </a:r>
          </a:p>
          <a:p>
            <a:pPr algn="just"/>
            <a:endParaRPr lang="en-US" sz="3200" dirty="0"/>
          </a:p>
          <a:p>
            <a:pPr marL="514350" indent="-514350" algn="just">
              <a:buAutoNum type="arabicPeriod"/>
            </a:pPr>
            <a:endParaRPr lang="en-US" sz="3200" dirty="0" smtClean="0"/>
          </a:p>
          <a:p>
            <a:pPr marL="514350" indent="-514350" algn="just">
              <a:buAutoNum type="arabicPeriod"/>
            </a:pPr>
            <a:r>
              <a:rPr lang="en-US" sz="3200" dirty="0" smtClean="0"/>
              <a:t>Either </a:t>
            </a:r>
            <a:r>
              <a:rPr lang="en-US" sz="3200" dirty="0" err="1" smtClean="0"/>
              <a:t>Jony</a:t>
            </a:r>
            <a:r>
              <a:rPr lang="en-US" sz="3200" dirty="0" smtClean="0"/>
              <a:t> or David is going to be the next captain.</a:t>
            </a:r>
            <a:endParaRPr lang="en-US" sz="3200" dirty="0"/>
          </a:p>
        </p:txBody>
      </p:sp>
      <p:sp>
        <p:nvSpPr>
          <p:cNvPr id="5" name="Curved Up Arrow 4"/>
          <p:cNvSpPr/>
          <p:nvPr/>
        </p:nvSpPr>
        <p:spPr>
          <a:xfrm>
            <a:off x="4932215" y="3895122"/>
            <a:ext cx="1627909" cy="57641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4610" y="4471537"/>
            <a:ext cx="8645236" cy="606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Here second noun is plural , so verb is plural 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259772" y="179295"/>
            <a:ext cx="11516592" cy="200972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/>
              <a:t>5).Either ----or, neither ----nor, not only--- but also, or, not---but) + verb (according to 2</a:t>
            </a:r>
            <a:r>
              <a:rPr lang="en-US" sz="3600" baseline="30000" dirty="0"/>
              <a:t>nd</a:t>
            </a:r>
            <a:r>
              <a:rPr lang="en-US" sz="3600" dirty="0"/>
              <a:t> noun.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423552" y="5797439"/>
            <a:ext cx="9116294" cy="3879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Here second noun is </a:t>
            </a:r>
            <a:r>
              <a:rPr lang="en-US" sz="2800" dirty="0" smtClean="0"/>
              <a:t>singular, </a:t>
            </a:r>
            <a:r>
              <a:rPr lang="en-US" sz="2800" dirty="0"/>
              <a:t>so verb is </a:t>
            </a:r>
            <a:r>
              <a:rPr lang="en-US" sz="2800" dirty="0" smtClean="0"/>
              <a:t>singular </a:t>
            </a:r>
            <a:endParaRPr lang="en-US" sz="2800" dirty="0"/>
          </a:p>
        </p:txBody>
      </p:sp>
      <p:sp>
        <p:nvSpPr>
          <p:cNvPr id="10" name="Curved Up Arrow 9"/>
          <p:cNvSpPr/>
          <p:nvPr/>
        </p:nvSpPr>
        <p:spPr>
          <a:xfrm>
            <a:off x="3685310" y="5375565"/>
            <a:ext cx="1122218" cy="304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96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6" y="0"/>
            <a:ext cx="11568545" cy="3403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6.Subject (</a:t>
            </a:r>
            <a:r>
              <a:rPr lang="en-US" i="1" dirty="0" smtClean="0">
                <a:solidFill>
                  <a:schemeClr val="tx1"/>
                </a:solidFill>
              </a:rPr>
              <a:t>noun+ as well as/ with/ including/ together with/along with/in addition to /accompanied by + noun)</a:t>
            </a:r>
            <a:r>
              <a:rPr lang="en-US" dirty="0" smtClean="0">
                <a:solidFill>
                  <a:schemeClr val="tx1"/>
                </a:solidFill>
              </a:rPr>
              <a:t>+ Verb  according to first noun/pronoun.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11306846" cy="1145309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000" dirty="0" smtClean="0"/>
              <a:t>He as well as his friends comes to visit us.</a:t>
            </a:r>
          </a:p>
          <a:p>
            <a:endParaRPr lang="en-US" sz="4000" dirty="0"/>
          </a:p>
        </p:txBody>
      </p:sp>
      <p:sp>
        <p:nvSpPr>
          <p:cNvPr id="5" name="Left-Up Arrow 4"/>
          <p:cNvSpPr/>
          <p:nvPr/>
        </p:nvSpPr>
        <p:spPr>
          <a:xfrm>
            <a:off x="1662548" y="4899892"/>
            <a:ext cx="6400798" cy="387927"/>
          </a:xfrm>
          <a:prstGeom prst="leftUpArrow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" name="Down Arrow 5"/>
          <p:cNvSpPr/>
          <p:nvPr/>
        </p:nvSpPr>
        <p:spPr>
          <a:xfrm>
            <a:off x="1371602" y="4899892"/>
            <a:ext cx="451655" cy="2817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2" y="5454072"/>
            <a:ext cx="9892143" cy="692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Here first subject is singular , so verb is singular.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439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580</Words>
  <Application>Microsoft Office PowerPoint</Application>
  <PresentationFormat>Widescreen</PresentationFormat>
  <Paragraphs>94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 CENA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6.Subject (noun+ as well as/ with/ including/ together with/along with/in addition to /accompanied by + noun)+ Verb  according to first noun/pronoun.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Dear students, Welcome to my class</dc:title>
  <dc:creator>JZ67N72</dc:creator>
  <cp:lastModifiedBy>JZ67N72</cp:lastModifiedBy>
  <cp:revision>41</cp:revision>
  <dcterms:created xsi:type="dcterms:W3CDTF">2020-06-14T17:13:13Z</dcterms:created>
  <dcterms:modified xsi:type="dcterms:W3CDTF">2020-07-02T18:45:56Z</dcterms:modified>
</cp:coreProperties>
</file>