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  <p:sldMasterId id="2147484068" r:id="rId2"/>
    <p:sldMasterId id="2147484080" r:id="rId3"/>
    <p:sldMasterId id="2147484092" r:id="rId4"/>
  </p:sldMasterIdLst>
  <p:notesMasterIdLst>
    <p:notesMasterId r:id="rId23"/>
  </p:notesMasterIdLst>
  <p:sldIdLst>
    <p:sldId id="282" r:id="rId5"/>
    <p:sldId id="258" r:id="rId6"/>
    <p:sldId id="260" r:id="rId7"/>
    <p:sldId id="261" r:id="rId8"/>
    <p:sldId id="257" r:id="rId9"/>
    <p:sldId id="287" r:id="rId10"/>
    <p:sldId id="263" r:id="rId11"/>
    <p:sldId id="283" r:id="rId12"/>
    <p:sldId id="262" r:id="rId13"/>
    <p:sldId id="267" r:id="rId14"/>
    <p:sldId id="264" r:id="rId15"/>
    <p:sldId id="269" r:id="rId16"/>
    <p:sldId id="266" r:id="rId17"/>
    <p:sldId id="270" r:id="rId18"/>
    <p:sldId id="271" r:id="rId19"/>
    <p:sldId id="285" r:id="rId20"/>
    <p:sldId id="286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0000"/>
    <a:srgbClr val="FF6600"/>
    <a:srgbClr val="FF7C80"/>
    <a:srgbClr val="990000"/>
    <a:srgbClr val="FF00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7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254" y="53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28FDF-9335-4EA0-9A25-0BA4C149C01D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C31C3-3C2F-4A34-9BA9-E3AF469DA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C31C3-3C2F-4A34-9BA9-E3AF469DAA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2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C31C3-3C2F-4A34-9BA9-E3AF469DAA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98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C31C3-3C2F-4A34-9BA9-E3AF469DAA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3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5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9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2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5684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5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7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2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95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89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9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21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11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79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27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73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07-Jul-20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6" y="257592"/>
            <a:ext cx="457200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758" y="6170588"/>
            <a:ext cx="4572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4" y="6170588"/>
            <a:ext cx="451945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242" y="257592"/>
            <a:ext cx="457200" cy="457200"/>
          </a:xfrm>
          <a:prstGeom prst="rect">
            <a:avLst/>
          </a:prstGeom>
        </p:spPr>
      </p:pic>
      <p:sp>
        <p:nvSpPr>
          <p:cNvPr id="9" name="Frame 8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gradFill>
            <a:gsLst>
              <a:gs pos="0">
                <a:srgbClr val="FFFF00"/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-0.00324 L 0.92578 -0.00208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24" y="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92292 0.00509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46" y="25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20347 L 0.00104 -0.86643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5349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0208 L 0.00248 0.8622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4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12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89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525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38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86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10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27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37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96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4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42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07-Jul-20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6" y="257592"/>
            <a:ext cx="457200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758" y="6170588"/>
            <a:ext cx="4572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4" y="6170588"/>
            <a:ext cx="451945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242" y="257592"/>
            <a:ext cx="457200" cy="457200"/>
          </a:xfrm>
          <a:prstGeom prst="rect">
            <a:avLst/>
          </a:prstGeom>
        </p:spPr>
      </p:pic>
      <p:sp>
        <p:nvSpPr>
          <p:cNvPr id="9" name="Frame 8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gradFill>
            <a:gsLst>
              <a:gs pos="0">
                <a:srgbClr val="FFFF00"/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6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-0.00324 L 0.92578 -0.00208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24" y="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92292 0.00509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46" y="25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20347 L 0.00104 -0.86643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5349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0208 L 0.00248 0.8622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4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76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561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82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243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881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379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139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806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616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765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07-Jul-20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6" y="257592"/>
            <a:ext cx="457200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758" y="6170588"/>
            <a:ext cx="4572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4" y="6170588"/>
            <a:ext cx="451945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242" y="257592"/>
            <a:ext cx="457200" cy="457200"/>
          </a:xfrm>
          <a:prstGeom prst="rect">
            <a:avLst/>
          </a:prstGeom>
        </p:spPr>
      </p:pic>
      <p:sp>
        <p:nvSpPr>
          <p:cNvPr id="9" name="Frame 8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gradFill>
            <a:gsLst>
              <a:gs pos="0">
                <a:srgbClr val="FFFF00"/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2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-0.00324 L 0.92578 -0.00208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24" y="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92292 0.00509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46" y="25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20347 L 0.00104 -0.86643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5349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0208 L 0.00248 0.8622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4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597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881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2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346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2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32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07-Jul-20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6" y="257592"/>
            <a:ext cx="4572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758" y="6170588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4" y="6170588"/>
            <a:ext cx="451945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242" y="257592"/>
            <a:ext cx="457200" cy="457200"/>
          </a:xfrm>
          <a:prstGeom prst="rect">
            <a:avLst/>
          </a:prstGeom>
        </p:spPr>
      </p:pic>
      <p:sp>
        <p:nvSpPr>
          <p:cNvPr id="11" name="Frame 10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gradFill>
            <a:gsLst>
              <a:gs pos="0">
                <a:srgbClr val="FFFF00"/>
              </a:gs>
              <a:gs pos="53000">
                <a:srgbClr val="00B0F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6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-0.00324 L 0.92578 -0.00208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24" y="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92292 0.00509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46" y="25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20347 L 0.00104 -0.86643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5349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0208 L 0.00248 0.8622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4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7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3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452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7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1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67213-888F-40B2-A725-C8F7D3E08E7C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3CFC9-41E2-49E1-AA52-B9365B24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9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jfif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804862"/>
            <a:ext cx="102870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9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317531" y="567544"/>
            <a:ext cx="3326523" cy="6608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gradFill flip="none" rotWithShape="1">
                  <a:gsLst>
                    <a:gs pos="0">
                      <a:srgbClr val="FF0000"/>
                    </a:gs>
                    <a:gs pos="38000">
                      <a:srgbClr val="00FF00"/>
                    </a:gs>
                    <a:gs pos="72000">
                      <a:srgbClr val="FF0000"/>
                    </a:gs>
                    <a:gs pos="100000">
                      <a:srgbClr val="00F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শব্দার্থ স্মরণ করি</a:t>
            </a:r>
            <a:endParaRPr lang="en-US" sz="4000" b="1" dirty="0">
              <a:gradFill flip="none" rotWithShape="1">
                <a:gsLst>
                  <a:gs pos="0">
                    <a:srgbClr val="FF0000"/>
                  </a:gs>
                  <a:gs pos="38000">
                    <a:srgbClr val="00FF00"/>
                  </a:gs>
                  <a:gs pos="72000">
                    <a:srgbClr val="FF0000"/>
                  </a:gs>
                  <a:gs pos="100000">
                    <a:srgbClr val="00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621" y="378353"/>
            <a:ext cx="1497724" cy="17116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43636" y="2490962"/>
            <a:ext cx="3137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 শব্দ</a:t>
            </a:r>
            <a:endParaRPr lang="en-US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9398" y="3337055"/>
            <a:ext cx="3015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প্যাঁচ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90013" y="2496219"/>
            <a:ext cx="285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শব্দের অর্থ</a:t>
            </a:r>
            <a:endParaRPr lang="en-US" sz="3600" b="1" dirty="0">
              <a:ln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1852" y="3342312"/>
            <a:ext cx="2916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মোচড়, মোড়ানো</a:t>
            </a:r>
            <a:endParaRPr lang="en-US" sz="36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7736" y="4566763"/>
            <a:ext cx="712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>
                  <a:solidFill>
                    <a:srgbClr val="A0101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বাক্যে শব্দের ব্যবহার</a:t>
            </a:r>
            <a:endParaRPr lang="en-US" sz="3600" b="1" dirty="0">
              <a:ln>
                <a:solidFill>
                  <a:srgbClr val="A0101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22476" y="5397090"/>
            <a:ext cx="7126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জিলিপিতে </a:t>
            </a:r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প্যাঁচ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আছে।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378" y="4568223"/>
            <a:ext cx="1497724" cy="17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87 1.48148E-6 L 0.17461 1.48148E-6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317531" y="567544"/>
            <a:ext cx="3326523" cy="6608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gradFill flip="none" rotWithShape="1">
                  <a:gsLst>
                    <a:gs pos="0">
                      <a:srgbClr val="FF0000"/>
                    </a:gs>
                    <a:gs pos="38000">
                      <a:srgbClr val="00FF00"/>
                    </a:gs>
                    <a:gs pos="72000">
                      <a:srgbClr val="FF0000"/>
                    </a:gs>
                    <a:gs pos="100000">
                      <a:srgbClr val="00F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শব্দার্থ স্মরণ করি</a:t>
            </a:r>
            <a:endParaRPr lang="en-US" sz="4000" b="1" dirty="0">
              <a:gradFill flip="none" rotWithShape="1">
                <a:gsLst>
                  <a:gs pos="0">
                    <a:srgbClr val="FF0000"/>
                  </a:gs>
                  <a:gs pos="38000">
                    <a:srgbClr val="00FF00"/>
                  </a:gs>
                  <a:gs pos="72000">
                    <a:srgbClr val="FF0000"/>
                  </a:gs>
                  <a:gs pos="100000">
                    <a:srgbClr val="00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621" y="378353"/>
            <a:ext cx="1497724" cy="17116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02203" y="2569787"/>
            <a:ext cx="3137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 শব্দ</a:t>
            </a:r>
            <a:endParaRPr lang="en-US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7965" y="3415880"/>
            <a:ext cx="3015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ঘনিয়ে এলো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48580" y="2575044"/>
            <a:ext cx="285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শব্দের অর্থ</a:t>
            </a:r>
            <a:endParaRPr lang="en-US" sz="3600" b="1" dirty="0">
              <a:ln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7083" y="3421137"/>
            <a:ext cx="414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ঘন হয়ে এলো</a:t>
            </a:r>
            <a:endParaRPr lang="en-US" sz="36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450" y="4645588"/>
            <a:ext cx="10689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>
                  <a:solidFill>
                    <a:srgbClr val="A0101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বাক্যে শব্দের ব্যবহার</a:t>
            </a:r>
            <a:endParaRPr lang="en-US" sz="3600" b="1" dirty="0">
              <a:ln>
                <a:solidFill>
                  <a:srgbClr val="A0101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190" y="5475915"/>
            <a:ext cx="10689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আকাশ জুড়ে মেঘ </a:t>
            </a:r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ঘনিয়ে এলো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378" y="4568223"/>
            <a:ext cx="1497724" cy="17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8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87 1.48148E-6 L 0.17461 1.48148E-6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317531" y="567544"/>
            <a:ext cx="3326523" cy="6608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gradFill flip="none" rotWithShape="1">
                  <a:gsLst>
                    <a:gs pos="0">
                      <a:srgbClr val="FF0000"/>
                    </a:gs>
                    <a:gs pos="38000">
                      <a:srgbClr val="00FF00"/>
                    </a:gs>
                    <a:gs pos="72000">
                      <a:srgbClr val="FF0000"/>
                    </a:gs>
                    <a:gs pos="100000">
                      <a:srgbClr val="00F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শব্দার্থ স্মরণ করি</a:t>
            </a:r>
            <a:endParaRPr lang="en-US" sz="4000" b="1" dirty="0">
              <a:gradFill flip="none" rotWithShape="1">
                <a:gsLst>
                  <a:gs pos="0">
                    <a:srgbClr val="FF0000"/>
                  </a:gs>
                  <a:gs pos="38000">
                    <a:srgbClr val="00FF00"/>
                  </a:gs>
                  <a:gs pos="72000">
                    <a:srgbClr val="FF0000"/>
                  </a:gs>
                  <a:gs pos="100000">
                    <a:srgbClr val="00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621" y="378353"/>
            <a:ext cx="1497724" cy="17116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5190" y="2569787"/>
            <a:ext cx="3137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 শব্দ</a:t>
            </a:r>
            <a:endParaRPr lang="en-US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952" y="3415880"/>
            <a:ext cx="3015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সাঙ্গ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1567" y="2575044"/>
            <a:ext cx="285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শব্দের অর্থ</a:t>
            </a:r>
            <a:endParaRPr lang="en-US" sz="3600" b="1" dirty="0">
              <a:ln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2978" y="3421137"/>
            <a:ext cx="6101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শেষ, সমাপ্ত</a:t>
            </a:r>
            <a:endParaRPr lang="en-US" sz="36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450" y="4645588"/>
            <a:ext cx="10689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>
                  <a:solidFill>
                    <a:srgbClr val="A0101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বাক্যে শব্দের ব্যবহার</a:t>
            </a:r>
            <a:endParaRPr lang="en-US" sz="3600" b="1" dirty="0">
              <a:ln>
                <a:solidFill>
                  <a:srgbClr val="A0101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190" y="5475915"/>
            <a:ext cx="10689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এইমাত্র খেলা </a:t>
            </a:r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সাঙ্গ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হলো।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378" y="4568223"/>
            <a:ext cx="1497724" cy="17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2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87 1.48148E-6 L 0.17461 1.48148E-6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317531" y="567544"/>
            <a:ext cx="3326523" cy="6608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gradFill flip="none" rotWithShape="1">
                  <a:gsLst>
                    <a:gs pos="0">
                      <a:srgbClr val="FF0000"/>
                    </a:gs>
                    <a:gs pos="38000">
                      <a:srgbClr val="00FF00"/>
                    </a:gs>
                    <a:gs pos="72000">
                      <a:srgbClr val="FF0000"/>
                    </a:gs>
                    <a:gs pos="100000">
                      <a:srgbClr val="00F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শব্দার্থ স্মরণ করি</a:t>
            </a:r>
            <a:endParaRPr lang="en-US" sz="4000" b="1" dirty="0">
              <a:gradFill flip="none" rotWithShape="1">
                <a:gsLst>
                  <a:gs pos="0">
                    <a:srgbClr val="FF0000"/>
                  </a:gs>
                  <a:gs pos="38000">
                    <a:srgbClr val="00FF00"/>
                  </a:gs>
                  <a:gs pos="72000">
                    <a:srgbClr val="FF0000"/>
                  </a:gs>
                  <a:gs pos="100000">
                    <a:srgbClr val="00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621" y="378353"/>
            <a:ext cx="1497724" cy="17116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5190" y="2475193"/>
            <a:ext cx="3137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 শব্দ</a:t>
            </a:r>
            <a:endParaRPr lang="en-US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952" y="3321286"/>
            <a:ext cx="3015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রাম-খটাখট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1567" y="2480450"/>
            <a:ext cx="285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শব্দের অর্থ</a:t>
            </a:r>
            <a:endParaRPr lang="en-US" sz="3600" b="1" dirty="0">
              <a:ln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2262" y="3326543"/>
            <a:ext cx="632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খুব উঁচু খটখট শব্দ</a:t>
            </a:r>
            <a:endParaRPr lang="en-US" sz="36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450" y="4550994"/>
            <a:ext cx="10689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>
                  <a:solidFill>
                    <a:srgbClr val="A0101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বাক্যে শব্দের ব্যবহার</a:t>
            </a:r>
            <a:endParaRPr lang="en-US" sz="3600" b="1" dirty="0">
              <a:ln>
                <a:solidFill>
                  <a:srgbClr val="A0101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190" y="5381321"/>
            <a:ext cx="10689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রাম-খটাখট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শব্দে নছিমন চলে।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378" y="4568223"/>
            <a:ext cx="1497724" cy="17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5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87 1.48148E-6 L 0.17461 1.48148E-6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04497" y="567544"/>
            <a:ext cx="5139557" cy="66083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প্রশ্নের আলোকে স্মরণ করি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9512" y="2868738"/>
            <a:ext cx="668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 যে ছড়াটি পড়লাম তার নাম কী?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4251" y="3888241"/>
            <a:ext cx="3694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ছড়াটি কে লিখেছেন?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8992" y="4907744"/>
            <a:ext cx="394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ছড়াটি কী নিয়ে লেখা?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8FBEA"/>
              </a:clrFrom>
              <a:clrTo>
                <a:srgbClr val="F8F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1" t="17293" r="8559" b="15764"/>
          <a:stretch/>
        </p:blipFill>
        <p:spPr>
          <a:xfrm rot="1078921">
            <a:off x="8781394" y="279885"/>
            <a:ext cx="2695904" cy="223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1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1.48148E-6 L 0.24597 1.48148E-6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54" y="649030"/>
            <a:ext cx="2872071" cy="3069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56388" y="359974"/>
            <a:ext cx="3032234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আবোল-তাবোল</a:t>
            </a:r>
          </a:p>
          <a:p>
            <a:pPr algn="r"/>
            <a:r>
              <a:rPr lang="bn-I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সুকুমার রায়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9036" y="1810576"/>
            <a:ext cx="2049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ছুটলে কথা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7896" y="1805316"/>
            <a:ext cx="2049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থামায় কে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3781" y="2435942"/>
            <a:ext cx="4193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 ঠেকায় আমায় কে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8521" y="3108608"/>
            <a:ext cx="4193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 আমার মনের মাঝে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ধাঁই ধপাধপ তবলা বাজে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9027" y="4238474"/>
            <a:ext cx="4193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রাম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খটাখট ঘ্যাঁচাং ঘ্যাঁচ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কথায় কাটে কথার প্যাঁচ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93767" y="5368339"/>
            <a:ext cx="4193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ঘনিয়ে এলো ঘুমের ঘোর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গানের পালা সাঙ্গ মোর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0" r="9707"/>
          <a:stretch/>
        </p:blipFill>
        <p:spPr>
          <a:xfrm>
            <a:off x="8382002" y="2312796"/>
            <a:ext cx="3739475" cy="26688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85" y="1929865"/>
            <a:ext cx="3061333" cy="3061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1" y="3079789"/>
            <a:ext cx="3061333" cy="29532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252" y="1752332"/>
            <a:ext cx="3257259" cy="35555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5" b="19831"/>
          <a:stretch/>
        </p:blipFill>
        <p:spPr>
          <a:xfrm>
            <a:off x="7677799" y="2849483"/>
            <a:ext cx="4370294" cy="222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5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17532" y="567544"/>
            <a:ext cx="2379160" cy="6608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gradFill flip="none" rotWithShape="1">
                  <a:gsLst>
                    <a:gs pos="0">
                      <a:srgbClr val="FF0000"/>
                    </a:gs>
                    <a:gs pos="38000">
                      <a:srgbClr val="00FF00"/>
                    </a:gs>
                    <a:gs pos="72000">
                      <a:srgbClr val="FF0000"/>
                    </a:gs>
                    <a:gs pos="100000">
                      <a:srgbClr val="00F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সারসংক্ষেপ</a:t>
            </a:r>
            <a:endParaRPr lang="en-US" sz="4000" b="1" dirty="0">
              <a:gradFill flip="none" rotWithShape="1">
                <a:gsLst>
                  <a:gs pos="0">
                    <a:srgbClr val="FF0000"/>
                  </a:gs>
                  <a:gs pos="38000">
                    <a:srgbClr val="00FF00"/>
                  </a:gs>
                  <a:gs pos="72000">
                    <a:srgbClr val="FF0000"/>
                  </a:gs>
                  <a:gs pos="100000">
                    <a:srgbClr val="00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621" y="378353"/>
            <a:ext cx="1497724" cy="1711685"/>
          </a:xfrm>
          <a:prstGeom prst="rect">
            <a:avLst/>
          </a:prstGeom>
        </p:spPr>
      </p:pic>
      <p:pic>
        <p:nvPicPr>
          <p:cNvPr id="4" name="MULVa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655" y="164553"/>
            <a:ext cx="11871435" cy="653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38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87 1.48148E-6 L 0.2155 -0.00162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17531" y="567544"/>
            <a:ext cx="3326523" cy="6608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gradFill flip="none" rotWithShape="1">
                  <a:gsLst>
                    <a:gs pos="0">
                      <a:srgbClr val="FF0000"/>
                    </a:gs>
                    <a:gs pos="38000">
                      <a:srgbClr val="00FF00"/>
                    </a:gs>
                    <a:gs pos="72000">
                      <a:srgbClr val="FF0000"/>
                    </a:gs>
                    <a:gs pos="100000">
                      <a:srgbClr val="00F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  <a:endParaRPr lang="en-US" sz="4000" b="1" dirty="0">
              <a:gradFill flip="none" rotWithShape="1">
                <a:gsLst>
                  <a:gs pos="0">
                    <a:srgbClr val="FF0000"/>
                  </a:gs>
                  <a:gs pos="38000">
                    <a:srgbClr val="00FF00"/>
                  </a:gs>
                  <a:gs pos="72000">
                    <a:srgbClr val="FF0000"/>
                  </a:gs>
                  <a:gs pos="100000">
                    <a:srgbClr val="00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621" y="378353"/>
            <a:ext cx="1497724" cy="17116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0428" y="3011214"/>
            <a:ext cx="9207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ছড়াটি থেকে </a:t>
            </a:r>
            <a:r>
              <a:rPr lang="bn-IN" sz="3600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যুক্তবর্ণ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গুলো খুঁজে বের করে খাতায় লিখবে।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7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87 1.48148E-6 L 0.17461 1.48148E-6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8023" y="1644356"/>
            <a:ext cx="102062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প্রিয় সোনা-মণিরা,</a:t>
            </a:r>
          </a:p>
          <a:p>
            <a:pPr algn="just"/>
            <a:r>
              <a:rPr lang="bn-IN" sz="40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 পাঠের শেষ প্রান্তে চলে এসেছি। </a:t>
            </a:r>
            <a:r>
              <a:rPr lang="bn-BD" sz="40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পাঠের শেষে তোমাদের সুস্থ</a:t>
            </a:r>
            <a:r>
              <a:rPr lang="bn-IN" sz="40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BD" sz="40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সুন্দর ও মঙ্গলময় জীবন কামনা করে আমি কাজী আমিরুল ইসলাম আজকের মতো বিদায় নিচ্ছি। আবার দেখা হবে। সেই পর্যন্ত বিদায়। ভালো থেকো সকলে। আল্লাহ হাফেজ!</a:t>
            </a:r>
            <a:endParaRPr lang="bn-BD" sz="40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5978381" y="1213945"/>
            <a:ext cx="359357" cy="5391807"/>
          </a:xfrm>
          <a:prstGeom prst="up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9967051" y="3231944"/>
            <a:ext cx="362693" cy="3389574"/>
          </a:xfrm>
          <a:prstGeom prst="up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2262965" y="3231943"/>
            <a:ext cx="380578" cy="3373809"/>
          </a:xfrm>
          <a:prstGeom prst="up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17397" y="2322790"/>
            <a:ext cx="2743200" cy="2743200"/>
            <a:chOff x="896666" y="541286"/>
            <a:chExt cx="3084134" cy="3082167"/>
          </a:xfrm>
        </p:grpSpPr>
        <p:sp>
          <p:nvSpPr>
            <p:cNvPr id="9" name="Isosceles Triangle 8"/>
            <p:cNvSpPr/>
            <p:nvPr/>
          </p:nvSpPr>
          <p:spPr>
            <a:xfrm flipV="1">
              <a:off x="1669176" y="1384734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A010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2012737" y="966955"/>
              <a:ext cx="1545021" cy="693683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5400000" flipV="1">
              <a:off x="2144113" y="1608088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10800000">
              <a:off x="2435779" y="2086308"/>
              <a:ext cx="1545021" cy="693683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 flipV="1">
              <a:off x="1926023" y="2086308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6200000">
              <a:off x="1312491" y="2504101"/>
              <a:ext cx="1545021" cy="69368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6200000" flipV="1">
              <a:off x="1443868" y="1862968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896666" y="1384734"/>
              <a:ext cx="1545021" cy="69368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rot="5400000">
            <a:off x="4813677" y="282796"/>
            <a:ext cx="2743200" cy="2743200"/>
            <a:chOff x="896666" y="541286"/>
            <a:chExt cx="3084134" cy="3082167"/>
          </a:xfrm>
        </p:grpSpPr>
        <p:sp>
          <p:nvSpPr>
            <p:cNvPr id="18" name="Isosceles Triangle 17"/>
            <p:cNvSpPr/>
            <p:nvPr/>
          </p:nvSpPr>
          <p:spPr>
            <a:xfrm flipV="1">
              <a:off x="1669176" y="1384734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A010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5400000">
              <a:off x="2012737" y="966955"/>
              <a:ext cx="1545021" cy="693683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 rot="5400000" flipV="1">
              <a:off x="2144113" y="1608088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 rot="10800000">
              <a:off x="2435779" y="2086308"/>
              <a:ext cx="1545021" cy="693683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 rot="10800000" flipV="1">
              <a:off x="1926023" y="2086308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 rot="16200000">
              <a:off x="1312491" y="2504101"/>
              <a:ext cx="1545021" cy="69368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 rot="16200000" flipV="1">
              <a:off x="1443868" y="1862968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896666" y="1384734"/>
              <a:ext cx="1545021" cy="69368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 rot="10800000">
            <a:off x="8797178" y="2317543"/>
            <a:ext cx="2743200" cy="2743200"/>
            <a:chOff x="896666" y="541286"/>
            <a:chExt cx="3084134" cy="3082167"/>
          </a:xfrm>
        </p:grpSpPr>
        <p:sp>
          <p:nvSpPr>
            <p:cNvPr id="27" name="Isosceles Triangle 26"/>
            <p:cNvSpPr/>
            <p:nvPr/>
          </p:nvSpPr>
          <p:spPr>
            <a:xfrm flipV="1">
              <a:off x="1669176" y="1384734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A010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 rot="5400000">
              <a:off x="2012737" y="966955"/>
              <a:ext cx="1545021" cy="693683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 rot="5400000" flipV="1">
              <a:off x="2144113" y="1608088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 rot="10800000">
              <a:off x="2435779" y="2086308"/>
              <a:ext cx="1545021" cy="693683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 rot="10800000" flipV="1">
              <a:off x="1926023" y="2086308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 rot="16200000">
              <a:off x="1312491" y="2504101"/>
              <a:ext cx="1545021" cy="693683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 rot="16200000" flipV="1">
              <a:off x="1443868" y="1862968"/>
              <a:ext cx="1282268" cy="693683"/>
            </a:xfrm>
            <a:prstGeom prst="triangle">
              <a:avLst>
                <a:gd name="adj" fmla="val 5983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896666" y="1384734"/>
              <a:ext cx="1545021" cy="69368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208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1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1851" y="1365167"/>
            <a:ext cx="7670074" cy="42473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>
              <a:tabLst>
                <a:tab pos="6637338" algn="l"/>
              </a:tabLst>
            </a:pPr>
            <a:r>
              <a:rPr lang="bn-BD" sz="4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চতুর্থ শ্রেণির সকল শিক্ষার্থীকে</a:t>
            </a:r>
            <a:r>
              <a:rPr lang="bn-IN" sz="4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400" b="1" dirty="0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“আমার বাংলা বই”</a:t>
            </a:r>
            <a:r>
              <a:rPr lang="bn-IN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bn-BD" sz="4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স্বাগত জানাচ্ছি,</a:t>
            </a:r>
            <a:endParaRPr lang="en-US" sz="4400" b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আমি-</a:t>
            </a:r>
          </a:p>
          <a:p>
            <a:r>
              <a:rPr lang="bn-BD" sz="5400" b="1" dirty="0" smtClean="0">
                <a:ln>
                  <a:solidFill>
                    <a:srgbClr val="FF0066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কাজী আমিরুল ইসলাম</a:t>
            </a:r>
          </a:p>
          <a:p>
            <a:pPr algn="r"/>
            <a:r>
              <a:rPr lang="bn-BD" sz="3200" b="1" dirty="0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শিক্ষক,</a:t>
            </a:r>
          </a:p>
          <a:p>
            <a:pPr algn="r"/>
            <a:r>
              <a:rPr lang="bn-BD" sz="3200" b="1" dirty="0" smtClean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 নম্বর সলুয়া সরকারি প্রাথমিক বিদ্যালয়,</a:t>
            </a:r>
          </a:p>
          <a:p>
            <a:pPr algn="r"/>
            <a:r>
              <a:rPr lang="bn-BD" sz="3200" b="1" dirty="0" smtClean="0">
                <a:ln>
                  <a:solidFill>
                    <a:srgbClr val="FF0066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নড়াইল সদর, নড়াইল।</a:t>
            </a:r>
            <a:endParaRPr lang="en-US" sz="3200" b="1" dirty="0">
              <a:ln>
                <a:solidFill>
                  <a:srgbClr val="FF0066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747" y="1651331"/>
            <a:ext cx="3625088" cy="354179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924208" y="1609194"/>
            <a:ext cx="3669102" cy="3657600"/>
            <a:chOff x="7761042" y="1461739"/>
            <a:chExt cx="3669102" cy="3657600"/>
          </a:xfrm>
          <a:solidFill>
            <a:srgbClr val="FF0000"/>
          </a:solidFill>
        </p:grpSpPr>
        <p:sp>
          <p:nvSpPr>
            <p:cNvPr id="4" name="Donut 3"/>
            <p:cNvSpPr/>
            <p:nvPr/>
          </p:nvSpPr>
          <p:spPr>
            <a:xfrm>
              <a:off x="7772544" y="1461739"/>
              <a:ext cx="3657600" cy="3657600"/>
            </a:xfrm>
            <a:prstGeom prst="donut">
              <a:avLst>
                <a:gd name="adj" fmla="val 399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7761042" y="3147060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2126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317531" y="567544"/>
            <a:ext cx="3326523" cy="6608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gradFill flip="none" rotWithShape="1">
                  <a:gsLst>
                    <a:gs pos="0">
                      <a:srgbClr val="FF0000"/>
                    </a:gs>
                    <a:gs pos="38000">
                      <a:srgbClr val="00FF00"/>
                    </a:gs>
                    <a:gs pos="72000">
                      <a:srgbClr val="FF0000"/>
                    </a:gs>
                    <a:gs pos="100000">
                      <a:srgbClr val="00F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000" b="1" dirty="0">
              <a:gradFill flip="none" rotWithShape="1">
                <a:gsLst>
                  <a:gs pos="0">
                    <a:srgbClr val="FF0000"/>
                  </a:gs>
                  <a:gs pos="38000">
                    <a:srgbClr val="00FF00"/>
                  </a:gs>
                  <a:gs pos="72000">
                    <a:srgbClr val="FF0000"/>
                  </a:gs>
                  <a:gs pos="100000">
                    <a:srgbClr val="00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621" y="378353"/>
            <a:ext cx="1497724" cy="1711685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378373" y="2521155"/>
            <a:ext cx="1481958" cy="1577879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শোনা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54913" y="3309920"/>
            <a:ext cx="9832447" cy="7081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 ১. ১- যুক্তব্যঞ্জন সহযোগে গঠিত শব্দ শুনে বুঝতে পারবে।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65419" y="3309920"/>
            <a:ext cx="9832447" cy="7081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 ২. ১- উচ্চারিত পঠিত বাক্য শুনে বলতে পারবে। 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75925" y="3309920"/>
            <a:ext cx="9832447" cy="7081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 ৩. ৫- প্রশ্ন শুনে বুঝতে পারবে।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6431" y="3309920"/>
            <a:ext cx="9832447" cy="7081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 ৩. ৬- শুদ্ধ উচ্চারণে প্রশ্ন করতে ও উত্তর দিতে পারবে। 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96937" y="3309920"/>
            <a:ext cx="9832447" cy="7081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 ১.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ছড়া শুনে মূলভাব বুঝতে পারবে।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378373" y="2521155"/>
            <a:ext cx="1481958" cy="1577879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বলা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60331" y="2849602"/>
            <a:ext cx="9911275" cy="139133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 ১. ১- যুক্তব্যঞ্জন সহযোগে তৈরি শব্দ স্পষ্ট ও শুদ্ধভাবে বলতে পারবে।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70837" y="2941603"/>
            <a:ext cx="9911275" cy="12073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 ১. ২- </a:t>
            </a:r>
            <a:r>
              <a:rPr lang="bn-I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যুক্তব্যঞ্জন সহযোগে তৈরি </a:t>
            </a:r>
            <a:r>
              <a:rPr lang="bn-I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শব্দযুক্ত বাক্য </a:t>
            </a:r>
            <a:r>
              <a:rPr lang="bn-I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স্পষ্ট ও শুদ্ধভাবে বলতে পারবে</a:t>
            </a:r>
            <a:r>
              <a:rPr lang="bn-I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81343" y="3191207"/>
            <a:ext cx="9911275" cy="7081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 ৩.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শুদ্ধ উচ্চারণে প্রশ্ন করতে ও উত্তর দিতে পারবে।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91849" y="3191207"/>
            <a:ext cx="9911275" cy="7081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 ১. ২- পাঠ্য কবিতা সঠিক ছন্দে আবৃত্তি করতে পারবে। 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02355" y="3191207"/>
            <a:ext cx="9911275" cy="7081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 ২. ১- কবিতা সম্পর্কিত প্রশ্নের উত্তর দিতে পারবে।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912861" y="3191207"/>
            <a:ext cx="9911275" cy="7081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 ২. ২- কবিতার মূলভাব বলতে পারবে। 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378373" y="2521155"/>
            <a:ext cx="1481958" cy="1577879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পড়া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860331" y="3483836"/>
            <a:ext cx="9927029" cy="7081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 ৩. ১- যুক্তব্যঞ্জন-সংবলিত শব্দ পড়তে পারবে।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870837" y="3097579"/>
            <a:ext cx="9927029" cy="14806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 ৩. ২- যুক্তব্যঞ্জন দিয়ে গঠিত শব্দ-সংবলিত বাক্য পড়তে পারবে। 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881343" y="3121227"/>
            <a:ext cx="9927029" cy="14333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 ৪. ১- পাঠে ব্যবহৃত শব্দ শ্রবণযোগ্য স্বরে, শুদ্ধ ও স্পষ্ট উচ্চারণে পড়তে পারবে।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891849" y="3192842"/>
            <a:ext cx="9927029" cy="12901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 ৪. ২- পাঠে ব্যবহৃত বাক্য শ্রবণযোগ্য, স্পষ্ট স্বরে ও প্রমিত উচ্চারণে সাবলীলভাবে পড়তে পারবে। 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902355" y="3483836"/>
            <a:ext cx="9927029" cy="7081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 ১.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ছড়া পড়ে মূলভাব বুঝতে পারবে।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912861" y="3162616"/>
            <a:ext cx="9927029" cy="13505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 ২. ১- বই দেখে সঠিক ছন্দে, স্বরভঙ্গিতে, প্রমিত উচ্চারণে, স্বাভাবিক গতিতে ছড়া আবৃত্তি করতে পারবে। 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Cloud 33"/>
          <p:cNvSpPr/>
          <p:nvPr/>
        </p:nvSpPr>
        <p:spPr>
          <a:xfrm>
            <a:off x="378373" y="2521155"/>
            <a:ext cx="1481958" cy="1577879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লেখা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870837" y="3144146"/>
            <a:ext cx="9995351" cy="7081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২. ১. ১- পাঠ্য পুস্তকের ছড়া লিখতে পারবে। 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881343" y="2855342"/>
            <a:ext cx="9995351" cy="12857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 ৩. ৫- পঠিত ছড়ার বিষয়ে প্রশ্নের উত্তর শুদ্ধভাবে লিখতে পারবে।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1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87 1.48148E-6 L 0.17461 1.48148E-6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3000"/>
                            </p:stCondLst>
                            <p:childTnLst>
                              <p:par>
                                <p:cTn id="22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3" grpId="0" animBg="1"/>
      <p:bldP spid="3" grpId="1" animBg="1"/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13619" y="1530939"/>
            <a:ext cx="828326" cy="3158201"/>
            <a:chOff x="597958" y="1810465"/>
            <a:chExt cx="828326" cy="3158201"/>
          </a:xfrm>
          <a:solidFill>
            <a:srgbClr val="00B050"/>
          </a:solidFill>
        </p:grpSpPr>
        <p:sp>
          <p:nvSpPr>
            <p:cNvPr id="6" name="Rectangle 5"/>
            <p:cNvSpPr/>
            <p:nvPr/>
          </p:nvSpPr>
          <p:spPr>
            <a:xfrm rot="2700000">
              <a:off x="712015" y="2488204"/>
              <a:ext cx="146304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8900000">
              <a:off x="1279980" y="2497754"/>
              <a:ext cx="146304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67802" y="1810465"/>
              <a:ext cx="406400" cy="4209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2"/>
            <p:cNvSpPr/>
            <p:nvPr/>
          </p:nvSpPr>
          <p:spPr>
            <a:xfrm rot="10800000">
              <a:off x="798286" y="3352799"/>
              <a:ext cx="203200" cy="1615867"/>
            </a:xfrm>
            <a:custGeom>
              <a:avLst/>
              <a:gdLst>
                <a:gd name="connsiteX0" fmla="*/ 0 w 558449"/>
                <a:gd name="connsiteY0" fmla="*/ 2937410 h 2937410"/>
                <a:gd name="connsiteX1" fmla="*/ 305008 w 558449"/>
                <a:gd name="connsiteY1" fmla="*/ 0 h 2937410"/>
                <a:gd name="connsiteX2" fmla="*/ 558449 w 558449"/>
                <a:gd name="connsiteY2" fmla="*/ 2937410 h 2937410"/>
                <a:gd name="connsiteX3" fmla="*/ 0 w 558449"/>
                <a:gd name="connsiteY3" fmla="*/ 2937410 h 2937410"/>
                <a:gd name="connsiteX0" fmla="*/ 0 w 305008"/>
                <a:gd name="connsiteY0" fmla="*/ 2937410 h 3255751"/>
                <a:gd name="connsiteX1" fmla="*/ 305008 w 305008"/>
                <a:gd name="connsiteY1" fmla="*/ 0 h 3255751"/>
                <a:gd name="connsiteX2" fmla="*/ 283081 w 305008"/>
                <a:gd name="connsiteY2" fmla="*/ 3255751 h 3255751"/>
                <a:gd name="connsiteX3" fmla="*/ 0 w 305008"/>
                <a:gd name="connsiteY3" fmla="*/ 2937410 h 3255751"/>
                <a:gd name="connsiteX0" fmla="*/ 0 w 305008"/>
                <a:gd name="connsiteY0" fmla="*/ 2937410 h 3431992"/>
                <a:gd name="connsiteX1" fmla="*/ 305008 w 305008"/>
                <a:gd name="connsiteY1" fmla="*/ 0 h 3431992"/>
                <a:gd name="connsiteX2" fmla="*/ 264967 w 305008"/>
                <a:gd name="connsiteY2" fmla="*/ 3431992 h 3431992"/>
                <a:gd name="connsiteX3" fmla="*/ 0 w 305008"/>
                <a:gd name="connsiteY3" fmla="*/ 2937410 h 343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008" h="3431992">
                  <a:moveTo>
                    <a:pt x="0" y="2937410"/>
                  </a:moveTo>
                  <a:lnTo>
                    <a:pt x="305008" y="0"/>
                  </a:lnTo>
                  <a:lnTo>
                    <a:pt x="264967" y="3431992"/>
                  </a:lnTo>
                  <a:lnTo>
                    <a:pt x="0" y="293741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2"/>
            <p:cNvSpPr/>
            <p:nvPr/>
          </p:nvSpPr>
          <p:spPr>
            <a:xfrm rot="10800000" flipH="1">
              <a:off x="1131351" y="3352798"/>
              <a:ext cx="203200" cy="1615867"/>
            </a:xfrm>
            <a:custGeom>
              <a:avLst/>
              <a:gdLst>
                <a:gd name="connsiteX0" fmla="*/ 0 w 558449"/>
                <a:gd name="connsiteY0" fmla="*/ 2937410 h 2937410"/>
                <a:gd name="connsiteX1" fmla="*/ 305008 w 558449"/>
                <a:gd name="connsiteY1" fmla="*/ 0 h 2937410"/>
                <a:gd name="connsiteX2" fmla="*/ 558449 w 558449"/>
                <a:gd name="connsiteY2" fmla="*/ 2937410 h 2937410"/>
                <a:gd name="connsiteX3" fmla="*/ 0 w 558449"/>
                <a:gd name="connsiteY3" fmla="*/ 2937410 h 2937410"/>
                <a:gd name="connsiteX0" fmla="*/ 0 w 305008"/>
                <a:gd name="connsiteY0" fmla="*/ 2937410 h 3255751"/>
                <a:gd name="connsiteX1" fmla="*/ 305008 w 305008"/>
                <a:gd name="connsiteY1" fmla="*/ 0 h 3255751"/>
                <a:gd name="connsiteX2" fmla="*/ 283081 w 305008"/>
                <a:gd name="connsiteY2" fmla="*/ 3255751 h 3255751"/>
                <a:gd name="connsiteX3" fmla="*/ 0 w 305008"/>
                <a:gd name="connsiteY3" fmla="*/ 2937410 h 3255751"/>
                <a:gd name="connsiteX0" fmla="*/ 0 w 305008"/>
                <a:gd name="connsiteY0" fmla="*/ 2937410 h 3431992"/>
                <a:gd name="connsiteX1" fmla="*/ 305008 w 305008"/>
                <a:gd name="connsiteY1" fmla="*/ 0 h 3431992"/>
                <a:gd name="connsiteX2" fmla="*/ 264967 w 305008"/>
                <a:gd name="connsiteY2" fmla="*/ 3431992 h 3431992"/>
                <a:gd name="connsiteX3" fmla="*/ 0 w 305008"/>
                <a:gd name="connsiteY3" fmla="*/ 2937410 h 343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008" h="3431992">
                  <a:moveTo>
                    <a:pt x="0" y="2937410"/>
                  </a:moveTo>
                  <a:lnTo>
                    <a:pt x="305008" y="0"/>
                  </a:lnTo>
                  <a:lnTo>
                    <a:pt x="264967" y="3431992"/>
                  </a:lnTo>
                  <a:lnTo>
                    <a:pt x="0" y="293741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22875" y="2240164"/>
              <a:ext cx="91440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10800000">
              <a:off x="867802" y="2487607"/>
              <a:ext cx="406400" cy="10594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754368" y="2591943"/>
              <a:ext cx="144379" cy="4572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98249" y="2149752"/>
            <a:ext cx="540680" cy="795810"/>
            <a:chOff x="5891646" y="3058516"/>
            <a:chExt cx="540680" cy="795810"/>
          </a:xfrm>
        </p:grpSpPr>
        <p:grpSp>
          <p:nvGrpSpPr>
            <p:cNvPr id="15" name="Group 14"/>
            <p:cNvGrpSpPr/>
            <p:nvPr/>
          </p:nvGrpSpPr>
          <p:grpSpPr>
            <a:xfrm>
              <a:off x="5891646" y="3381083"/>
              <a:ext cx="283184" cy="473243"/>
              <a:chOff x="3932407" y="3108992"/>
              <a:chExt cx="283184" cy="473243"/>
            </a:xfrm>
          </p:grpSpPr>
          <p:sp>
            <p:nvSpPr>
              <p:cNvPr id="3" name="Isosceles Triangle 2"/>
              <p:cNvSpPr/>
              <p:nvPr/>
            </p:nvSpPr>
            <p:spPr>
              <a:xfrm rot="13020000">
                <a:off x="3932407" y="3125035"/>
                <a:ext cx="144379" cy="457200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032711" y="3108992"/>
                <a:ext cx="182880" cy="18288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Oval 16"/>
            <p:cNvSpPr/>
            <p:nvPr/>
          </p:nvSpPr>
          <p:spPr>
            <a:xfrm flipH="1">
              <a:off x="6258905" y="3058516"/>
              <a:ext cx="173421" cy="17511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504497" y="567544"/>
            <a:ext cx="5139557" cy="6608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প্রশ্নের আলোকে স্মরণ করি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5901" y="2143518"/>
            <a:ext cx="799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গত দিনে আমরা যে ছড়াটি পড়েছি তার নাম কী?</a:t>
            </a:r>
            <a:endParaRPr lang="en-US" sz="3600" dirty="0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90641" y="3163021"/>
            <a:ext cx="3694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ছড়াটি কে লিখেছেন?</a:t>
            </a:r>
            <a:endParaRPr lang="en-US" sz="3600" dirty="0">
              <a:ln>
                <a:solidFill>
                  <a:srgbClr val="00B0F0"/>
                </a:solidFill>
              </a:ln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85382" y="4182524"/>
            <a:ext cx="394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ছড়াটি কী নিয়ে লেখা?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4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1.48148E-6 L 0.24597 1.48148E-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66239" y="630620"/>
            <a:ext cx="10074120" cy="567558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6813" y="1106905"/>
            <a:ext cx="10063657" cy="4700337"/>
            <a:chOff x="1051021" y="1106905"/>
            <a:chExt cx="10063657" cy="4700337"/>
          </a:xfrm>
          <a:scene3d>
            <a:camera prst="perspectiveLeft"/>
            <a:lightRig rig="threePt" dir="t"/>
          </a:scene3d>
        </p:grpSpPr>
        <p:sp>
          <p:nvSpPr>
            <p:cNvPr id="3" name="Rectangle 2"/>
            <p:cNvSpPr/>
            <p:nvPr/>
          </p:nvSpPr>
          <p:spPr>
            <a:xfrm>
              <a:off x="1051021" y="1106905"/>
              <a:ext cx="2286000" cy="470033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>
              <a:sp3d extrusionH="57150">
                <a:bevelT w="69850" h="38100" prst="cross"/>
              </a:sp3d>
            </a:bodyPr>
            <a:lstStyle/>
            <a:p>
              <a:pPr algn="ctr"/>
              <a:r>
                <a:rPr lang="en-US" sz="6600" b="1" dirty="0" err="1" smtClean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শ্রেণি</a:t>
              </a:r>
              <a:r>
                <a:rPr lang="bn-IN" sz="6600" b="1" dirty="0" smtClean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-</a:t>
              </a:r>
              <a:endParaRPr lang="bn-IN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bn-IN" sz="4800" b="1" dirty="0" smtClean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*</a:t>
              </a:r>
            </a:p>
            <a:p>
              <a:pPr algn="ctr"/>
              <a:r>
                <a:rPr lang="bn-IN" sz="6600" b="1" dirty="0" smtClean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চতুর্থ</a:t>
              </a:r>
              <a:endParaRPr lang="en-US" sz="66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337020" y="1106905"/>
              <a:ext cx="1150872" cy="47003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sp3d extrusionH="57150">
                <a:bevelT w="69850" h="38100" prst="cross"/>
              </a:sp3d>
            </a:bodyPr>
            <a:lstStyle/>
            <a:p>
              <a:pPr algn="ctr"/>
              <a:r>
                <a:rPr lang="bn-IN" sz="5400" b="1" dirty="0" smtClean="0">
                  <a:solidFill>
                    <a:srgbClr val="0000FF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বিষয়</a:t>
              </a:r>
              <a:endParaRPr lang="en-US" sz="5400" b="1" dirty="0">
                <a:solidFill>
                  <a:srgbClr val="0000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623021" y="1115628"/>
              <a:ext cx="5491657" cy="235016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3d extrusionH="57150">
                <a:bevelT w="69850" h="38100" prst="cross"/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bn-IN" sz="48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পাঠ শিরোনাম</a:t>
              </a:r>
            </a:p>
            <a:p>
              <a:pPr algn="ctr"/>
              <a:r>
                <a:rPr lang="bn-IN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আবোল তাবোল</a:t>
              </a:r>
            </a:p>
            <a:p>
              <a:pPr algn="r"/>
              <a:r>
                <a:rPr lang="bn-IN" sz="3200" b="1" dirty="0" smtClean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সুকুমার রায়</a:t>
              </a:r>
              <a:endParaRPr lang="en-US" sz="32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623021" y="3457073"/>
              <a:ext cx="5486400" cy="235016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69850" h="38100" prst="cross"/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bn-IN" sz="48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পাঠ্যাংশ</a:t>
              </a:r>
              <a:endParaRPr lang="bn-IN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bn-IN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“ছুটলে কথা........... সাঙ্গ মোর।” 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72150" y="1106905"/>
              <a:ext cx="1161380" cy="47003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sp3d extrusionH="57150">
                <a:bevelT w="69850" h="38100" prst="cross"/>
              </a:sp3d>
            </a:bodyPr>
            <a:lstStyle/>
            <a:p>
              <a:pPr algn="ctr"/>
              <a:r>
                <a:rPr lang="bn-IN" sz="5400" b="1" dirty="0" smtClean="0">
                  <a:solidFill>
                    <a:srgbClr val="FF0066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আমার বাংলা বই</a:t>
              </a:r>
              <a:endParaRPr lang="en-US" sz="5400" b="1" dirty="0">
                <a:solidFill>
                  <a:srgbClr val="FF0066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28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17531" y="567544"/>
            <a:ext cx="3657600" cy="6608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gradFill flip="none" rotWithShape="1">
                  <a:gsLst>
                    <a:gs pos="0">
                      <a:srgbClr val="FF0000"/>
                    </a:gs>
                    <a:gs pos="38000">
                      <a:srgbClr val="00FF00"/>
                    </a:gs>
                    <a:gs pos="72000">
                      <a:srgbClr val="FF0000"/>
                    </a:gs>
                    <a:gs pos="100000">
                      <a:srgbClr val="00F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আবৃত্তি </a:t>
            </a:r>
            <a:r>
              <a:rPr lang="bn-IN" sz="4000" b="1" dirty="0" smtClean="0">
                <a:gradFill flip="none" rotWithShape="1">
                  <a:gsLst>
                    <a:gs pos="0">
                      <a:srgbClr val="FF0000"/>
                    </a:gs>
                    <a:gs pos="38000">
                      <a:srgbClr val="00FF00"/>
                    </a:gs>
                    <a:gs pos="72000">
                      <a:srgbClr val="FF0000"/>
                    </a:gs>
                    <a:gs pos="100000">
                      <a:srgbClr val="00F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endParaRPr lang="en-US" sz="4000" b="1" dirty="0">
              <a:gradFill flip="none" rotWithShape="1">
                <a:gsLst>
                  <a:gs pos="0">
                    <a:srgbClr val="FF0000"/>
                  </a:gs>
                  <a:gs pos="38000">
                    <a:srgbClr val="00FF00"/>
                  </a:gs>
                  <a:gs pos="72000">
                    <a:srgbClr val="FF0000"/>
                  </a:gs>
                  <a:gs pos="100000">
                    <a:srgbClr val="00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621" y="378353"/>
            <a:ext cx="1497724" cy="1711685"/>
          </a:xfrm>
          <a:prstGeom prst="rect">
            <a:avLst/>
          </a:prstGeom>
        </p:spPr>
      </p:pic>
      <p:pic>
        <p:nvPicPr>
          <p:cNvPr id="4" name="aboltabol-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9186" y="160775"/>
            <a:ext cx="11839904" cy="653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87 1.48148E-6 L 0.17461 1.48148E-6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49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17531" y="567544"/>
            <a:ext cx="3641835" cy="6608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gradFill flip="none" rotWithShape="1">
                  <a:gsLst>
                    <a:gs pos="0">
                      <a:srgbClr val="FF0000"/>
                    </a:gs>
                    <a:gs pos="38000">
                      <a:srgbClr val="00FF00"/>
                    </a:gs>
                    <a:gs pos="72000">
                      <a:srgbClr val="FF0000"/>
                    </a:gs>
                    <a:gs pos="100000">
                      <a:srgbClr val="00F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মূলভাব জানি</a:t>
            </a:r>
            <a:endParaRPr lang="en-US" sz="4000" b="1" dirty="0">
              <a:gradFill flip="none" rotWithShape="1">
                <a:gsLst>
                  <a:gs pos="0">
                    <a:srgbClr val="FF0000"/>
                  </a:gs>
                  <a:gs pos="38000">
                    <a:srgbClr val="00FF00"/>
                  </a:gs>
                  <a:gs pos="72000">
                    <a:srgbClr val="FF0000"/>
                  </a:gs>
                  <a:gs pos="100000">
                    <a:srgbClr val="00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621" y="378353"/>
            <a:ext cx="1497724" cy="1711685"/>
          </a:xfrm>
          <a:prstGeom prst="rect">
            <a:avLst/>
          </a:prstGeom>
        </p:spPr>
      </p:pic>
      <p:pic>
        <p:nvPicPr>
          <p:cNvPr id="5" name="MULVa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655" y="164553"/>
            <a:ext cx="11871435" cy="653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0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87 1.48148E-6 L 0.17461 1.48148E-6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27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17531" y="567544"/>
            <a:ext cx="3326523" cy="6608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gradFill flip="none" rotWithShape="1">
                  <a:gsLst>
                    <a:gs pos="0">
                      <a:srgbClr val="FF0000"/>
                    </a:gs>
                    <a:gs pos="38000">
                      <a:srgbClr val="00FF00"/>
                    </a:gs>
                    <a:gs pos="72000">
                      <a:srgbClr val="FF0000"/>
                    </a:gs>
                    <a:gs pos="100000">
                      <a:srgbClr val="00F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শব্দার্থ স্মরণ করি</a:t>
            </a:r>
            <a:endParaRPr lang="en-US" sz="4000" b="1" dirty="0">
              <a:gradFill flip="none" rotWithShape="1">
                <a:gsLst>
                  <a:gs pos="0">
                    <a:srgbClr val="FF0000"/>
                  </a:gs>
                  <a:gs pos="38000">
                    <a:srgbClr val="00FF00"/>
                  </a:gs>
                  <a:gs pos="72000">
                    <a:srgbClr val="FF0000"/>
                  </a:gs>
                  <a:gs pos="100000">
                    <a:srgbClr val="00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621" y="378353"/>
            <a:ext cx="1497724" cy="17116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1388" y="2601319"/>
            <a:ext cx="3137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 শব্দ</a:t>
            </a:r>
            <a:endParaRPr lang="en-US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7150" y="3447412"/>
            <a:ext cx="3015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ঠেকায়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37765" y="2606576"/>
            <a:ext cx="285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শব্দের অর্থ</a:t>
            </a:r>
            <a:endParaRPr lang="en-US" sz="3600" b="1" dirty="0">
              <a:ln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4221" y="3452669"/>
            <a:ext cx="5234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আটকায়, বাধা দেয়, মানা করে</a:t>
            </a:r>
            <a:endParaRPr lang="en-US" sz="36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450" y="4677120"/>
            <a:ext cx="10689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>
                  <a:solidFill>
                    <a:srgbClr val="A0101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বাক্যে শব্দের ব্যবহার</a:t>
            </a:r>
            <a:endParaRPr lang="en-US" sz="3600" b="1" dirty="0">
              <a:ln>
                <a:solidFill>
                  <a:srgbClr val="A0101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190" y="5507447"/>
            <a:ext cx="10689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করনাকে </a:t>
            </a:r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ঠেকায়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এমন কোনো টিকা নেই।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378" y="4568223"/>
            <a:ext cx="1497724" cy="17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3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87 1.48148E-6 L 0.17461 1.48148E-6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317531" y="567544"/>
            <a:ext cx="3326523" cy="6608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gradFill flip="none" rotWithShape="1">
                  <a:gsLst>
                    <a:gs pos="0">
                      <a:srgbClr val="FF0000"/>
                    </a:gs>
                    <a:gs pos="38000">
                      <a:srgbClr val="00FF00"/>
                    </a:gs>
                    <a:gs pos="72000">
                      <a:srgbClr val="FF0000"/>
                    </a:gs>
                    <a:gs pos="100000">
                      <a:srgbClr val="00F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শব্দার্থ স্মরণ করি</a:t>
            </a:r>
            <a:endParaRPr lang="en-US" sz="4000" b="1" dirty="0">
              <a:gradFill flip="none" rotWithShape="1">
                <a:gsLst>
                  <a:gs pos="0">
                    <a:srgbClr val="FF0000"/>
                  </a:gs>
                  <a:gs pos="38000">
                    <a:srgbClr val="00FF00"/>
                  </a:gs>
                  <a:gs pos="72000">
                    <a:srgbClr val="FF0000"/>
                  </a:gs>
                  <a:gs pos="100000">
                    <a:srgbClr val="00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621" y="378353"/>
            <a:ext cx="1497724" cy="17116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0411" y="2506726"/>
            <a:ext cx="2920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 শব্দ</a:t>
            </a:r>
            <a:endParaRPr lang="en-US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6172" y="3352819"/>
            <a:ext cx="280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ঘ্যাঁচাং ঘ্যাঁচ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6787" y="2511983"/>
            <a:ext cx="2656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শব্দের অর্থ</a:t>
            </a:r>
            <a:endParaRPr lang="en-US" sz="3600" b="1" dirty="0">
              <a:ln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54420" y="3358076"/>
            <a:ext cx="594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কোনো কিছু কেটে ফেলার আওয়াজ</a:t>
            </a:r>
            <a:endParaRPr lang="en-US" sz="36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7336" y="4582527"/>
            <a:ext cx="380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>
                  <a:solidFill>
                    <a:srgbClr val="A0101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বাক্যে শব্দের ব্যবহার</a:t>
            </a:r>
            <a:endParaRPr lang="en-US" sz="3600" b="1" dirty="0">
              <a:ln>
                <a:solidFill>
                  <a:srgbClr val="A0101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0419" y="5412854"/>
            <a:ext cx="827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নাপিত আমার চুলগুলো </a:t>
            </a:r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ঘ্যাঁচাং ঘ্যাঁচ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কেটে দিলো।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378" y="4568223"/>
            <a:ext cx="1497724" cy="17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5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87 1.48148E-6 L 0.17461 1.48148E-6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595</Words>
  <Application>Microsoft Office PowerPoint</Application>
  <PresentationFormat>Widescreen</PresentationFormat>
  <Paragraphs>111</Paragraphs>
  <Slides>18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Kalpurush</vt:lpstr>
      <vt:lpstr>Tw Cen MT</vt:lpstr>
      <vt:lpstr>Droplet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156</cp:revision>
  <dcterms:created xsi:type="dcterms:W3CDTF">2020-07-01T16:04:13Z</dcterms:created>
  <dcterms:modified xsi:type="dcterms:W3CDTF">2020-07-07T10:11:21Z</dcterms:modified>
</cp:coreProperties>
</file>