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69" r:id="rId5"/>
    <p:sldId id="261" r:id="rId6"/>
    <p:sldId id="266" r:id="rId7"/>
    <p:sldId id="270" r:id="rId8"/>
    <p:sldId id="262" r:id="rId9"/>
    <p:sldId id="263" r:id="rId10"/>
    <p:sldId id="264" r:id="rId11"/>
    <p:sldId id="271" r:id="rId12"/>
    <p:sldId id="265" r:id="rId13"/>
    <p:sldId id="267" r:id="rId14"/>
    <p:sldId id="276" r:id="rId15"/>
    <p:sldId id="268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2088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6E3170-C7D1-41F1-8449-3CD8D2A9A1C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49BC22-0ED8-4262-B68F-F29D00197F88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57150"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আয়না বা দর্পণ</a:t>
          </a:r>
          <a:endParaRPr lang="en-US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6C6E37F-B12A-4027-9294-2DEBABEED1C5}" type="parTrans" cxnId="{D6430E92-DD14-48C8-A411-3D3F7BFD83DC}">
      <dgm:prSet/>
      <dgm:spPr/>
      <dgm:t>
        <a:bodyPr/>
        <a:lstStyle/>
        <a:p>
          <a:endParaRPr lang="en-US"/>
        </a:p>
      </dgm:t>
    </dgm:pt>
    <dgm:pt modelId="{B3B40CF1-6BCB-41ED-B416-4E11796248A0}" type="sibTrans" cxnId="{D6430E92-DD14-48C8-A411-3D3F7BFD83DC}">
      <dgm:prSet/>
      <dgm:spPr/>
      <dgm:t>
        <a:bodyPr/>
        <a:lstStyle/>
        <a:p>
          <a:endParaRPr lang="en-US"/>
        </a:p>
      </dgm:t>
    </dgm:pt>
    <dgm:pt modelId="{8F62936D-59C2-468F-9132-CB7C4A3059BA}">
      <dgm:prSet phldrT="[Text]" custT="1"/>
      <dgm:spPr>
        <a:solidFill>
          <a:srgbClr val="92D050"/>
        </a:solidFill>
        <a:ln w="57150">
          <a:noFill/>
        </a:ln>
        <a:effectLst>
          <a:glow rad="139700">
            <a:schemeClr val="accent2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2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চেহারা দেখতে</a:t>
          </a:r>
          <a:endParaRPr lang="en-US" sz="20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2AC369F6-7CCD-4C12-BBF0-4F61FF79FFA8}" type="parTrans" cxnId="{BC8D022E-75F8-47CA-8CFB-9108C272B3BB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C3F89ECC-5354-4003-A94F-F712CD8FD57B}" type="sibTrans" cxnId="{BC8D022E-75F8-47CA-8CFB-9108C272B3BB}">
      <dgm:prSet/>
      <dgm:spPr/>
      <dgm:t>
        <a:bodyPr/>
        <a:lstStyle/>
        <a:p>
          <a:endParaRPr lang="en-US"/>
        </a:p>
      </dgm:t>
    </dgm:pt>
    <dgm:pt modelId="{7B841B26-4B19-4190-9A9C-38A731E2F28B}">
      <dgm:prSet phldrT="[Text]" custT="1"/>
      <dgm:spPr>
        <a:solidFill>
          <a:schemeClr val="accent4">
            <a:lumMod val="60000"/>
            <a:lumOff val="40000"/>
          </a:schemeClr>
        </a:solidFill>
        <a:ln w="57150">
          <a:noFill/>
        </a:ln>
        <a:effectLst>
          <a:glow rad="1016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ড্রেস করতে 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02DBED5-00C6-4417-9D15-545EB563561C}" type="parTrans" cxnId="{16E7F58C-D569-4A34-8D2D-E129637E073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37AA699C-9E1F-486B-AB77-62A4E8A7FCF5}" type="sibTrans" cxnId="{16E7F58C-D569-4A34-8D2D-E129637E0736}">
      <dgm:prSet/>
      <dgm:spPr/>
      <dgm:t>
        <a:bodyPr/>
        <a:lstStyle/>
        <a:p>
          <a:endParaRPr lang="en-US"/>
        </a:p>
      </dgm:t>
    </dgm:pt>
    <dgm:pt modelId="{E6C64EFA-2C34-456E-A2EE-BF4F56F34307}">
      <dgm:prSet phldrT="[Text]" custT="1"/>
      <dgm:spPr>
        <a:solidFill>
          <a:schemeClr val="accent6">
            <a:lumMod val="75000"/>
          </a:schemeClr>
        </a:solidFill>
        <a:ln w="57150"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bn-BD" sz="2000" b="1" dirty="0" smtClean="0">
              <a:solidFill>
                <a:schemeClr val="tx1"/>
              </a:solidFill>
            </a:rPr>
            <a:t>সেলুনে</a:t>
          </a:r>
          <a:endParaRPr lang="en-US" sz="2000" b="1" dirty="0">
            <a:solidFill>
              <a:schemeClr val="tx1"/>
            </a:solidFill>
          </a:endParaRPr>
        </a:p>
      </dgm:t>
    </dgm:pt>
    <dgm:pt modelId="{76C711E2-564E-4EE8-890E-6F7FC8D9E9E2}" type="parTrans" cxnId="{00802FBF-0DA9-4B08-BCEF-EC87E5C6ED1F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2A5E674E-56F5-4D36-A1CB-5B5CE58EDEB7}" type="sibTrans" cxnId="{00802FBF-0DA9-4B08-BCEF-EC87E5C6ED1F}">
      <dgm:prSet/>
      <dgm:spPr/>
      <dgm:t>
        <a:bodyPr/>
        <a:lstStyle/>
        <a:p>
          <a:endParaRPr lang="en-US"/>
        </a:p>
      </dgm:t>
    </dgm:pt>
    <dgm:pt modelId="{070980B8-DE20-4524-92B5-14EC72089947}">
      <dgm:prSet phldrT="[Text]" custT="1"/>
      <dgm:spPr>
        <a:solidFill>
          <a:schemeClr val="accent2">
            <a:lumMod val="75000"/>
          </a:schemeClr>
        </a:solidFill>
        <a:ln w="57150">
          <a:noFill/>
        </a:ln>
        <a:effectLst>
          <a:glow rad="1397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শপিং মলে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B956F26C-E7E6-434C-AF5B-DCDFCAB8DCDA}" type="parTrans" cxnId="{EF396889-7D17-46BE-BF11-2DB42192D227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103215A5-8A45-4BD2-8D5D-625A3D60C68E}" type="sibTrans" cxnId="{EF396889-7D17-46BE-BF11-2DB42192D227}">
      <dgm:prSet/>
      <dgm:spPr/>
      <dgm:t>
        <a:bodyPr/>
        <a:lstStyle/>
        <a:p>
          <a:endParaRPr lang="en-US"/>
        </a:p>
      </dgm:t>
    </dgm:pt>
    <dgm:pt modelId="{0F361B7C-EBE6-48F7-93DD-D181AEFC719F}" type="pres">
      <dgm:prSet presAssocID="{DD6E3170-C7D1-41F1-8449-3CD8D2A9A1C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2BAD7A-2123-4198-8F0B-3A723B30BA9C}" type="pres">
      <dgm:prSet presAssocID="{C249BC22-0ED8-4262-B68F-F29D00197F88}" presName="centerShape" presStyleLbl="node0" presStyleIdx="0" presStyleCnt="1"/>
      <dgm:spPr/>
      <dgm:t>
        <a:bodyPr/>
        <a:lstStyle/>
        <a:p>
          <a:endParaRPr lang="en-US"/>
        </a:p>
      </dgm:t>
    </dgm:pt>
    <dgm:pt modelId="{E02AFA5D-16B1-45AD-BE48-16200F750A37}" type="pres">
      <dgm:prSet presAssocID="{2AC369F6-7CCD-4C12-BBF0-4F61FF79FFA8}" presName="parTrans" presStyleLbl="sibTrans2D1" presStyleIdx="0" presStyleCnt="4"/>
      <dgm:spPr/>
      <dgm:t>
        <a:bodyPr/>
        <a:lstStyle/>
        <a:p>
          <a:endParaRPr lang="en-US"/>
        </a:p>
      </dgm:t>
    </dgm:pt>
    <dgm:pt modelId="{459B8DBF-E7D3-440B-BB09-FDB6854AFED9}" type="pres">
      <dgm:prSet presAssocID="{2AC369F6-7CCD-4C12-BBF0-4F61FF79FFA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65F9CB5-369D-40B8-B8F1-7187ED0103BB}" type="pres">
      <dgm:prSet presAssocID="{8F62936D-59C2-468F-9132-CB7C4A3059B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28AA8-F5F2-49DC-9732-18FF484AAC11}" type="pres">
      <dgm:prSet presAssocID="{602DBED5-00C6-4417-9D15-545EB563561C}" presName="parTrans" presStyleLbl="sibTrans2D1" presStyleIdx="1" presStyleCnt="4"/>
      <dgm:spPr/>
      <dgm:t>
        <a:bodyPr/>
        <a:lstStyle/>
        <a:p>
          <a:endParaRPr lang="en-US"/>
        </a:p>
      </dgm:t>
    </dgm:pt>
    <dgm:pt modelId="{35A3C023-332A-456B-B607-7D99DD3A8352}" type="pres">
      <dgm:prSet presAssocID="{602DBED5-00C6-4417-9D15-545EB563561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FEFA61F-3543-4513-837A-A27FCDD5EB8D}" type="pres">
      <dgm:prSet presAssocID="{7B841B26-4B19-4190-9A9C-38A731E2F28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F113D-F8DB-4303-AC41-EFCEB6AADD8C}" type="pres">
      <dgm:prSet presAssocID="{76C711E2-564E-4EE8-890E-6F7FC8D9E9E2}" presName="parTrans" presStyleLbl="sibTrans2D1" presStyleIdx="2" presStyleCnt="4"/>
      <dgm:spPr/>
      <dgm:t>
        <a:bodyPr/>
        <a:lstStyle/>
        <a:p>
          <a:endParaRPr lang="en-US"/>
        </a:p>
      </dgm:t>
    </dgm:pt>
    <dgm:pt modelId="{91A23407-8336-4A98-B2BF-54689DE13BB4}" type="pres">
      <dgm:prSet presAssocID="{76C711E2-564E-4EE8-890E-6F7FC8D9E9E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C03F211-A0B6-48F1-9FF5-22B1342517D9}" type="pres">
      <dgm:prSet presAssocID="{E6C64EFA-2C34-456E-A2EE-BF4F56F3430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D09DD-685D-467B-A655-5D7257E0EC2C}" type="pres">
      <dgm:prSet presAssocID="{B956F26C-E7E6-434C-AF5B-DCDFCAB8DCDA}" presName="parTrans" presStyleLbl="sibTrans2D1" presStyleIdx="3" presStyleCnt="4"/>
      <dgm:spPr/>
      <dgm:t>
        <a:bodyPr/>
        <a:lstStyle/>
        <a:p>
          <a:endParaRPr lang="en-US"/>
        </a:p>
      </dgm:t>
    </dgm:pt>
    <dgm:pt modelId="{6AD7337C-F04B-4EE3-82BC-AC6A82B269DF}" type="pres">
      <dgm:prSet presAssocID="{B956F26C-E7E6-434C-AF5B-DCDFCAB8DCD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53DBA12-F14C-4AA4-B0A9-01C28EF3148D}" type="pres">
      <dgm:prSet presAssocID="{070980B8-DE20-4524-92B5-14EC7208994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A38300-E42B-4A95-9980-4BCE7D4190A7}" type="presOf" srcId="{602DBED5-00C6-4417-9D15-545EB563561C}" destId="{35A3C023-332A-456B-B607-7D99DD3A8352}" srcOrd="1" destOrd="0" presId="urn:microsoft.com/office/officeart/2005/8/layout/radial5"/>
    <dgm:cxn modelId="{9AE9C735-6929-4CFC-8BA1-DF28D8F1DCC5}" type="presOf" srcId="{2AC369F6-7CCD-4C12-BBF0-4F61FF79FFA8}" destId="{459B8DBF-E7D3-440B-BB09-FDB6854AFED9}" srcOrd="1" destOrd="0" presId="urn:microsoft.com/office/officeart/2005/8/layout/radial5"/>
    <dgm:cxn modelId="{BC8D022E-75F8-47CA-8CFB-9108C272B3BB}" srcId="{C249BC22-0ED8-4262-B68F-F29D00197F88}" destId="{8F62936D-59C2-468F-9132-CB7C4A3059BA}" srcOrd="0" destOrd="0" parTransId="{2AC369F6-7CCD-4C12-BBF0-4F61FF79FFA8}" sibTransId="{C3F89ECC-5354-4003-A94F-F712CD8FD57B}"/>
    <dgm:cxn modelId="{34B8BE98-39C9-4847-9DEF-A7F4191F1538}" type="presOf" srcId="{C249BC22-0ED8-4262-B68F-F29D00197F88}" destId="{252BAD7A-2123-4198-8F0B-3A723B30BA9C}" srcOrd="0" destOrd="0" presId="urn:microsoft.com/office/officeart/2005/8/layout/radial5"/>
    <dgm:cxn modelId="{00802FBF-0DA9-4B08-BCEF-EC87E5C6ED1F}" srcId="{C249BC22-0ED8-4262-B68F-F29D00197F88}" destId="{E6C64EFA-2C34-456E-A2EE-BF4F56F34307}" srcOrd="2" destOrd="0" parTransId="{76C711E2-564E-4EE8-890E-6F7FC8D9E9E2}" sibTransId="{2A5E674E-56F5-4D36-A1CB-5B5CE58EDEB7}"/>
    <dgm:cxn modelId="{0842021A-AF7C-4850-9858-D4BDAF504C59}" type="presOf" srcId="{B956F26C-E7E6-434C-AF5B-DCDFCAB8DCDA}" destId="{6AD7337C-F04B-4EE3-82BC-AC6A82B269DF}" srcOrd="1" destOrd="0" presId="urn:microsoft.com/office/officeart/2005/8/layout/radial5"/>
    <dgm:cxn modelId="{6C9258A2-49EB-4B91-9993-D53CD598B4BB}" type="presOf" srcId="{2AC369F6-7CCD-4C12-BBF0-4F61FF79FFA8}" destId="{E02AFA5D-16B1-45AD-BE48-16200F750A37}" srcOrd="0" destOrd="0" presId="urn:microsoft.com/office/officeart/2005/8/layout/radial5"/>
    <dgm:cxn modelId="{D6430E92-DD14-48C8-A411-3D3F7BFD83DC}" srcId="{DD6E3170-C7D1-41F1-8449-3CD8D2A9A1CC}" destId="{C249BC22-0ED8-4262-B68F-F29D00197F88}" srcOrd="0" destOrd="0" parTransId="{36C6E37F-B12A-4027-9294-2DEBABEED1C5}" sibTransId="{B3B40CF1-6BCB-41ED-B416-4E11796248A0}"/>
    <dgm:cxn modelId="{3F444C86-33AF-4530-81BA-6C3B7933F0C1}" type="presOf" srcId="{76C711E2-564E-4EE8-890E-6F7FC8D9E9E2}" destId="{0A8F113D-F8DB-4303-AC41-EFCEB6AADD8C}" srcOrd="0" destOrd="0" presId="urn:microsoft.com/office/officeart/2005/8/layout/radial5"/>
    <dgm:cxn modelId="{EF396889-7D17-46BE-BF11-2DB42192D227}" srcId="{C249BC22-0ED8-4262-B68F-F29D00197F88}" destId="{070980B8-DE20-4524-92B5-14EC72089947}" srcOrd="3" destOrd="0" parTransId="{B956F26C-E7E6-434C-AF5B-DCDFCAB8DCDA}" sibTransId="{103215A5-8A45-4BD2-8D5D-625A3D60C68E}"/>
    <dgm:cxn modelId="{BBC18811-6394-4FC4-817C-D1187766F778}" type="presOf" srcId="{7B841B26-4B19-4190-9A9C-38A731E2F28B}" destId="{5FEFA61F-3543-4513-837A-A27FCDD5EB8D}" srcOrd="0" destOrd="0" presId="urn:microsoft.com/office/officeart/2005/8/layout/radial5"/>
    <dgm:cxn modelId="{16E7F58C-D569-4A34-8D2D-E129637E0736}" srcId="{C249BC22-0ED8-4262-B68F-F29D00197F88}" destId="{7B841B26-4B19-4190-9A9C-38A731E2F28B}" srcOrd="1" destOrd="0" parTransId="{602DBED5-00C6-4417-9D15-545EB563561C}" sibTransId="{37AA699C-9E1F-486B-AB77-62A4E8A7FCF5}"/>
    <dgm:cxn modelId="{1A50554C-039C-4AD9-BB17-13CE5E29FEBD}" type="presOf" srcId="{DD6E3170-C7D1-41F1-8449-3CD8D2A9A1CC}" destId="{0F361B7C-EBE6-48F7-93DD-D181AEFC719F}" srcOrd="0" destOrd="0" presId="urn:microsoft.com/office/officeart/2005/8/layout/radial5"/>
    <dgm:cxn modelId="{2314B7C9-D24B-480C-BBD4-BF6C9DA0A324}" type="presOf" srcId="{070980B8-DE20-4524-92B5-14EC72089947}" destId="{153DBA12-F14C-4AA4-B0A9-01C28EF3148D}" srcOrd="0" destOrd="0" presId="urn:microsoft.com/office/officeart/2005/8/layout/radial5"/>
    <dgm:cxn modelId="{C3113750-A136-4D15-A040-BB98B1A3339D}" type="presOf" srcId="{76C711E2-564E-4EE8-890E-6F7FC8D9E9E2}" destId="{91A23407-8336-4A98-B2BF-54689DE13BB4}" srcOrd="1" destOrd="0" presId="urn:microsoft.com/office/officeart/2005/8/layout/radial5"/>
    <dgm:cxn modelId="{AFE99345-B9DD-4062-B8BA-1CC6FCA8DE5F}" type="presOf" srcId="{B956F26C-E7E6-434C-AF5B-DCDFCAB8DCDA}" destId="{3FAD09DD-685D-467B-A655-5D7257E0EC2C}" srcOrd="0" destOrd="0" presId="urn:microsoft.com/office/officeart/2005/8/layout/radial5"/>
    <dgm:cxn modelId="{F1ECC8B0-C63A-4B9D-BB7C-F6A2EDF8F00C}" type="presOf" srcId="{E6C64EFA-2C34-456E-A2EE-BF4F56F34307}" destId="{4C03F211-A0B6-48F1-9FF5-22B1342517D9}" srcOrd="0" destOrd="0" presId="urn:microsoft.com/office/officeart/2005/8/layout/radial5"/>
    <dgm:cxn modelId="{1C99786B-37E4-4BCD-9C85-C565D111AD89}" type="presOf" srcId="{8F62936D-59C2-468F-9132-CB7C4A3059BA}" destId="{965F9CB5-369D-40B8-B8F1-7187ED0103BB}" srcOrd="0" destOrd="0" presId="urn:microsoft.com/office/officeart/2005/8/layout/radial5"/>
    <dgm:cxn modelId="{72D14D37-2CEF-4DE0-9FC7-DE8428DC3ADC}" type="presOf" srcId="{602DBED5-00C6-4417-9D15-545EB563561C}" destId="{B6D28AA8-F5F2-49DC-9732-18FF484AAC11}" srcOrd="0" destOrd="0" presId="urn:microsoft.com/office/officeart/2005/8/layout/radial5"/>
    <dgm:cxn modelId="{B983FF7A-F97C-4671-B43D-2EB780E94850}" type="presParOf" srcId="{0F361B7C-EBE6-48F7-93DD-D181AEFC719F}" destId="{252BAD7A-2123-4198-8F0B-3A723B30BA9C}" srcOrd="0" destOrd="0" presId="urn:microsoft.com/office/officeart/2005/8/layout/radial5"/>
    <dgm:cxn modelId="{BB66BCEE-F1FC-4321-8B49-B3CBCF5A514F}" type="presParOf" srcId="{0F361B7C-EBE6-48F7-93DD-D181AEFC719F}" destId="{E02AFA5D-16B1-45AD-BE48-16200F750A37}" srcOrd="1" destOrd="0" presId="urn:microsoft.com/office/officeart/2005/8/layout/radial5"/>
    <dgm:cxn modelId="{FDD51C3D-C9EF-4E36-8394-4C67DA4A9620}" type="presParOf" srcId="{E02AFA5D-16B1-45AD-BE48-16200F750A37}" destId="{459B8DBF-E7D3-440B-BB09-FDB6854AFED9}" srcOrd="0" destOrd="0" presId="urn:microsoft.com/office/officeart/2005/8/layout/radial5"/>
    <dgm:cxn modelId="{DB66B2DC-50EC-4004-AE2F-2ADDF0886E77}" type="presParOf" srcId="{0F361B7C-EBE6-48F7-93DD-D181AEFC719F}" destId="{965F9CB5-369D-40B8-B8F1-7187ED0103BB}" srcOrd="2" destOrd="0" presId="urn:microsoft.com/office/officeart/2005/8/layout/radial5"/>
    <dgm:cxn modelId="{55604989-B30F-472F-BACF-6C6BC669CB08}" type="presParOf" srcId="{0F361B7C-EBE6-48F7-93DD-D181AEFC719F}" destId="{B6D28AA8-F5F2-49DC-9732-18FF484AAC11}" srcOrd="3" destOrd="0" presId="urn:microsoft.com/office/officeart/2005/8/layout/radial5"/>
    <dgm:cxn modelId="{5BCEBC0B-16B5-4FD6-AA86-25531B301F5A}" type="presParOf" srcId="{B6D28AA8-F5F2-49DC-9732-18FF484AAC11}" destId="{35A3C023-332A-456B-B607-7D99DD3A8352}" srcOrd="0" destOrd="0" presId="urn:microsoft.com/office/officeart/2005/8/layout/radial5"/>
    <dgm:cxn modelId="{EDFAE8D6-73C1-4DCA-8DA7-2D0365007F04}" type="presParOf" srcId="{0F361B7C-EBE6-48F7-93DD-D181AEFC719F}" destId="{5FEFA61F-3543-4513-837A-A27FCDD5EB8D}" srcOrd="4" destOrd="0" presId="urn:microsoft.com/office/officeart/2005/8/layout/radial5"/>
    <dgm:cxn modelId="{236F562F-2134-40E6-A107-E950AE933A9D}" type="presParOf" srcId="{0F361B7C-EBE6-48F7-93DD-D181AEFC719F}" destId="{0A8F113D-F8DB-4303-AC41-EFCEB6AADD8C}" srcOrd="5" destOrd="0" presId="urn:microsoft.com/office/officeart/2005/8/layout/radial5"/>
    <dgm:cxn modelId="{34CCA1D7-D908-4633-AA98-3AAA7C9F18E3}" type="presParOf" srcId="{0A8F113D-F8DB-4303-AC41-EFCEB6AADD8C}" destId="{91A23407-8336-4A98-B2BF-54689DE13BB4}" srcOrd="0" destOrd="0" presId="urn:microsoft.com/office/officeart/2005/8/layout/radial5"/>
    <dgm:cxn modelId="{56ADFF8F-A88A-480F-AF8F-181288E14B4D}" type="presParOf" srcId="{0F361B7C-EBE6-48F7-93DD-D181AEFC719F}" destId="{4C03F211-A0B6-48F1-9FF5-22B1342517D9}" srcOrd="6" destOrd="0" presId="urn:microsoft.com/office/officeart/2005/8/layout/radial5"/>
    <dgm:cxn modelId="{B0CE1381-521D-4B08-A0F4-518A50A245F3}" type="presParOf" srcId="{0F361B7C-EBE6-48F7-93DD-D181AEFC719F}" destId="{3FAD09DD-685D-467B-A655-5D7257E0EC2C}" srcOrd="7" destOrd="0" presId="urn:microsoft.com/office/officeart/2005/8/layout/radial5"/>
    <dgm:cxn modelId="{0A5DFE41-6A3F-445F-9A86-7050F3B41BE9}" type="presParOf" srcId="{3FAD09DD-685D-467B-A655-5D7257E0EC2C}" destId="{6AD7337C-F04B-4EE3-82BC-AC6A82B269DF}" srcOrd="0" destOrd="0" presId="urn:microsoft.com/office/officeart/2005/8/layout/radial5"/>
    <dgm:cxn modelId="{0C48B8B2-BF68-4BC9-AD21-7D5BFEB246AE}" type="presParOf" srcId="{0F361B7C-EBE6-48F7-93DD-D181AEFC719F}" destId="{153DBA12-F14C-4AA4-B0A9-01C28EF3148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BAD7A-2123-4198-8F0B-3A723B30BA9C}">
      <dsp:nvSpPr>
        <dsp:cNvPr id="0" name=""/>
        <dsp:cNvSpPr/>
      </dsp:nvSpPr>
      <dsp:spPr>
        <a:xfrm>
          <a:off x="2794835" y="1825612"/>
          <a:ext cx="1302349" cy="1302349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57150" cap="flat" cmpd="sng" algn="ctr">
          <a:noFill/>
          <a:prstDash val="solid"/>
        </a:ln>
        <a:effectLst>
          <a:glow rad="228600">
            <a:schemeClr val="accent2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আয়না বা দর্পণ</a:t>
          </a:r>
          <a:endParaRPr lang="en-US" sz="2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985560" y="2016337"/>
        <a:ext cx="920899" cy="920899"/>
      </dsp:txXfrm>
    </dsp:sp>
    <dsp:sp modelId="{E02AFA5D-16B1-45AD-BE48-16200F750A37}">
      <dsp:nvSpPr>
        <dsp:cNvPr id="0" name=""/>
        <dsp:cNvSpPr/>
      </dsp:nvSpPr>
      <dsp:spPr>
        <a:xfrm rot="16200000">
          <a:off x="3308003" y="1351635"/>
          <a:ext cx="276012" cy="44279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349405" y="1481597"/>
        <a:ext cx="193208" cy="265678"/>
      </dsp:txXfrm>
    </dsp:sp>
    <dsp:sp modelId="{965F9CB5-369D-40B8-B8F1-7187ED0103BB}">
      <dsp:nvSpPr>
        <dsp:cNvPr id="0" name=""/>
        <dsp:cNvSpPr/>
      </dsp:nvSpPr>
      <dsp:spPr>
        <a:xfrm>
          <a:off x="2794835" y="2484"/>
          <a:ext cx="1302349" cy="1302349"/>
        </a:xfrm>
        <a:prstGeom prst="ellipse">
          <a:avLst/>
        </a:prstGeom>
        <a:solidFill>
          <a:srgbClr val="92D050"/>
        </a:solidFill>
        <a:ln w="57150" cap="flat" cmpd="sng" algn="ctr">
          <a:noFill/>
          <a:prstDash val="solid"/>
        </a:ln>
        <a:effectLst>
          <a:glow rad="139700">
            <a:schemeClr val="accent2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চেহারা দেখতে</a:t>
          </a:r>
          <a:endParaRPr lang="en-US" sz="20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2985560" y="193209"/>
        <a:ext cx="920899" cy="920899"/>
      </dsp:txXfrm>
    </dsp:sp>
    <dsp:sp modelId="{B6D28AA8-F5F2-49DC-9732-18FF484AAC11}">
      <dsp:nvSpPr>
        <dsp:cNvPr id="0" name=""/>
        <dsp:cNvSpPr/>
      </dsp:nvSpPr>
      <dsp:spPr>
        <a:xfrm>
          <a:off x="4211756" y="2255388"/>
          <a:ext cx="276012" cy="44279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211756" y="2343948"/>
        <a:ext cx="193208" cy="265678"/>
      </dsp:txXfrm>
    </dsp:sp>
    <dsp:sp modelId="{5FEFA61F-3543-4513-837A-A27FCDD5EB8D}">
      <dsp:nvSpPr>
        <dsp:cNvPr id="0" name=""/>
        <dsp:cNvSpPr/>
      </dsp:nvSpPr>
      <dsp:spPr>
        <a:xfrm>
          <a:off x="4617963" y="1825612"/>
          <a:ext cx="1302349" cy="130234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57150" cap="flat" cmpd="sng" algn="ctr">
          <a:noFill/>
          <a:prstDash val="solid"/>
        </a:ln>
        <a:effectLst>
          <a:glow rad="101600">
            <a:schemeClr val="accent5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ড্রেস করতে </a:t>
          </a:r>
          <a:endParaRPr lang="en-US" sz="20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4808688" y="2016337"/>
        <a:ext cx="920899" cy="920899"/>
      </dsp:txXfrm>
    </dsp:sp>
    <dsp:sp modelId="{0A8F113D-F8DB-4303-AC41-EFCEB6AADD8C}">
      <dsp:nvSpPr>
        <dsp:cNvPr id="0" name=""/>
        <dsp:cNvSpPr/>
      </dsp:nvSpPr>
      <dsp:spPr>
        <a:xfrm rot="5400000">
          <a:off x="3308003" y="3159140"/>
          <a:ext cx="276012" cy="44279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349405" y="3206298"/>
        <a:ext cx="193208" cy="265678"/>
      </dsp:txXfrm>
    </dsp:sp>
    <dsp:sp modelId="{4C03F211-A0B6-48F1-9FF5-22B1342517D9}">
      <dsp:nvSpPr>
        <dsp:cNvPr id="0" name=""/>
        <dsp:cNvSpPr/>
      </dsp:nvSpPr>
      <dsp:spPr>
        <a:xfrm>
          <a:off x="2794835" y="3648740"/>
          <a:ext cx="1302349" cy="1302349"/>
        </a:xfrm>
        <a:prstGeom prst="ellipse">
          <a:avLst/>
        </a:prstGeom>
        <a:solidFill>
          <a:schemeClr val="accent6">
            <a:lumMod val="75000"/>
          </a:schemeClr>
        </a:solidFill>
        <a:ln w="57150" cap="flat" cmpd="sng" algn="ctr">
          <a:noFill/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</a:rPr>
            <a:t>সেলুনে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985560" y="3839465"/>
        <a:ext cx="920899" cy="920899"/>
      </dsp:txXfrm>
    </dsp:sp>
    <dsp:sp modelId="{3FAD09DD-685D-467B-A655-5D7257E0EC2C}">
      <dsp:nvSpPr>
        <dsp:cNvPr id="0" name=""/>
        <dsp:cNvSpPr/>
      </dsp:nvSpPr>
      <dsp:spPr>
        <a:xfrm rot="10800000">
          <a:off x="2404251" y="2255388"/>
          <a:ext cx="276012" cy="44279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487055" y="2343948"/>
        <a:ext cx="193208" cy="265678"/>
      </dsp:txXfrm>
    </dsp:sp>
    <dsp:sp modelId="{153DBA12-F14C-4AA4-B0A9-01C28EF3148D}">
      <dsp:nvSpPr>
        <dsp:cNvPr id="0" name=""/>
        <dsp:cNvSpPr/>
      </dsp:nvSpPr>
      <dsp:spPr>
        <a:xfrm>
          <a:off x="971707" y="1825612"/>
          <a:ext cx="1302349" cy="1302349"/>
        </a:xfrm>
        <a:prstGeom prst="ellipse">
          <a:avLst/>
        </a:prstGeom>
        <a:solidFill>
          <a:schemeClr val="accent2">
            <a:lumMod val="75000"/>
          </a:schemeClr>
        </a:solidFill>
        <a:ln w="57150" cap="flat" cmpd="sng" algn="ctr">
          <a:noFill/>
          <a:prstDash val="solid"/>
        </a:ln>
        <a:effectLst>
          <a:glow rad="139700">
            <a:schemeClr val="accent4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শপিং মলে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162432" y="2016337"/>
        <a:ext cx="920899" cy="920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4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3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3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8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6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9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9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3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4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3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6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18.emf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24.png"/><Relationship Id="rId3" Type="http://schemas.openxmlformats.org/officeDocument/2006/relationships/image" Target="../media/image29.emf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emf"/><Relationship Id="rId2" Type="http://schemas.openxmlformats.org/officeDocument/2006/relationships/image" Target="../media/image28.emf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emf"/><Relationship Id="rId10" Type="http://schemas.openxmlformats.org/officeDocument/2006/relationships/image" Target="../media/image36.png"/><Relationship Id="rId4" Type="http://schemas.openxmlformats.org/officeDocument/2006/relationships/image" Target="../media/image30.emf"/><Relationship Id="rId9" Type="http://schemas.openxmlformats.org/officeDocument/2006/relationships/image" Target="../media/image35.png"/><Relationship Id="rId14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27.pn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rot="20373631">
            <a:off x="431915" y="2159227"/>
            <a:ext cx="8223000" cy="264687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6600" b="1" spc="50" dirty="0" err="1">
                <a:ln w="1143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6600" b="1" spc="50" dirty="0">
                <a:ln w="1143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296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"/>
            <a:ext cx="3962400" cy="2642616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526" y="3096765"/>
            <a:ext cx="3688274" cy="322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52400" y="1306320"/>
            <a:ext cx="4752975" cy="637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648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09800" y="38862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540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76512"/>
            <a:ext cx="2474800" cy="1385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24125"/>
            <a:ext cx="2676525" cy="1704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0"/>
            <a:ext cx="2280639" cy="14478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88" y="4953000"/>
            <a:ext cx="2363712" cy="154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19800" y="457200"/>
            <a:ext cx="275428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কোনটি ড্রাইভং এ নিরাপদ ?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2907268"/>
            <a:ext cx="3276599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কোনটি ড্রাইভং এ নিরাপদ?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4724400"/>
            <a:ext cx="256192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কোন রাস্তাটিড্রাইভং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এ নিরাপদ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91" y="259895"/>
            <a:ext cx="16383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1"/>
            <a:ext cx="2290164" cy="1524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9697" y="152400"/>
            <a:ext cx="5611503" cy="18288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Rectangle 18"/>
          <p:cNvSpPr/>
          <p:nvPr/>
        </p:nvSpPr>
        <p:spPr>
          <a:xfrm>
            <a:off x="152401" y="2438400"/>
            <a:ext cx="5638800" cy="18288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0" name="Rectangle 19"/>
          <p:cNvSpPr/>
          <p:nvPr/>
        </p:nvSpPr>
        <p:spPr>
          <a:xfrm>
            <a:off x="152400" y="4800600"/>
            <a:ext cx="5638800" cy="18288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900715" y="521505"/>
            <a:ext cx="457200" cy="4241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320352" y="259895"/>
            <a:ext cx="699448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10417" y="1066800"/>
            <a:ext cx="79060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3743980"/>
            <a:ext cx="837089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উত্তরঃ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24125"/>
            <a:ext cx="2676525" cy="17049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248400" y="5943600"/>
            <a:ext cx="910827" cy="4001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উত্তরঃ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651" y="4984489"/>
            <a:ext cx="2363712" cy="154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63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8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33400" y="1434313"/>
            <a:ext cx="3616749" cy="2933209"/>
            <a:chOff x="700904" y="1434313"/>
            <a:chExt cx="3616749" cy="2933209"/>
          </a:xfrm>
        </p:grpSpPr>
        <p:grpSp>
          <p:nvGrpSpPr>
            <p:cNvPr id="19" name="Group 18"/>
            <p:cNvGrpSpPr/>
            <p:nvPr/>
          </p:nvGrpSpPr>
          <p:grpSpPr>
            <a:xfrm>
              <a:off x="700904" y="3011728"/>
              <a:ext cx="3566296" cy="1355794"/>
              <a:chOff x="700904" y="3011728"/>
              <a:chExt cx="3566296" cy="1355794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700904" y="3011728"/>
                <a:ext cx="356629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700904" y="3023768"/>
                <a:ext cx="3566296" cy="13437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119889" y="2061322"/>
              <a:ext cx="11977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1600" b="1" dirty="0" smtClean="0">
                  <a:latin typeface="NikoshBAN" pitchFamily="2" charset="0"/>
                  <a:cs typeface="NikoshBAN" pitchFamily="2" charset="0"/>
                </a:rPr>
                <a:t>বায়ূ মাধ্যম</a:t>
              </a:r>
              <a:endParaRPr lang="en-US" sz="1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72418" y="3185184"/>
              <a:ext cx="12859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1600" b="1" dirty="0" smtClean="0">
                  <a:latin typeface="NikoshBAN" pitchFamily="2" charset="0"/>
                  <a:cs typeface="NikoshBAN" pitchFamily="2" charset="0"/>
                </a:rPr>
                <a:t>পানি মাধ্যম</a:t>
              </a:r>
              <a:endParaRPr lang="en-US" sz="1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0904" y="1434313"/>
              <a:ext cx="3566296" cy="2909087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cxnSp>
        <p:nvCxnSpPr>
          <p:cNvPr id="16" name="Straight Connector 15"/>
          <p:cNvCxnSpPr>
            <a:endCxn id="10" idx="0"/>
          </p:cNvCxnSpPr>
          <p:nvPr/>
        </p:nvCxnSpPr>
        <p:spPr>
          <a:xfrm>
            <a:off x="1449071" y="1775996"/>
            <a:ext cx="867477" cy="12477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16549" y="1524000"/>
            <a:ext cx="0" cy="28314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49071" y="1763956"/>
            <a:ext cx="530125" cy="7678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0"/>
          </p:cNvCxnSpPr>
          <p:nvPr/>
        </p:nvCxnSpPr>
        <p:spPr>
          <a:xfrm>
            <a:off x="2316548" y="3023768"/>
            <a:ext cx="674705" cy="91183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0"/>
          </p:cNvCxnSpPr>
          <p:nvPr/>
        </p:nvCxnSpPr>
        <p:spPr>
          <a:xfrm>
            <a:off x="2316548" y="3023768"/>
            <a:ext cx="385546" cy="11037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102101" y="1219200"/>
            <a:ext cx="3657600" cy="3429000"/>
            <a:chOff x="5269605" y="1219200"/>
            <a:chExt cx="3657600" cy="3429000"/>
          </a:xfrm>
        </p:grpSpPr>
        <p:grpSp>
          <p:nvGrpSpPr>
            <p:cNvPr id="27" name="Group 26"/>
            <p:cNvGrpSpPr/>
            <p:nvPr/>
          </p:nvGrpSpPr>
          <p:grpSpPr>
            <a:xfrm>
              <a:off x="5269605" y="1219200"/>
              <a:ext cx="3657600" cy="3429000"/>
              <a:chOff x="5269605" y="1219200"/>
              <a:chExt cx="3657600" cy="34290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334000" y="1420283"/>
                <a:ext cx="3505200" cy="15257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5334000" y="2955295"/>
                <a:ext cx="35814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5414261" y="3366947"/>
                <a:ext cx="11977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বায়ূ মাধ্যম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456428" y="1434313"/>
                <a:ext cx="12859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পানি মাধ্যম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269605" y="1219200"/>
                <a:ext cx="3657600" cy="342900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 flipV="1">
              <a:off x="7010400" y="1371600"/>
              <a:ext cx="0" cy="3124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5699896" y="1567190"/>
            <a:ext cx="1143000" cy="138810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42896" y="2955295"/>
            <a:ext cx="1143000" cy="138810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842896" y="2955295"/>
            <a:ext cx="1524000" cy="96461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296" y="4946650"/>
            <a:ext cx="32194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3590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6005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7" y="76200"/>
            <a:ext cx="3535363" cy="2786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942" y="3352800"/>
            <a:ext cx="3584575" cy="312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391180"/>
            <a:ext cx="308610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আলোর প্রতিসরণ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6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384" y="290337"/>
            <a:ext cx="4160616" cy="412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1001" y="946786"/>
            <a:ext cx="5333999" cy="5225414"/>
            <a:chOff x="-152400" y="-400049"/>
            <a:chExt cx="8114763" cy="461009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864" y="-400049"/>
              <a:ext cx="5057775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254" y="57151"/>
              <a:ext cx="4783667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105" y="467518"/>
              <a:ext cx="4800600" cy="385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3032" y="848518"/>
              <a:ext cx="5250839" cy="367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0715" y="1209638"/>
              <a:ext cx="4914900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-152400" y="1604763"/>
              <a:ext cx="5503771" cy="414997"/>
              <a:chOff x="0" y="2385812"/>
              <a:chExt cx="5503771" cy="414997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85812"/>
                <a:ext cx="4495800" cy="414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5800" y="2411569"/>
                <a:ext cx="1007971" cy="313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911" y="1977440"/>
              <a:ext cx="4559508" cy="430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202" y="2372710"/>
              <a:ext cx="3948812" cy="500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01" y="2841018"/>
              <a:ext cx="7095960" cy="422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1316" y="3298705"/>
              <a:ext cx="3842369" cy="449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-90126" y="3657599"/>
              <a:ext cx="7200336" cy="552449"/>
              <a:chOff x="191064" y="4438648"/>
              <a:chExt cx="7200336" cy="552449"/>
            </a:xfrm>
          </p:grpSpPr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2608" y="4438648"/>
                <a:ext cx="5360249" cy="552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9" name="Picture 15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0886" y="4451223"/>
                <a:ext cx="880514" cy="4477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41" name="Picture 17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064" y="4458534"/>
                <a:ext cx="1073809" cy="3528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94" b="6473"/>
            <a:stretch/>
          </p:blipFill>
          <p:spPr bwMode="auto">
            <a:xfrm>
              <a:off x="3518079" y="3271335"/>
              <a:ext cx="4444284" cy="367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13765"/>
            <a:ext cx="2638410" cy="100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6462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27413"/>
            <a:ext cx="2857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28217" y="76200"/>
            <a:ext cx="1861407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প্রতিসরণের সুত্র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066800"/>
            <a:ext cx="3995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১। আপতিত রশ্মি, আপতন বিন্দুতে</a:t>
            </a: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বিভেদ তলের ওপর আঁকা অভিলম্ব  </a:t>
            </a: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এবংপ্রতিসরিত রশ্মি একই সমতলে</a:t>
            </a: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থাকে।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895600"/>
            <a:ext cx="43364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২। একজোড়া নির্দিষ্ট মাধ্যম এবং নির্দিষ্ট </a:t>
            </a: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রঙের আলোর জন্য আপতন কোণের</a:t>
            </a:r>
          </a:p>
          <a:p>
            <a:r>
              <a:rPr lang="bn-BD" b="1" dirty="0" smtClean="0">
                <a:latin typeface="Times New Roman" pitchFamily="18" charset="0"/>
                <a:cs typeface="NikoshBAN" pitchFamily="2" charset="0"/>
              </a:rPr>
              <a:t>সাইন (sin</a:t>
            </a:r>
            <a:r>
              <a:rPr lang="bn-BD" b="1" dirty="0" smtClean="0">
                <a:latin typeface="Times New Roman" pitchFamily="18" charset="0"/>
                <a:cs typeface="NikoshBAN" pitchFamily="2" charset="0"/>
                <a:sym typeface="Symbol"/>
              </a:rPr>
              <a:t>) </a:t>
            </a:r>
            <a:r>
              <a:rPr lang="bn-BD" b="1" dirty="0" smtClean="0">
                <a:latin typeface="Times New Roman" pitchFamily="18" charset="0"/>
                <a:cs typeface="NikoshBAN" pitchFamily="2" charset="0"/>
              </a:rPr>
              <a:t>ও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প্রতিসরণ কোনের </a:t>
            </a: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সাইনের </a:t>
            </a:r>
            <a:r>
              <a:rPr lang="bn-BD" b="1" dirty="0">
                <a:latin typeface="Times New Roman" pitchFamily="18" charset="0"/>
                <a:cs typeface="NikoshBAN" pitchFamily="2" charset="0"/>
              </a:rPr>
              <a:t>(sin</a:t>
            </a:r>
            <a:r>
              <a:rPr lang="bn-BD" b="1" dirty="0" smtClean="0">
                <a:latin typeface="Times New Roman" pitchFamily="18" charset="0"/>
                <a:cs typeface="NikoshBAN" pitchFamily="2" charset="0"/>
                <a:sym typeface="Symbol"/>
              </a:rPr>
              <a:t>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bn-BD" b="1" dirty="0" smtClean="0">
                <a:latin typeface="Times New Roman" pitchFamily="18" charset="0"/>
                <a:cs typeface="NikoshBAN" pitchFamily="2" charset="0"/>
                <a:sym typeface="Symbol"/>
              </a:rPr>
              <a:t>)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অনুপাত সর্বদাই ধ্রুব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থাকে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04800" y="5181600"/>
                <a:ext cx="1850186" cy="544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অর্থাৎ </a:t>
                </a:r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b="1" dirty="0">
                            <a:latin typeface="Times New Roman" pitchFamily="18" charset="0"/>
                            <a:cs typeface="NikoshBAN" pitchFamily="2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bn-BD" b="1" dirty="0">
                            <a:latin typeface="Times New Roman" pitchFamily="18" charset="0"/>
                            <a:cs typeface="NikoshBAN" pitchFamily="2" charset="0"/>
                            <a:sym typeface="Symbol"/>
                          </a:rPr>
                          <m:t></m:t>
                        </m:r>
                      </m:num>
                      <m:den>
                        <m:r>
                          <m:rPr>
                            <m:nor/>
                          </m:rPr>
                          <a:rPr lang="bn-BD" b="1" dirty="0">
                            <a:latin typeface="Times New Roman" pitchFamily="18" charset="0"/>
                            <a:cs typeface="NikoshBAN" pitchFamily="2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bn-BD" b="1" dirty="0">
                            <a:latin typeface="Times New Roman" pitchFamily="18" charset="0"/>
                            <a:cs typeface="NikoshBAN" pitchFamily="2" charset="0"/>
                            <a:sym typeface="Symbol"/>
                          </a:rPr>
                          <m:t>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itchFamily="18" charset="0"/>
                            <a:cs typeface="Times New Roman" pitchFamily="18" charset="0"/>
                            <a:sym typeface="Symbol"/>
                          </a:rPr>
                          <m:t></m:t>
                        </m:r>
                      </m:den>
                    </m:f>
                    <m:r>
                      <a:rPr lang="en-US" b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1">
                        <a:latin typeface="Cambria Math"/>
                        <a:cs typeface="NikoshBAN" pitchFamily="2" charset="0"/>
                      </a:rPr>
                      <m:t>𝐧</m:t>
                    </m:r>
                  </m:oMath>
                </a14:m>
                <a:endParaRPr lang="bn-BD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81600"/>
                <a:ext cx="1850186" cy="544573"/>
              </a:xfrm>
              <a:prstGeom prst="rect">
                <a:avLst/>
              </a:prstGeom>
              <a:blipFill>
                <a:blip r:embed="rId3"/>
                <a:stretch>
                  <a:fillRect l="-2632" r="-4934"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139825"/>
            <a:ext cx="15113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419600" y="682625"/>
            <a:ext cx="4535141" cy="4651375"/>
            <a:chOff x="4419600" y="682625"/>
            <a:chExt cx="4535141" cy="4651375"/>
          </a:xfrm>
        </p:grpSpPr>
        <p:grpSp>
          <p:nvGrpSpPr>
            <p:cNvPr id="19" name="Group 18"/>
            <p:cNvGrpSpPr/>
            <p:nvPr/>
          </p:nvGrpSpPr>
          <p:grpSpPr>
            <a:xfrm>
              <a:off x="4419600" y="1304925"/>
              <a:ext cx="4535141" cy="3876675"/>
              <a:chOff x="4657725" y="1116558"/>
              <a:chExt cx="4535141" cy="3876675"/>
            </a:xfrm>
          </p:grpSpPr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7725" y="1116558"/>
                <a:ext cx="4410075" cy="3876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6400708" y="2514600"/>
                <a:ext cx="26481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bn-BD" sz="1200" b="1" dirty="0">
                    <a:latin typeface="Times New Roman" pitchFamily="18" charset="0"/>
                    <a:cs typeface="NikoshBAN" pitchFamily="2" charset="0"/>
                    <a:sym typeface="Symbol"/>
                  </a:rPr>
                  <a:t></a:t>
                </a:r>
                <a:endParaRPr lang="en-US" sz="1200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629400" y="3440668"/>
                <a:ext cx="30328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bn-BD" sz="1200" b="1" dirty="0">
                    <a:latin typeface="Times New Roman" pitchFamily="18" charset="0"/>
                    <a:cs typeface="NikoshBAN" pitchFamily="2" charset="0"/>
                    <a:sym typeface="Symbol"/>
                  </a:rPr>
                  <a:t></a:t>
                </a:r>
                <a:r>
                  <a:rPr lang="en-US" sz="1200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</a:t>
                </a:r>
                <a:endParaRPr lang="en-US" sz="1200" dirty="0"/>
              </a:p>
            </p:txBody>
          </p:sp>
          <p:sp>
            <p:nvSpPr>
              <p:cNvPr id="5" name="Arc 4"/>
              <p:cNvSpPr/>
              <p:nvPr/>
            </p:nvSpPr>
            <p:spPr>
              <a:xfrm rot="16391184">
                <a:off x="6379757" y="2443623"/>
                <a:ext cx="602665" cy="626089"/>
              </a:xfrm>
              <a:prstGeom prst="arc">
                <a:avLst>
                  <a:gd name="adj1" fmla="val 16200000"/>
                  <a:gd name="adj2" fmla="val 21359543"/>
                </a:avLst>
              </a:prstGeom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" name="Arc 14"/>
              <p:cNvSpPr/>
              <p:nvPr/>
            </p:nvSpPr>
            <p:spPr>
              <a:xfrm rot="7332979">
                <a:off x="6532157" y="3331088"/>
                <a:ext cx="602665" cy="626089"/>
              </a:xfrm>
              <a:prstGeom prst="arc">
                <a:avLst>
                  <a:gd name="adj1" fmla="val 16200000"/>
                  <a:gd name="adj2" fmla="val 21359543"/>
                </a:avLst>
              </a:prstGeom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620000" y="1371600"/>
                <a:ext cx="157286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আপতন কোণ 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3" name="Straight Arrow Connector 12"/>
              <p:cNvCxnSpPr>
                <a:endCxn id="5" idx="2"/>
              </p:cNvCxnSpPr>
              <p:nvPr/>
            </p:nvCxnSpPr>
            <p:spPr>
              <a:xfrm flipH="1">
                <a:off x="6676770" y="1600200"/>
                <a:ext cx="943230" cy="855112"/>
              </a:xfrm>
              <a:prstGeom prst="straightConnector1">
                <a:avLst/>
              </a:prstGeom>
              <a:ln w="28575"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4876800" y="4338935"/>
                <a:ext cx="166263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প্রতিসরন কোণ 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V="1">
                <a:off x="6048052" y="3810001"/>
                <a:ext cx="790900" cy="528934"/>
              </a:xfrm>
              <a:prstGeom prst="straightConnector1">
                <a:avLst/>
              </a:prstGeom>
              <a:ln w="28575"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225" y="682625"/>
              <a:ext cx="993775" cy="536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987" y="4797425"/>
              <a:ext cx="1395413" cy="536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 rot="19675254">
            <a:off x="5020197" y="3536599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আপতন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351779" y="3074935"/>
            <a:ext cx="353821" cy="2778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8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8137"/>
            <a:ext cx="4308912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2362200"/>
            <a:ext cx="1130121" cy="381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ঘণ মাধ্যম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990600"/>
            <a:ext cx="1295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হালকা মাধ্যম</a:t>
            </a:r>
            <a:endParaRPr lang="en-US" sz="1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1800" y="228600"/>
            <a:ext cx="838200" cy="381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অভিলম্ব</a:t>
            </a:r>
            <a:endParaRPr lang="en-US" sz="1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459256" y="419100"/>
            <a:ext cx="512544" cy="342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2400" y="152400"/>
            <a:ext cx="1295400" cy="381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আপতিত রশ্মি </a:t>
            </a:r>
            <a:endParaRPr lang="en-US" sz="1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4600" y="3505200"/>
            <a:ext cx="12954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প্রতিসৃত রশ্মি</a:t>
            </a:r>
            <a:endParaRPr lang="en-US" sz="1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00600" y="152400"/>
            <a:ext cx="4279655" cy="4191000"/>
            <a:chOff x="4953000" y="76200"/>
            <a:chExt cx="4279655" cy="4191000"/>
          </a:xfrm>
        </p:grpSpPr>
        <p:grpSp>
          <p:nvGrpSpPr>
            <p:cNvPr id="3" name="Group 2"/>
            <p:cNvGrpSpPr/>
            <p:nvPr/>
          </p:nvGrpSpPr>
          <p:grpSpPr>
            <a:xfrm>
              <a:off x="4953000" y="76200"/>
              <a:ext cx="4279655" cy="4191000"/>
              <a:chOff x="4953000" y="76200"/>
              <a:chExt cx="4279655" cy="4191000"/>
            </a:xfrm>
          </p:grpSpPr>
          <p:pic>
            <p:nvPicPr>
              <p:cNvPr id="4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76200"/>
                <a:ext cx="4279655" cy="373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5105400" y="2590800"/>
                <a:ext cx="1295400" cy="381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1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হালকা মাধ্যম</a:t>
                </a:r>
                <a:endParaRPr lang="en-US" sz="1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620000" y="228600"/>
                <a:ext cx="1066800" cy="38100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2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ঘণ মাধ্যম</a:t>
                </a:r>
                <a:r>
                  <a:rPr lang="bn-BD" sz="1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11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772400" y="3886200"/>
                <a:ext cx="1295400" cy="381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12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প্রতিসৃত রশ্মি</a:t>
                </a:r>
                <a:endParaRPr lang="en-US" sz="1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V="1">
              <a:off x="8686800" y="3200400"/>
              <a:ext cx="0" cy="685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4953000" y="76200"/>
            <a:ext cx="1295400" cy="381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আপতিত রশ্মি </a:t>
            </a:r>
            <a:endParaRPr lang="en-US" sz="1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43800" y="914400"/>
            <a:ext cx="838200" cy="381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অভিলম্ব</a:t>
            </a:r>
            <a:endParaRPr lang="en-US" sz="1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031256" y="1104900"/>
            <a:ext cx="512544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8600" y="5191780"/>
            <a:ext cx="836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আলোক রশ্মি হালকা মাধ্যম থেকে ঘণ মাধ্যমে গেলে প্রতিসরণের পর কী ঘটে?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5801380"/>
            <a:ext cx="836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আলোক রশ্মি ঘণ মাধ্যম থেকে হালকা মাধ্যমে গেলে প্রতিসরণের পর কী ঘটে?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" y="3962400"/>
            <a:ext cx="869860" cy="3810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4505980"/>
            <a:ext cx="3922869" cy="338554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চিত্র দেখে নিচের প্রশ্ন গুলোর উত্তর করি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0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304800"/>
            <a:ext cx="2971800" cy="1676400"/>
            <a:chOff x="1320084" y="304800"/>
            <a:chExt cx="2971800" cy="167640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Rectangle 1"/>
            <p:cNvSpPr/>
            <p:nvPr/>
          </p:nvSpPr>
          <p:spPr>
            <a:xfrm>
              <a:off x="1447800" y="1066800"/>
              <a:ext cx="2667000" cy="9144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11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1320084" y="304800"/>
              <a:ext cx="2971800" cy="762000"/>
            </a:xfrm>
            <a:prstGeom prst="triangl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blipFill>
                  <a:blip r:embed="rId4"/>
                  <a:tile tx="0" ty="0" sx="100000" sy="100000" flip="none" algn="tl"/>
                </a:blip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3400" y="3131403"/>
            <a:ext cx="8052204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যানবহনে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আয়না বা দর্পনের ব্যবহার মানুষের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মৃত্যুহার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পুঙ্গুত্ব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কমায়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- তোমার মতামত বিশেষণ কর।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6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499753">
            <a:off x="1282477" y="1335829"/>
            <a:ext cx="6579045" cy="315471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9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99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1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393" y="0"/>
            <a:ext cx="9144000" cy="6858000"/>
            <a:chOff x="0" y="-23648"/>
            <a:chExt cx="9144000" cy="6858000"/>
          </a:xfrm>
        </p:grpSpPr>
        <p:sp>
          <p:nvSpPr>
            <p:cNvPr id="3" name="Oval 2"/>
            <p:cNvSpPr/>
            <p:nvPr/>
          </p:nvSpPr>
          <p:spPr>
            <a:xfrm>
              <a:off x="380999" y="381000"/>
              <a:ext cx="3124200" cy="370492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962400" y="3100552"/>
              <a:ext cx="4492380" cy="2438400"/>
              <a:chOff x="4114800" y="1319076"/>
              <a:chExt cx="4492380" cy="2438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114800" y="1319076"/>
                <a:ext cx="4361793" cy="2438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4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209393" y="1544461"/>
                <a:ext cx="4397787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মোঃ সফিকুল ইসলাম </a:t>
                </a:r>
              </a:p>
              <a:p>
                <a:pPr algn="just"/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সহকারি শিক্ষক ( বিজ্ঞান) </a:t>
                </a:r>
              </a:p>
              <a:p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মিনাজপুর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মাধ্যমিক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বিদ্যালয়য়</a:t>
                </a:r>
                <a:endParaRPr lang="bn-BD" sz="20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জীবননগর     চুয়াডাঙ্গা</a:t>
                </a:r>
              </a:p>
              <a:p>
                <a:pPr algn="just"/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মোবাইল- ০১৭১৬০৪০৪৬৯</a:t>
                </a:r>
                <a:endParaRPr lang="en-US" sz="16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1200" b="1" dirty="0" smtClean="0">
                    <a:latin typeface="NikoshBAN" pitchFamily="2" charset="0"/>
                    <a:cs typeface="NikoshBAN" pitchFamily="2" charset="0"/>
                  </a:rPr>
                  <a:t>E-mail:   islamshafiqul</a:t>
                </a:r>
                <a:r>
                  <a:rPr lang="en-US" sz="1200" b="1" dirty="0" smtClean="0">
                    <a:latin typeface="Times New Roman" pitchFamily="18" charset="0"/>
                    <a:cs typeface="Times New Roman" pitchFamily="18" charset="0"/>
                  </a:rPr>
                  <a:t>084@gmail.com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-23648"/>
              <a:ext cx="9144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6914" y="166914"/>
              <a:ext cx="8839200" cy="6506028"/>
            </a:xfrm>
            <a:prstGeom prst="rect">
              <a:avLst/>
            </a:prstGeom>
            <a:noFill/>
            <a:ln w="762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11" y="419637"/>
            <a:ext cx="3047999" cy="366525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90038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4" y="228599"/>
            <a:ext cx="7543800" cy="636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304800"/>
            <a:ext cx="1452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১০ম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09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615625"/>
            <a:ext cx="530786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দর্পণ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 তা ব্যখ্যা করতে পারবে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758625"/>
            <a:ext cx="584166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দর্পণের  ব্যবহার ব্যখ্যা করতে পারবে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1177" y="4901625"/>
            <a:ext cx="615104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আলোর প্রতিসরণ  ব্যখ্যা করতে পারবে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28600" y="152400"/>
            <a:ext cx="2895600" cy="9144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</a:rPr>
              <a:t>শিখনফল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3134" y="1600200"/>
            <a:ext cx="4256293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----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23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222" r="22582"/>
          <a:stretch/>
        </p:blipFill>
        <p:spPr>
          <a:xfrm>
            <a:off x="329485" y="228600"/>
            <a:ext cx="3709115" cy="5029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79042"/>
            <a:ext cx="3962400" cy="4826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1293" y="5562600"/>
            <a:ext cx="3013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আয়না বা দর্পণ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117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720" y="1730276"/>
            <a:ext cx="4238661" cy="15696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আয়না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দর্পণ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প্রতিফলক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পৃষ্ঠ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বিম্ব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01" y="1066800"/>
            <a:ext cx="40386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6508" y="228600"/>
            <a:ext cx="24192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আয়না বা দর্পণ কী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9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8841" y="152400"/>
            <a:ext cx="450796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আয়না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দর্পণের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015425"/>
            <a:ext cx="802976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আমরা কোন কোন ক্ষেত্রে আয়না বা দর্পণ ব্যবহার করি?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1804689"/>
              </p:ext>
            </p:extLst>
          </p:nvPr>
        </p:nvGraphicFramePr>
        <p:xfrm>
          <a:off x="1066800" y="1828800"/>
          <a:ext cx="6892020" cy="495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3369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2BAD7A-2123-4198-8F0B-3A723B30B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252BAD7A-2123-4198-8F0B-3A723B30B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2AFA5D-16B1-45AD-BE48-16200F750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02AFA5D-16B1-45AD-BE48-16200F750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5F9CB5-369D-40B8-B8F1-7187ED010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65F9CB5-369D-40B8-B8F1-7187ED0103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D28AA8-F5F2-49DC-9732-18FF484AA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B6D28AA8-F5F2-49DC-9732-18FF484AAC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EFA61F-3543-4513-837A-A27FCDD5E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FEFA61F-3543-4513-837A-A27FCDD5EB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8F113D-F8DB-4303-AC41-EFCEB6AAD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0A8F113D-F8DB-4303-AC41-EFCEB6AAD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03F211-A0B6-48F1-9FF5-22B134251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4C03F211-A0B6-48F1-9FF5-22B134251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AD09DD-685D-467B-A655-5D7257E0E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3FAD09DD-685D-467B-A655-5D7257E0E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3DBA12-F14C-4AA4-B0A9-01C28EF31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53DBA12-F14C-4AA4-B0A9-01C28EF31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"/>
            <a:ext cx="6553397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নিরাপদ ড্রাইভিং এ আয়না বা দর্পনের ব্যবহার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1143000"/>
            <a:ext cx="24003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2676525" cy="1704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600"/>
          <a:stretch/>
        </p:blipFill>
        <p:spPr>
          <a:xfrm>
            <a:off x="2269883" y="3810000"/>
            <a:ext cx="4588117" cy="2057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425591" y="1295400"/>
            <a:ext cx="4335680" cy="1644134"/>
            <a:chOff x="2446120" y="1752600"/>
            <a:chExt cx="4335680" cy="1644134"/>
          </a:xfrm>
        </p:grpSpPr>
        <p:grpSp>
          <p:nvGrpSpPr>
            <p:cNvPr id="12" name="Group 11"/>
            <p:cNvGrpSpPr/>
            <p:nvPr/>
          </p:nvGrpSpPr>
          <p:grpSpPr>
            <a:xfrm>
              <a:off x="3581400" y="1752600"/>
              <a:ext cx="3200400" cy="1644134"/>
              <a:chOff x="3581400" y="1752600"/>
              <a:chExt cx="3200400" cy="164413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810000" y="3058180"/>
                <a:ext cx="1654620" cy="33855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আয়না বা দর্পন 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3581400" y="2275820"/>
                <a:ext cx="975984" cy="84838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4953000" y="1752600"/>
                <a:ext cx="1828800" cy="130558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120" y="1904366"/>
              <a:ext cx="1460609" cy="1296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7009508" y="3962400"/>
            <a:ext cx="184056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পিছনে ডান পাশে</a:t>
            </a:r>
          </a:p>
          <a:p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দেখার জন্য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553200" y="4648200"/>
            <a:ext cx="456308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9" y="5334000"/>
            <a:ext cx="181972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পিছনে বাম পাশে</a:t>
            </a:r>
          </a:p>
          <a:p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দেখার জন্য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622738" y="5026786"/>
            <a:ext cx="914400" cy="30319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88353" y="6182380"/>
            <a:ext cx="1997663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rtlCol="0">
            <a:spAutoFit/>
          </a:bodyPr>
          <a:lstStyle/>
          <a:p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পিছনে দেখার জন্য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557384" y="5026786"/>
            <a:ext cx="0" cy="115559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6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4114"/>
            <a:ext cx="5474576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পাহাড়ি রাস্তার অদৃশ্য বাঁক।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7250"/>
            <a:ext cx="3962400" cy="2190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623" y="3886200"/>
            <a:ext cx="3962400" cy="2630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6200"/>
            <a:ext cx="3962400" cy="2517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37" y="857250"/>
            <a:ext cx="3744686" cy="24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2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288</Words>
  <Application>Microsoft Office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NikoshBAN</vt:lpstr>
      <vt:lpstr>Symbol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SHAFIQUL ISLAM</dc:creator>
  <cp:lastModifiedBy>Shafiqul</cp:lastModifiedBy>
  <cp:revision>97</cp:revision>
  <dcterms:created xsi:type="dcterms:W3CDTF">2006-08-16T00:00:00Z</dcterms:created>
  <dcterms:modified xsi:type="dcterms:W3CDTF">2020-07-05T06:56:22Z</dcterms:modified>
</cp:coreProperties>
</file>