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6" r:id="rId2"/>
    <p:sldId id="280" r:id="rId3"/>
    <p:sldId id="281" r:id="rId4"/>
    <p:sldId id="260" r:id="rId5"/>
    <p:sldId id="262" r:id="rId6"/>
    <p:sldId id="279" r:id="rId7"/>
    <p:sldId id="276" r:id="rId8"/>
    <p:sldId id="259" r:id="rId9"/>
    <p:sldId id="274" r:id="rId10"/>
    <p:sldId id="278" r:id="rId11"/>
    <p:sldId id="277" r:id="rId12"/>
    <p:sldId id="270" r:id="rId13"/>
    <p:sldId id="269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66"/>
    <a:srgbClr val="E4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44" autoAdjust="0"/>
  </p:normalViewPr>
  <p:slideViewPr>
    <p:cSldViewPr>
      <p:cViewPr varScale="1">
        <p:scale>
          <a:sx n="63" d="100"/>
          <a:sy n="63" d="100"/>
        </p:scale>
        <p:origin x="8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06462-5C93-42A8-8DFD-50B5BD8A96C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B2DC4-3068-4751-B078-C87F00B9F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2DC4-3068-4751-B078-C87F00B9F4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7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2DC4-3068-4751-B078-C87F00B9F4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2DC4-3068-4751-B078-C87F00B9F4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23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2DC4-3068-4751-B078-C87F00B9F4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26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2DC4-3068-4751-B078-C87F00B9F4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63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6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11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2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4797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96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2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1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4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9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5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0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8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image" Target="../media/image20.jpeg"/><Relationship Id="rId4" Type="http://schemas.openxmlformats.org/officeDocument/2006/relationships/image" Target="../media/image8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209800"/>
            <a:ext cx="7010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271" y="165295"/>
            <a:ext cx="8788400" cy="653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1277600" y="3657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3886200"/>
            <a:ext cx="3733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5410200"/>
            <a:ext cx="3505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5257800"/>
            <a:ext cx="1600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://www.themarketingblog.co.uk/wp-content/uploads/2012/03/bana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895" y="1371600"/>
            <a:ext cx="1240905" cy="101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9" descr="http://rezowan.files.wordpress.com/2009/11/jackfruit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367039"/>
            <a:ext cx="1295400" cy="107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lowchart: Manual Operation 4"/>
          <p:cNvSpPr/>
          <p:nvPr/>
        </p:nvSpPr>
        <p:spPr>
          <a:xfrm>
            <a:off x="5486400" y="304800"/>
            <a:ext cx="3352800" cy="2133600"/>
          </a:xfrm>
          <a:prstGeom prst="flowChartManualOperati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2743200"/>
            <a:ext cx="1752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Flowchart: Manual Operation 6"/>
          <p:cNvSpPr/>
          <p:nvPr/>
        </p:nvSpPr>
        <p:spPr>
          <a:xfrm>
            <a:off x="1295400" y="3962400"/>
            <a:ext cx="6324600" cy="1828800"/>
          </a:xfrm>
          <a:prstGeom prst="flowChartManualOperati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5791200"/>
            <a:ext cx="3962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</a:t>
            </a:r>
            <a:r>
              <a:rPr lang="en-US" sz="4000" dirty="0" smtClean="0"/>
              <a:t>{  </a:t>
            </a:r>
            <a:r>
              <a:rPr lang="en-US" sz="4400" dirty="0" smtClean="0"/>
              <a:t>}</a:t>
            </a:r>
            <a:r>
              <a:rPr lang="bn-BD" sz="4400" dirty="0" smtClean="0"/>
              <a:t> বা </a:t>
            </a:r>
            <a:r>
              <a:rPr lang="en-US" sz="4400" dirty="0" smtClean="0">
                <a:latin typeface="Maiandra GD"/>
              </a:rPr>
              <a:t>Ø</a:t>
            </a:r>
            <a:r>
              <a:rPr lang="en-US" sz="4400" dirty="0" smtClean="0"/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57691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r>
              <a:rPr lang="en-US" sz="4000" dirty="0" smtClean="0">
                <a:latin typeface="MS Mincho"/>
                <a:ea typeface="MS Mincho"/>
              </a:rPr>
              <a:t>⋂</a:t>
            </a:r>
            <a:r>
              <a:rPr lang="en-US" sz="4000" dirty="0" smtClean="0"/>
              <a:t>B =</a:t>
            </a:r>
            <a:endParaRPr lang="en-US" sz="2800" dirty="0"/>
          </a:p>
        </p:txBody>
      </p:sp>
      <p:pic>
        <p:nvPicPr>
          <p:cNvPr id="10" name="Picture 4" descr="http://comfortablehomelife.com/wp-content/uploads/2010/08/mang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H="1">
            <a:off x="1509966" y="1205166"/>
            <a:ext cx="990600" cy="132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http://appleadaybooks.com/wp/wp-content/uploads/2010/07/red-app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1219200"/>
            <a:ext cx="1541146" cy="1179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Flowchart: Manual Operation 12"/>
          <p:cNvSpPr/>
          <p:nvPr/>
        </p:nvSpPr>
        <p:spPr>
          <a:xfrm>
            <a:off x="609600" y="381000"/>
            <a:ext cx="3886200" cy="2057400"/>
          </a:xfrm>
          <a:prstGeom prst="flowChartManualOperati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2743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7432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={    }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26670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={    }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08835 C -0.13559 -0.00578 -0.15937 0.07377 -0.19028 0.15726 C -0.21771 0.22918 -0.32726 0.30157 -0.3875 0.37234 C -0.35469 0.42599 -0.28889 0.5333 -0.28889 0.53399 " pathEditMode="relative" rAng="0" ptsTypes="fff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3110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C -0.02743 0.05208 -0.04219 0.10232 -0.06163 0.15509 C -0.07865 0.2007 -0.14705 0.2463 -0.18455 0.29097 C -0.16406 0.325 -0.12309 0.39306 -0.12309 0.39329 " pathEditMode="relative" rAng="0" ptsTypes="fff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197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2.22222E-6 C 0.025 0.06273 0.0316 0.12407 0.04028 0.18796 C 0.04809 0.24328 0.07899 0.29884 0.09583 0.35301 C 0.08663 0.39421 0.06806 0.47708 0.06806 0.47778 " pathEditMode="relative" rAng="0" ptsTypes="fff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239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3.7037E-6 C 0.06423 0.06805 0.05781 0.13356 0.04965 0.20277 C 0.04219 0.26226 0.01285 0.32199 -0.00313 0.38055 C 0.00555 0.42476 0.02326 0.51342 0.02326 0.51412 " pathEditMode="relative" rAng="0" ptsTypes="fff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/>
      <p:bldP spid="7" grpId="0" animBg="1"/>
      <p:bldP spid="8" grpId="0"/>
      <p:bldP spid="9" grpId="0"/>
      <p:bldP spid="14" grpId="1"/>
      <p:bldP spid="15" grpId="0"/>
      <p:bldP spid="15" grpId="1"/>
      <p:bldP spid="16" grpId="0"/>
      <p:bldP spid="16" grpId="1"/>
      <p:bldP spid="1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venni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90800"/>
            <a:ext cx="4267200" cy="28194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799"/>
            <a:ext cx="3842893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81600" y="3345359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সংযোগ সেট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5551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ছেদ সেট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209800"/>
            <a:ext cx="3469323" cy="3352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5791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/>
                <a:ea typeface="MS Mincho"/>
              </a:rPr>
              <a:t>⋂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নির্নয় কর।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1143000" y="246966"/>
            <a:ext cx="6781800" cy="1828800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157046"/>
            <a:ext cx="4343400" cy="340555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10200" y="2895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03413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c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3200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b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325749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424809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58306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AUB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নির্নয় কর।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990600" y="0"/>
            <a:ext cx="7162800" cy="3200400"/>
          </a:xfrm>
          <a:prstGeom prst="horizontalScroll">
            <a:avLst>
              <a:gd name="adj" fmla="val 250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মূল্যায়ন</a:t>
            </a:r>
            <a:endParaRPr lang="en-US" sz="6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6576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/>
                <a:cs typeface="NikoshBAN" pitchFamily="2" charset="0"/>
              </a:rPr>
              <a:t>          </a:t>
            </a:r>
            <a:r>
              <a:rPr lang="bn-BD" sz="4400" b="1" dirty="0" smtClean="0">
                <a:latin typeface="NikoshBAN"/>
                <a:cs typeface="NikoshBAN" pitchFamily="2" charset="0"/>
              </a:rPr>
              <a:t>১</a:t>
            </a:r>
            <a:r>
              <a:rPr lang="bn-BD" sz="4400" b="1" dirty="0">
                <a:latin typeface="NikoshBAN"/>
                <a:cs typeface="NikoshBAN" pitchFamily="2" charset="0"/>
              </a:rPr>
              <a:t>। সংযোগ সেট কাকে বলে?</a:t>
            </a:r>
            <a:endParaRPr lang="bn-BD" sz="4800" b="1" dirty="0">
              <a:latin typeface="NikoshBAN"/>
              <a:cs typeface="NikoshBAN" pitchFamily="2" charset="0"/>
            </a:endParaRPr>
          </a:p>
          <a:p>
            <a:r>
              <a:rPr lang="en-US" sz="4800" b="1" dirty="0">
                <a:latin typeface="NikoshBAN"/>
                <a:cs typeface="NikoshBAN" pitchFamily="2" charset="0"/>
              </a:rPr>
              <a:t>   </a:t>
            </a:r>
            <a:r>
              <a:rPr lang="bn-BD" sz="4800" b="1" dirty="0">
                <a:latin typeface="NikoshBAN"/>
                <a:cs typeface="NikoshBAN" pitchFamily="2" charset="0"/>
              </a:rPr>
              <a:t>২।</a:t>
            </a:r>
            <a:r>
              <a:rPr lang="en-US" sz="4800" b="1" dirty="0">
                <a:latin typeface="NikoshBAN"/>
                <a:cs typeface="NikoshBAN" pitchFamily="2" charset="0"/>
              </a:rPr>
              <a:t> </a:t>
            </a:r>
            <a:r>
              <a:rPr lang="bn-BD" sz="4800" b="1" dirty="0">
                <a:latin typeface="NikoshBAN"/>
                <a:cs typeface="NikoshBAN" pitchFamily="2" charset="0"/>
              </a:rPr>
              <a:t>ছেদ সেট কাহাকে বলে?</a:t>
            </a:r>
          </a:p>
          <a:p>
            <a:r>
              <a:rPr lang="en-US" sz="4800" b="1" dirty="0">
                <a:latin typeface="NikoshBAN"/>
                <a:cs typeface="NikoshBAN" pitchFamily="2" charset="0"/>
              </a:rPr>
              <a:t>   </a:t>
            </a:r>
            <a:r>
              <a:rPr lang="bn-BD" sz="4400" b="1" dirty="0">
                <a:latin typeface="NikoshBAN"/>
                <a:cs typeface="NikoshBAN" pitchFamily="2" charset="0"/>
              </a:rPr>
              <a:t>৩।</a:t>
            </a:r>
            <a:r>
              <a:rPr lang="en-US" sz="4400" b="1" dirty="0">
                <a:latin typeface="NikoshBAN"/>
                <a:cs typeface="NikoshBAN" pitchFamily="2" charset="0"/>
              </a:rPr>
              <a:t> </a:t>
            </a:r>
            <a:r>
              <a:rPr lang="bn-BD" sz="4400" b="1" dirty="0">
                <a:latin typeface="NikoshBAN"/>
                <a:cs typeface="NikoshBAN" pitchFamily="2" charset="0"/>
              </a:rPr>
              <a:t>ফাঁকা সেট কাহাকে বলে?</a:t>
            </a:r>
            <a:endParaRPr lang="en-US" sz="4400" b="1" dirty="0"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533400"/>
            <a:ext cx="71628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610600" cy="2369880"/>
          </a:xfrm>
          <a:prstGeom prst="rect">
            <a:avLst/>
          </a:prstGeom>
          <a:solidFill>
            <a:schemeClr val="accent3"/>
          </a:solidFill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A={1,2,3}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B={3,a,b}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AUB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b="1" dirty="0" smtClean="0">
                <a:latin typeface="NikoshBAN" pitchFamily="2" charset="0"/>
                <a:ea typeface="MS Mincho"/>
                <a:cs typeface="NikoshBAN" pitchFamily="2" charset="0"/>
              </a:rPr>
              <a:t>⋂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নির্নয় কর।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X={1,2,3},Y={4,5,6}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en-US" sz="2400" b="1" dirty="0" smtClean="0">
                <a:latin typeface="NikoshBAN" pitchFamily="2" charset="0"/>
                <a:ea typeface="MS Mincho"/>
                <a:cs typeface="NikoshBAN" pitchFamily="2" charset="0"/>
              </a:rPr>
              <a:t>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Y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220199" cy="693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61819" y="2067461"/>
            <a:ext cx="77441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ধন্যবাদ</a:t>
            </a:r>
            <a:endParaRPr lang="en-US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593303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পাঠ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পরিচিতি</a:t>
            </a: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/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/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বিষয়ঃ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গণিত</a:t>
            </a:r>
            <a:endParaRPr lang="en-US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/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অধ্যায়ঃ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২য়</a:t>
            </a:r>
          </a:p>
          <a:p>
            <a:pPr algn="ctr"/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পাঠঃ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২.১ (</a:t>
            </a:r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সেট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)</a:t>
            </a:r>
          </a:p>
          <a:p>
            <a:pPr algn="ctr"/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সময়ঃ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৫০ </a:t>
            </a:r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মিনিট</a:t>
            </a:r>
            <a:endParaRPr lang="en-US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  <a:p>
            <a:pPr algn="ctr"/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তারিখঃ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২১/০৩/২০২০ </a:t>
            </a:r>
            <a:r>
              <a:rPr lang="en-US" sz="4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খ্রি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.</a:t>
            </a:r>
            <a:endParaRPr lang="en-US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4800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reshflowerscanada.ca/images/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3657600" cy="3124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599"/>
            <a:ext cx="5181600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52799"/>
            <a:ext cx="8839200" cy="326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5415"/>
            <a:ext cx="74676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endParaRPr lang="en-US" sz="28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set)</a:t>
            </a:r>
            <a:endParaRPr lang="en-US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609600"/>
            <a:ext cx="8305800" cy="57150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endParaRPr lang="en-US" sz="3600" b="1" dirty="0" smtClean="0">
              <a:latin typeface="NikoshBAN"/>
            </a:endParaRPr>
          </a:p>
          <a:p>
            <a:pPr algn="just">
              <a:buNone/>
            </a:pP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এই </a:t>
            </a:r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পাঠ শেষে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শিক্ষার্থীরা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…</a:t>
            </a:r>
          </a:p>
          <a:p>
            <a:pPr algn="just">
              <a:buNone/>
            </a:pPr>
            <a:endParaRPr lang="en-US" sz="3600" b="1" dirty="0">
              <a:latin typeface="NikoshBAN"/>
            </a:endParaRPr>
          </a:p>
          <a:p>
            <a:pPr algn="just">
              <a:buNone/>
            </a:pPr>
            <a:endParaRPr lang="en-US" sz="1050" dirty="0" smtClean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just">
              <a:buNone/>
            </a:pPr>
            <a:r>
              <a:rPr lang="bn-BD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১। সেট কি বলতে পারবে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;</a:t>
            </a:r>
            <a:endParaRPr lang="bn-BD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just">
              <a:buNone/>
            </a:pPr>
            <a:r>
              <a:rPr lang="bn-B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২।সেটের </a:t>
            </a:r>
            <a:r>
              <a:rPr lang="bn-BD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সদস্যকে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কি দ্বারা নির্দেশ করে তা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বলতে </a:t>
            </a:r>
            <a:r>
              <a:rPr lang="bn-BD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পারবে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;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just">
              <a:buNone/>
            </a:pP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৩। সংযোগ সেট, ছেদ সেট কি তা বর্ণনা  করতে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পারবে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 </a:t>
            </a:r>
            <a:endPara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just"/>
            <a:endParaRPr lang="bn-BD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just"/>
            <a:endParaRPr lang="en-US" dirty="0"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Operation 1"/>
          <p:cNvSpPr/>
          <p:nvPr/>
        </p:nvSpPr>
        <p:spPr>
          <a:xfrm>
            <a:off x="381000" y="457200"/>
            <a:ext cx="4038600" cy="2209800"/>
          </a:xfrm>
          <a:prstGeom prst="flowChartManualOperation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http://comfortablehomelife.com/wp-content/uploads/2010/08/man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44382" y="685800"/>
            <a:ext cx="684418" cy="914400"/>
          </a:xfrm>
          <a:prstGeom prst="rect">
            <a:avLst/>
          </a:prstGeom>
          <a:noFill/>
        </p:spPr>
      </p:pic>
      <p:pic>
        <p:nvPicPr>
          <p:cNvPr id="4" name="Picture 6" descr="http://protonsforbreakfast.files.wordpress.com/2010/08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1142999" cy="923371"/>
          </a:xfrm>
          <a:prstGeom prst="rect">
            <a:avLst/>
          </a:prstGeom>
          <a:noFill/>
        </p:spPr>
      </p:pic>
      <p:pic>
        <p:nvPicPr>
          <p:cNvPr id="5" name="Picture 8" descr="http://appleadaybooks.com/wp/wp-content/uploads/2010/07/red-apple.jpg"/>
          <p:cNvPicPr>
            <a:picLocks noChangeAspect="1" noChangeArrowheads="1"/>
          </p:cNvPicPr>
          <p:nvPr/>
        </p:nvPicPr>
        <p:blipFill>
          <a:blip r:embed="rId4" cstate="print"/>
          <a:srcRect l="17667" t="7692" r="23444" b="15385"/>
          <a:stretch>
            <a:fillRect/>
          </a:stretch>
        </p:blipFill>
        <p:spPr bwMode="auto">
          <a:xfrm>
            <a:off x="2438400" y="533400"/>
            <a:ext cx="838200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Manual Operation 5"/>
          <p:cNvSpPr/>
          <p:nvPr/>
        </p:nvSpPr>
        <p:spPr>
          <a:xfrm>
            <a:off x="4800600" y="457200"/>
            <a:ext cx="3886200" cy="2209800"/>
          </a:xfrm>
          <a:prstGeom prst="flowChartManualOperation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2" descr="http://appleadaybooks.com/wp/wp-content/uploads/2010/07/red-apple.jpg"/>
          <p:cNvPicPr>
            <a:picLocks noChangeAspect="1" noChangeArrowheads="1"/>
          </p:cNvPicPr>
          <p:nvPr/>
        </p:nvPicPr>
        <p:blipFill>
          <a:blip r:embed="rId5" cstate="print"/>
          <a:srcRect l="15047" t="6667" r="26139" b="20000"/>
          <a:stretch>
            <a:fillRect/>
          </a:stretch>
        </p:blipFill>
        <p:spPr bwMode="auto">
          <a:xfrm flipH="1">
            <a:off x="5562600" y="609600"/>
            <a:ext cx="8763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www.themarketingblog.co.uk/wp-content/uploads/2012/03/banan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4317" y="1524000"/>
            <a:ext cx="1316083" cy="990600"/>
          </a:xfrm>
          <a:prstGeom prst="rect">
            <a:avLst/>
          </a:prstGeom>
          <a:noFill/>
        </p:spPr>
      </p:pic>
      <p:pic>
        <p:nvPicPr>
          <p:cNvPr id="9" name="Picture 19" descr="http://rezowan.files.wordpress.com/2009/11/jackfruit4.jpg"/>
          <p:cNvPicPr>
            <a:picLocks noChangeAspect="1" noChangeArrowheads="1"/>
          </p:cNvPicPr>
          <p:nvPr/>
        </p:nvPicPr>
        <p:blipFill>
          <a:blip r:embed="rId7" cstate="print"/>
          <a:srcRect t="1" r="-5881"/>
          <a:stretch>
            <a:fillRect/>
          </a:stretch>
        </p:blipFill>
        <p:spPr bwMode="auto">
          <a:xfrm>
            <a:off x="6781800" y="838200"/>
            <a:ext cx="1371600" cy="1071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85800" y="4074497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A= </a:t>
            </a:r>
            <a:r>
              <a:rPr lang="bn-BD" sz="5400" dirty="0" smtClean="0"/>
              <a:t>{</a:t>
            </a:r>
            <a:r>
              <a:rPr lang="bn-BD" sz="5400" b="1" dirty="0" smtClean="0"/>
              <a:t>আম,কলা,আপেল</a:t>
            </a:r>
            <a:r>
              <a:rPr lang="en-US" sz="5400" b="1" dirty="0" smtClean="0"/>
              <a:t> }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226427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B=</a:t>
            </a:r>
            <a:r>
              <a:rPr lang="bn-BD" sz="5400" dirty="0" smtClean="0"/>
              <a:t>{</a:t>
            </a:r>
            <a:r>
              <a:rPr lang="bn-BD" sz="5400" b="1" dirty="0" smtClean="0"/>
              <a:t>আপেল,কলা,</a:t>
            </a:r>
            <a:r>
              <a:rPr lang="bn-BD" sz="4800" b="1" dirty="0" smtClean="0">
                <a:latin typeface="MS Mincho"/>
                <a:ea typeface="MS Mincho"/>
              </a:rPr>
              <a:t>কাঁঠাল</a:t>
            </a:r>
            <a:r>
              <a:rPr lang="en-US" sz="5400" b="1" dirty="0" smtClean="0"/>
              <a:t>}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1562101" y="2895600"/>
            <a:ext cx="1257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A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86500" y="2895600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/>
      <p:bldP spid="11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Operation 1"/>
          <p:cNvSpPr/>
          <p:nvPr/>
        </p:nvSpPr>
        <p:spPr>
          <a:xfrm>
            <a:off x="457200" y="685800"/>
            <a:ext cx="3810000" cy="2133600"/>
          </a:xfrm>
          <a:prstGeom prst="flowChartManualOperation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Operation 8"/>
          <p:cNvSpPr/>
          <p:nvPr/>
        </p:nvSpPr>
        <p:spPr>
          <a:xfrm>
            <a:off x="5181600" y="685800"/>
            <a:ext cx="3581400" cy="2209800"/>
          </a:xfrm>
          <a:prstGeom prst="flowChartManualOperation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2925" y="5410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A=</a:t>
            </a:r>
            <a:r>
              <a:rPr lang="bn-BD" sz="4800" dirty="0" smtClean="0"/>
              <a:t>{</a:t>
            </a:r>
            <a:r>
              <a:rPr lang="en-US" sz="4400" b="1" dirty="0" smtClean="0"/>
              <a:t>a</a:t>
            </a:r>
            <a:r>
              <a:rPr lang="bn-BD" sz="4400" b="1" dirty="0" smtClean="0"/>
              <a:t>,</a:t>
            </a:r>
            <a:r>
              <a:rPr lang="en-US" sz="4400" b="1" dirty="0" smtClean="0"/>
              <a:t>b</a:t>
            </a:r>
            <a:r>
              <a:rPr lang="bn-BD" sz="4400" b="1" dirty="0" smtClean="0"/>
              <a:t>,</a:t>
            </a:r>
            <a:r>
              <a:rPr lang="en-US" sz="4400" b="1" dirty="0" smtClean="0"/>
              <a:t>c}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5410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B=</a:t>
            </a:r>
            <a:r>
              <a:rPr lang="bn-BD" sz="4800" dirty="0" smtClean="0"/>
              <a:t>{</a:t>
            </a:r>
            <a:r>
              <a:rPr lang="en-US" sz="4400" b="1" dirty="0" smtClean="0"/>
              <a:t>b</a:t>
            </a:r>
            <a:r>
              <a:rPr lang="bn-BD" sz="4400" b="1" dirty="0" smtClean="0"/>
              <a:t>,</a:t>
            </a:r>
            <a:r>
              <a:rPr lang="en-US" sz="4400" b="1" dirty="0" smtClean="0"/>
              <a:t>c</a:t>
            </a:r>
            <a:r>
              <a:rPr lang="bn-BD" sz="4400" b="1" dirty="0" smtClean="0"/>
              <a:t>,</a:t>
            </a:r>
            <a:r>
              <a:rPr lang="en-US" sz="4000" b="1" dirty="0" smtClean="0">
                <a:latin typeface="MS Mincho"/>
                <a:ea typeface="MS Mincho"/>
              </a:rPr>
              <a:t>d</a:t>
            </a:r>
            <a:r>
              <a:rPr lang="en-US" sz="4400" b="1" dirty="0" smtClean="0"/>
              <a:t>}</a:t>
            </a:r>
            <a:endParaRPr lang="en-US" sz="44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9550" cy="1905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9550" cy="190500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09550" cy="190500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5725" cy="1905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81000" y="39696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r>
              <a:rPr lang="az-Cyrl-AZ" sz="4800" dirty="0" smtClean="0"/>
              <a:t>є</a:t>
            </a:r>
            <a:r>
              <a:rPr lang="en-US" sz="4800" dirty="0" smtClean="0"/>
              <a:t>A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981200" y="3962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MS Mincho"/>
                <a:ea typeface="MS Mincho"/>
              </a:rPr>
              <a:t>d</a:t>
            </a:r>
            <a:r>
              <a:rPr lang="az-Cyrl-AZ" sz="4000" dirty="0" smtClean="0">
                <a:latin typeface="MS Mincho"/>
                <a:ea typeface="MS Mincho"/>
              </a:rPr>
              <a:t>∉</a:t>
            </a:r>
            <a:r>
              <a:rPr lang="en-US" sz="4000" dirty="0" smtClean="0"/>
              <a:t>A</a:t>
            </a:r>
            <a:endParaRPr lang="en-US" sz="3200" dirty="0"/>
          </a:p>
        </p:txBody>
      </p:sp>
      <p:sp>
        <p:nvSpPr>
          <p:cNvPr id="45" name="TextBox 44"/>
          <p:cNvSpPr txBox="1"/>
          <p:nvPr/>
        </p:nvSpPr>
        <p:spPr>
          <a:xfrm>
            <a:off x="4876800" y="4038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</a:t>
            </a:r>
            <a:r>
              <a:rPr lang="az-Cyrl-AZ" sz="4800" b="1" dirty="0" smtClean="0"/>
              <a:t>є</a:t>
            </a:r>
            <a:r>
              <a:rPr lang="en-US" sz="4000" b="1" dirty="0" smtClean="0"/>
              <a:t>B</a:t>
            </a:r>
            <a:endParaRPr lang="en-US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934200" y="4038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MS Mincho"/>
                <a:ea typeface="MS Mincho"/>
              </a:rPr>
              <a:t>a</a:t>
            </a:r>
            <a:r>
              <a:rPr lang="az-Cyrl-AZ" sz="4000" b="1" dirty="0" smtClean="0">
                <a:latin typeface="MS Mincho"/>
                <a:ea typeface="MS Mincho"/>
              </a:rPr>
              <a:t>∉</a:t>
            </a:r>
            <a:r>
              <a:rPr lang="en-US" sz="4000" dirty="0" smtClean="0"/>
              <a:t>B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524000" y="914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438400" y="914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905000" y="1828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19800" y="1066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631174" y="990600"/>
            <a:ext cx="674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d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781800" y="2133600"/>
            <a:ext cx="401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6" grpId="0"/>
      <p:bldP spid="17" grpId="0"/>
      <p:bldP spid="25" grpId="0"/>
      <p:bldP spid="29" grpId="0"/>
      <p:bldP spid="45" grpId="0"/>
      <p:bldP spid="46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514600" y="4191000"/>
            <a:ext cx="600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467600" y="5791200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00200" y="1143000"/>
            <a:ext cx="356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4724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895600" y="2286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934200" y="2362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91000" y="5906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9144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248400" y="12117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63869" y="5791200"/>
            <a:ext cx="822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410200" y="38025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7618306" y="1295400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6019800" y="5879068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d,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542528" y="4724400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d</a:t>
            </a:r>
            <a:endParaRPr lang="en-US" sz="4000" dirty="0"/>
          </a:p>
        </p:txBody>
      </p:sp>
      <p:sp>
        <p:nvSpPr>
          <p:cNvPr id="3" name="Flowchart: Manual Operation 2"/>
          <p:cNvSpPr/>
          <p:nvPr/>
        </p:nvSpPr>
        <p:spPr>
          <a:xfrm>
            <a:off x="381000" y="304800"/>
            <a:ext cx="4343400" cy="2514600"/>
          </a:xfrm>
          <a:prstGeom prst="flowChartManualOperati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http://comfortablehomelife.com/wp-content/uploads/2010/08/man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1433766" y="1128966"/>
            <a:ext cx="990600" cy="132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protonsforbreakfast.files.wordpress.com/2010/08/ban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1" y="1804343"/>
            <a:ext cx="1219199" cy="109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appleadaybooks.com/wp/wp-content/uploads/2010/07/red-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72772"/>
            <a:ext cx="1541146" cy="1179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lowchart: Manual Operation 6"/>
          <p:cNvSpPr/>
          <p:nvPr/>
        </p:nvSpPr>
        <p:spPr>
          <a:xfrm>
            <a:off x="4953000" y="381000"/>
            <a:ext cx="3886200" cy="2514600"/>
          </a:xfrm>
          <a:prstGeom prst="flowChartManualOperati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12" descr="http://appleadaybooks.com/wp/wp-content/uploads/2010/07/red-app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481789" y="1066801"/>
            <a:ext cx="1243787" cy="1219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4" descr="http://www.themarketingblog.co.uk/wp-content/uploads/2012/03/banan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31495" y="1981200"/>
            <a:ext cx="1240905" cy="934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http://rezowan.files.wordpress.com/2009/11/jackfruit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933324"/>
            <a:ext cx="990600" cy="81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866900" y="291084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সেট-</a:t>
            </a:r>
            <a:r>
              <a:rPr lang="en-US" sz="3600" dirty="0" smtClean="0"/>
              <a:t>A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2993648"/>
            <a:ext cx="167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সেট-</a:t>
            </a:r>
            <a:r>
              <a:rPr lang="en-US" sz="3600" dirty="0" smtClean="0"/>
              <a:t>B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27" name="Flowchart: Manual Operation 26"/>
          <p:cNvSpPr/>
          <p:nvPr/>
        </p:nvSpPr>
        <p:spPr>
          <a:xfrm>
            <a:off x="1143000" y="3505200"/>
            <a:ext cx="6096000" cy="1981200"/>
          </a:xfrm>
          <a:prstGeom prst="flowChartManualOperati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5783759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Kalpurush" pitchFamily="2" charset="0"/>
                <a:cs typeface="Kalpurush" pitchFamily="2" charset="0"/>
              </a:rPr>
              <a:t>   {     ,      ,      ,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1" name="Picture 12" descr="http://appleadaybooks.com/wp/wp-content/uploads/2010/07/red-appl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114674" y="5753117"/>
            <a:ext cx="923926" cy="952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14" descr="http://www.themarketingblog.co.uk/wp-content/uploads/2012/03/banana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0" y="5715000"/>
            <a:ext cx="1113609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9" descr="http://rezowan.files.wordpress.com/2009/11/jackfruit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5710439"/>
            <a:ext cx="1295400" cy="107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4" descr="http://comfortablehomelife.com/wp-content/uploads/2010/08/man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86600" y="5486400"/>
            <a:ext cx="990600" cy="132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TextBox 42"/>
          <p:cNvSpPr txBox="1"/>
          <p:nvPr/>
        </p:nvSpPr>
        <p:spPr>
          <a:xfrm>
            <a:off x="1143000" y="576911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AUB </a:t>
            </a:r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39" name="Rectangle 38"/>
          <p:cNvSpPr/>
          <p:nvPr/>
        </p:nvSpPr>
        <p:spPr>
          <a:xfrm>
            <a:off x="8077200" y="5783759"/>
            <a:ext cx="3626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0.01736 C -0.00278 0.04745 0.0125 0.00949 0.00261 0.04537 C -0.00069 0.05717 -0.00694 0.06597 -0.01041 0.07731 C -0.01684 0.09953 -0.01701 0.12199 -0.02066 0.14537 C -0.02274 0.15764 -0.02587 0.16921 -0.02847 0.18125 C -0.02934 0.18518 -0.03107 0.19305 -0.03107 0.19352 C -0.03385 0.23703 -0.03524 0.28773 -0.04653 0.32916 C -0.04982 0.34051 -0.05416 0.34352 -0.05937 0.35301 C -0.06232 0.3581 -0.06354 0.36551 -0.06719 0.36921 C -0.0717 0.37384 -0.08264 0.37731 -0.08264 0.37754 " pathEditMode="relative" rAng="0" ptsTypes="fffffffff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176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3333 0.03658 -0.00539 -0.00949 0.01961 0.03426 C 0.02795 0.04838 0.04392 0.05926 0.0526 0.07315 C 0.06909 0.10023 0.06961 0.12755 0.07916 0.15602 C 0.0842 0.17084 0.09236 0.18519 0.09878 0.19954 C 0.10104 0.2044 0.10573 0.21412 0.10573 0.21459 C 0.1125 0.26759 0.11614 0.32963 0.14496 0.38009 C 0.1533 0.39398 0.16475 0.39769 0.17795 0.40903 C 0.18524 0.41528 0.18854 0.42431 0.19757 0.42871 C 0.20902 0.43449 0.2375 0.43866 0.2375 0.43889 " pathEditMode="relative" rAng="0" ptsTypes="fffffffff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-0.07655 C 0.00659 0.01018 -0.01337 -0.03076 0.0026 0.09574 C 0.02083 0.24699 -0.10209 0.25925 0.10625 0.34528 " pathEditMode="relative" rAng="0" ptsTypes="ff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11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-0.24583 C -0.1941 -0.12708 -0.16372 -0.18287 -0.18768 -0.00972 C -0.21597 0.197 -0.03212 0.21389 -0.34393 0.33195 " pathEditMode="relative" rAng="0" ptsTypes="ffA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0156 0.04745 0.00034 0.13356 0.02847 0.16388 C 0.03055 0.17893 0.03316 0.18703 0.03715 0.20046 C 0.04166 0.2155 0.0368 0.20949 0.04392 0.22592 C 0.04566 0.23009 0.04861 0.23263 0.05052 0.2368 C 0.05642 0.25046 0.05833 0.26111 0.0658 0.27338 C 0.06736 0.28125 0.07205 0.28726 0.07239 0.29537 C 0.07448 0.32546 0.07326 0.35601 0.07448 0.38634 C 0.075 0.39652 0.08368 0.41435 0.08559 0.41921 C 0.08715 0.42291 0.08993 0.43032 0.08993 0.43055 C 0.0934 0.44838 0.09687 0.44768 0.10746 0.45208 C 0.10902 0.45694 0.11146 0.46134 0.11198 0.46666 C 0.1125 0.47152 0.10989 0.48125 0.10989 0.48148 " pathEditMode="relative" rAng="0" ptsTypes="ffffffffffff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1805 C -0.03872 0.04329 -0.02604 0.17686 -0.0533 0.25209 C -0.05625 0.27385 -0.05955 0.27871 -0.0665 0.29723 C -0.07535 0.32061 -0.08351 0.35162 -0.09514 0.3713 C -0.09966 0.39028 -0.10469 0.39815 -0.1125 0.41297 C -0.12257 0.43241 -0.11337 0.42061 -0.12414 0.43264 C -0.13594 0.47361 -0.11945 0.42199 -0.13368 0.45162 C -0.1349 0.4544 -0.13438 0.45834 -0.13542 0.46135 C -0.14011 0.47292 -0.14757 0.48264 -0.15261 0.49352 C -0.15556 0.49977 -0.15799 0.50648 -0.16042 0.51297 C -0.16268 0.51852 -0.17205 0.51922 -0.17205 0.51945 C -0.18455 0.53357 -0.21354 0.53241 -0.22917 0.53241 " pathEditMode="relative" rAng="0" ptsTypes="fffffffffff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2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21" grpId="0"/>
      <p:bldP spid="23" grpId="0"/>
      <p:bldP spid="24" grpId="0"/>
      <p:bldP spid="25" grpId="0"/>
      <p:bldP spid="26" grpId="0"/>
      <p:bldP spid="29" grpId="0"/>
      <p:bldP spid="30" grpId="0"/>
      <p:bldP spid="35" grpId="0"/>
      <p:bldP spid="36" grpId="0"/>
      <p:bldP spid="37" grpId="0"/>
      <p:bldP spid="38" grpId="0"/>
      <p:bldP spid="3" grpId="0" animBg="1"/>
      <p:bldP spid="7" grpId="0" animBg="1"/>
      <p:bldP spid="13" grpId="0"/>
      <p:bldP spid="14" grpId="0"/>
      <p:bldP spid="27" grpId="0" animBg="1"/>
      <p:bldP spid="28" grpId="0"/>
      <p:bldP spid="43" grpId="0"/>
      <p:bldP spid="3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1992</TotalTime>
  <Words>239</Words>
  <Application>Microsoft Office PowerPoint</Application>
  <PresentationFormat>On-screen Show (4:3)</PresentationFormat>
  <Paragraphs>81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Kalpurush</vt:lpstr>
      <vt:lpstr>Maiandra GD</vt:lpstr>
      <vt:lpstr>MS Mincho</vt:lpstr>
      <vt:lpstr>NikoshBAN</vt:lpstr>
      <vt:lpstr>SutonnyMJ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প্র</dc:title>
  <dc:creator/>
  <cp:lastModifiedBy>Acer</cp:lastModifiedBy>
  <cp:revision>356</cp:revision>
  <dcterms:created xsi:type="dcterms:W3CDTF">2006-08-16T00:00:00Z</dcterms:created>
  <dcterms:modified xsi:type="dcterms:W3CDTF">2020-07-07T15:45:37Z</dcterms:modified>
</cp:coreProperties>
</file>