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6DB26-FBCD-4B1E-A352-AE13DFCB9A12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42799-7D48-4283-AC25-4AB170AFF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9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দেখিয়ে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শিক্ষার্থীদের কাছ থেকে বের করে আনা যেতে পারে। যেমন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১ নং চিত্রে কী দেখছ ? উঃ রোগীর জন্য রক্ত প্রয়োজন।২ নং ছবিতে কী দেখছ ? উঃএকজনকে রক্ত দেয়া হচ্ছে। রক্ত দেয়ার আগে রোগীর কোন তথ্য অবশ্যই জানা দরকার  ? উঃরক্তের গ্রুপ । তোমরা ঠিক ধরেছ আজ আমরা পড়ব রক্তের গ্রুপ ।এছাড়াও অন্য কোনো যুক্তিযুক্ত উপায়ে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করা যেতে পারে ।  প্রয়োজনে শিক্ষক শিক্ষার্থীদের  সহায়তা করবেন ।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A94E-03E6-48B5-B1B9-CE679D2F98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36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পাঠের প্রথম শিখনফল অর্জনের উদ্দেশ্যে এই স্লাইডটি প্রদর্শন করা হয়েছে শ্রেণিতে উপস্থাপনের সময়  স্লাইডে উল্লেখিত প্রশ্নগুলো মুছে দিয়ে আপনার নিজের মতো করে প্রশ্ন করতে পারেন ।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এন্টিজেন</a:t>
            </a:r>
            <a:r>
              <a:rPr lang="en-US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এন্টিবডি</a:t>
            </a:r>
            <a:r>
              <a:rPr lang="en-US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বুঝিয়ে</a:t>
            </a:r>
            <a:r>
              <a:rPr lang="en-US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দিতে</a:t>
            </a:r>
            <a:r>
              <a:rPr lang="en-US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 </a:t>
            </a:r>
            <a:r>
              <a:rPr lang="bn-BD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 শিক্ষক অন্য কোন যুক্তিযুক্ত উপায়েও এ কাজটি করতে পারেন।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A94E-03E6-48B5-B1B9-CE679D2F98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55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A94E-03E6-48B5-B1B9-CE679D2F98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69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A94E-03E6-48B5-B1B9-CE679D2F98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02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A94E-03E6-48B5-B1B9-CE679D2F98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4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252E-4733-4D21-9DFB-C8BCE91C104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5C41-337F-4D3B-AA71-C19D8067D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5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252E-4733-4D21-9DFB-C8BCE91C104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5C41-337F-4D3B-AA71-C19D8067D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0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252E-4733-4D21-9DFB-C8BCE91C104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5C41-337F-4D3B-AA71-C19D8067D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8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252E-4733-4D21-9DFB-C8BCE91C104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5C41-337F-4D3B-AA71-C19D8067D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1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252E-4733-4D21-9DFB-C8BCE91C104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5C41-337F-4D3B-AA71-C19D8067D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1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252E-4733-4D21-9DFB-C8BCE91C104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5C41-337F-4D3B-AA71-C19D8067D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6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252E-4733-4D21-9DFB-C8BCE91C104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5C41-337F-4D3B-AA71-C19D8067D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4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252E-4733-4D21-9DFB-C8BCE91C104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5C41-337F-4D3B-AA71-C19D8067D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6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252E-4733-4D21-9DFB-C8BCE91C104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5C41-337F-4D3B-AA71-C19D8067D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4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252E-4733-4D21-9DFB-C8BCE91C104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5C41-337F-4D3B-AA71-C19D8067D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0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252E-4733-4D21-9DFB-C8BCE91C104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5C41-337F-4D3B-AA71-C19D8067D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6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4252E-4733-4D21-9DFB-C8BCE91C104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65C41-337F-4D3B-AA71-C19D8067D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1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204716" y="0"/>
            <a:ext cx="11696132" cy="6714699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5" y="1348153"/>
            <a:ext cx="11007969" cy="3974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48153"/>
            <a:ext cx="5228492" cy="39213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513385" y="2543908"/>
            <a:ext cx="4032738" cy="1015663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7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5069" y="682388"/>
            <a:ext cx="1501253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71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71382" y="144959"/>
            <a:ext cx="2249334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98765" y="144959"/>
            <a:ext cx="1905000" cy="5232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 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924745"/>
              </p:ext>
            </p:extLst>
          </p:nvPr>
        </p:nvGraphicFramePr>
        <p:xfrm>
          <a:off x="1166190" y="3140766"/>
          <a:ext cx="9250020" cy="336671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83340"/>
                <a:gridCol w="3083340"/>
                <a:gridCol w="3083340"/>
              </a:tblGrid>
              <a:tr h="946889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ছাত্রের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  ও রক্তের গ্রুপ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রক্ত কাকে দিবে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রক্ত কার কাছ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থেকে নিবে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6049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6049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6049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20839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20839"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438400" y="1510507"/>
            <a:ext cx="7560365" cy="13254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পদ্মা,মেঘনা,যমুনা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তিস্তা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19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tnews247.com/upload/18_09/blood-don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53884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69523" y="503819"/>
            <a:ext cx="4038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কারা রক্ত দান করতে পারবে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4498" y="457674"/>
            <a:ext cx="886284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কারো শরীরে রক্ত সঞ্চালনের আগে কোন কোন পরীক্ষাগুলো করিয়ে নেয়া উচিত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599" y="503819"/>
            <a:ext cx="5867400" cy="584775"/>
          </a:xfrm>
          <a:prstGeom prst="rect">
            <a:avLst/>
          </a:prstGeom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রক্ত দান এর কোনো উপকারিতা আছে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155" y="5337021"/>
            <a:ext cx="515329" cy="62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80035" y="457674"/>
            <a:ext cx="1192695" cy="584775"/>
          </a:xfrm>
          <a:prstGeom prst="rect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1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 animBg="1"/>
      <p:bldP spid="14" grpId="1" animBg="1"/>
      <p:bldP spid="15" grpId="0" animBg="1"/>
      <p:bldP spid="15" grpId="1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1547" y="914406"/>
            <a:ext cx="11688417" cy="6309420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ক্ত দানের উপকারিতা</a:t>
            </a:r>
          </a:p>
          <a:p>
            <a:r>
              <a:rPr lang="as-IN" sz="2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. প্রতিবার রক্তদানের পর রক্তদাতার অস্থিমজ্জা (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Bone marrow)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নতুন রক্ত কণিকা তৈরির জন্য উদ্দীপ্ত হয়।ফলে রক্তদানের দুই সপ্তাহের মধ্যে সে ঘাটতি পূরণ হয়ে যায়।</a:t>
            </a: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২. শরীরের রক্ত কণিকা গুলোর মধ্যে লোহিত রক্ত কণিকার আয়ুষ্কাল সর্বোচ্চ ১২০ দিন। তাই ৪ মাস অর্থাৎ ১২০ দিন পর পর রক্তদানে শরীরের কোন ক্ষতি নেই।</a:t>
            </a: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৩. রক্তদাতার রক্তে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HIV, Hepatitis-B, Hepatitis-C, Syphilis &amp; Malarial Parasite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এর উপস্থিতি পরীক্ষা করা হয়। রক্তদাতা রক্তদানের ফলে এ টেস্টগুলো বিনামূল্যে করার সুযোগ পাচ্ছেন।</a:t>
            </a: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৪. রক্তদানের ফলে রক্তে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Cholesterol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এর পরিমাণ কমে, ফলে হৃদরোগের সম্ভাবনা ৩৩ ভাগ কমে যায়।</a:t>
            </a: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৫. রক্তদানে শরীরের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Free radicals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এর পরিমাণ কমে যায়। তাই বার্ধক্যজনিত জটিলতা দেরিতে আসে।</a:t>
            </a: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৬. স্বেচ্ছায় রক্তদানে মানসিক প্রশান্তি আসে। কারণ প্রতি ২ সেকেন্ডে বিশ্বে এক ব্যাগ রক্তের প্রয়োজন হয়। আপনার দেওয়া রক্তই একজন মুমূর্ষু রোগীর জীবন বাঁচাতে পারে।</a:t>
            </a: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৭. রক্তদান ধর্মীয় দিক থেকে অত্যন্ত পুণ্যের বা সওয়াবের কাজ।</a:t>
            </a: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৮. সম্প্রতি ইংল্যান্ডের এক গবেষণায় দেখা গেছে নিয়মিত রক্তদান ক্যান্সার প্রতিরোধে সহায়ক।</a:t>
            </a: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৯. মানুষ হিসেবে মানুষের উচিৎ অন্যের সেবায় এগিয়ে আসা। আপনার দেওয়া একব্যাগ রক্ত যদি একটি মানুষের জীবন বাঁচাতে পারে তবে অবশ্যই সামাজিক দায়বদ্ধতার খাতিরে রক্তদানে এগিয়ে আসা উচিৎ।</a:t>
            </a: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 </a:t>
            </a:r>
          </a:p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        তাই আসুন প্রতি ৪ মাস পরপর রক্ত দান করি।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72869" y="145774"/>
            <a:ext cx="137822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298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7400" y="457201"/>
            <a:ext cx="1787686" cy="830997"/>
          </a:xfrm>
          <a:prstGeom prst="rect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057400"/>
            <a:ext cx="83820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দূর্ঘটনাজনিত কারনে  রহিম সাহেবের প্রচুর রক্তক্ষরণ  হচ্ছে ।রক্ত সঞ্চালনের আগে তার শরীরের কী কী পরীক্ষা করিয়ে নেয়া উচিত ? 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5257801"/>
            <a:ext cx="1600200" cy="5847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.I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II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3581401"/>
            <a:ext cx="22860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রোগজীবাণুর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7559" y="3581400"/>
            <a:ext cx="3352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II.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রক্তের রেসাস ফ্যাক্টর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7200" y="3565635"/>
            <a:ext cx="21336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রক্তের গ্রুপ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4419601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কোনটি সঠিক ?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3555" y="5281448"/>
            <a:ext cx="1600200" cy="584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.I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III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5257801"/>
            <a:ext cx="1905000" cy="584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 II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III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04083" y="5281448"/>
            <a:ext cx="2247900" cy="5847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 I,II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III </a:t>
            </a:r>
          </a:p>
        </p:txBody>
      </p:sp>
      <p:pic>
        <p:nvPicPr>
          <p:cNvPr id="15" name="Picture 3" descr="C:\Users\User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2420"/>
            <a:ext cx="1752600" cy="178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81200" y="2831407"/>
            <a:ext cx="83820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32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সৌরভের রক্তের গ্রুপ </a:t>
            </a:r>
            <a:r>
              <a:rPr lang="en-US" sz="32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AB. </a:t>
            </a:r>
            <a:r>
              <a:rPr lang="bn-BD" sz="32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সে কোন গ্রুপের রক্ত গ্রহণ করতে পারবে  ? </a:t>
            </a:r>
            <a:endParaRPr lang="en-US" sz="32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96966" y="4431608"/>
            <a:ext cx="173683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.A </a:t>
            </a:r>
            <a:r>
              <a:rPr lang="bn-BD" sz="32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86200" y="4448824"/>
            <a:ext cx="173683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.B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1200" y="4448824"/>
            <a:ext cx="173683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.A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72400" y="4448824"/>
            <a:ext cx="2590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.A,B,O</a:t>
            </a:r>
            <a:r>
              <a:rPr lang="bn-BD" sz="3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AB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85293" y="3123794"/>
            <a:ext cx="83820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সাদমান সাহেব একজন সুস্থ মানুষ ।তাঁর দেহ থেকে কত মি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 রক্ত বের করে দিলে তাঁর তেমন কোন অসুবিধা হবে না  ?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1059" y="4723995"/>
            <a:ext cx="196543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৩৫০মি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9459" y="4751721"/>
            <a:ext cx="1736834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৪৫০মি</a:t>
            </a:r>
            <a:r>
              <a:rPr lang="en-US" sz="32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লি</a:t>
            </a: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04893" y="4741211"/>
            <a:ext cx="194966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৫৫০মি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38493" y="4751721"/>
            <a:ext cx="1828800" cy="584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৬৫০মি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72790" y="244699"/>
            <a:ext cx="132652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5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 animBg="1"/>
      <p:bldP spid="13" grpId="1" animBg="1"/>
      <p:bldP spid="14" grpId="0" build="allAtOnce" animBg="1"/>
      <p:bldP spid="14" grpId="1" build="allAtOnce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build="allAtOnce" animBg="1"/>
      <p:bldP spid="20" grpId="1" build="allAtOnce" animBg="1"/>
      <p:bldP spid="21" grpId="0" animBg="1"/>
      <p:bldP spid="22" grpId="0" animBg="1"/>
      <p:bldP spid="23" grpId="0" animBg="1"/>
      <p:bldP spid="23" grpId="1" animBg="1"/>
      <p:bldP spid="24" grpId="0" animBg="1"/>
      <p:bldP spid="25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8507" y="765721"/>
            <a:ext cx="513867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BD" sz="4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2883" y="2362200"/>
            <a:ext cx="8382000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“আমাদের প্রত্যেকের উচিত রক্ত দান করা ও সকলকে রক্ত দানে উৎসাহিত করা”-উক্তিটির সাথে তোমার সমর্থন থাকলে তা উপস্থাপন কর ।  </a:t>
            </a:r>
            <a:endParaRPr lang="en-US" sz="3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20518" y="682580"/>
            <a:ext cx="1313645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569844" y="185530"/>
            <a:ext cx="11224592" cy="64008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69774" y="1669774"/>
            <a:ext cx="9501809" cy="315471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99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2123" y="556591"/>
            <a:ext cx="1537252" cy="769441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8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0179" y="191069"/>
            <a:ext cx="4708478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4947" y="2606722"/>
            <a:ext cx="3640576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সুদীপ্ত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বর্মা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কালীরহাট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পাটগ্রাম,লালমনিরহাট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০১৭১৭২৯২১২৮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30101" y="2606722"/>
            <a:ext cx="2975212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৬ষ্ঠ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 r="44528" b="49055"/>
          <a:stretch/>
        </p:blipFill>
        <p:spPr>
          <a:xfrm>
            <a:off x="5179255" y="2524835"/>
            <a:ext cx="2606862" cy="2718318"/>
          </a:xfrm>
          <a:prstGeom prst="snip2DiagRect">
            <a:avLst>
              <a:gd name="adj1" fmla="val 785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075762" y="191069"/>
            <a:ext cx="1405720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User\Desktop\b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734" y="1392072"/>
            <a:ext cx="5029200" cy="3029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57674" y="391142"/>
            <a:ext cx="3067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রক্তের গ্রুপ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23456\New folder (2)\KLV-32EX3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" y="1236371"/>
            <a:ext cx="5715000" cy="36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7688" y="4381391"/>
            <a:ext cx="52578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88" y="4393059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একজন মূমুর্ষ রোগীকে বাঁচাতে এগিয়ে আসুন ,রক্তের গ্রুপ  </a:t>
            </a:r>
            <a:r>
              <a: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পজেটিভ 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1552"/>
            <a:ext cx="6096000" cy="584775"/>
          </a:xfrm>
          <a:prstGeom prst="rect">
            <a:avLst/>
          </a:prstGeom>
          <a:solidFill>
            <a:srgbClr val="ECFEF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চিত্রের টিভিতে নীচের দিকে কী দেখতে পারছ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57" y="4841044"/>
            <a:ext cx="316878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দেখচ্ছ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7990" y="4889422"/>
            <a:ext cx="3002507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0650" y="4841044"/>
            <a:ext cx="33200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দেখচ্ছ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00823" y="4855334"/>
            <a:ext cx="2266681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665902" y="6198256"/>
            <a:ext cx="526918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53674" y="71527"/>
            <a:ext cx="143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4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2" grpId="0" animBg="1"/>
      <p:bldP spid="3" grpId="0" animBg="1"/>
      <p:bldP spid="10" grpId="0" animBg="1"/>
      <p:bldP spid="11" grpId="0" animBg="1"/>
      <p:bldP spid="12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7904" y="141668"/>
            <a:ext cx="3709116" cy="1094704"/>
          </a:xfrm>
          <a:prstGeom prst="rect">
            <a:avLst/>
          </a:prstGeom>
          <a:solidFill>
            <a:srgbClr val="0070C0"/>
          </a:solidFill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1803043" y="1320084"/>
            <a:ext cx="9221273" cy="1326524"/>
          </a:xfrm>
          <a:prstGeom prst="lef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1803043" y="4048260"/>
            <a:ext cx="9221273" cy="1326524"/>
          </a:xfrm>
          <a:prstGeom prst="lef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1803042" y="2638024"/>
            <a:ext cx="9221273" cy="1326524"/>
          </a:xfrm>
          <a:prstGeom prst="lef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২।বিভিন্ন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1803042" y="5458496"/>
            <a:ext cx="9556124" cy="1326524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নিয়মাবলি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দায়বদ্ধতা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1888" y="291782"/>
            <a:ext cx="1249250" cy="646331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8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418" y="1295401"/>
            <a:ext cx="138356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5400" y="443347"/>
            <a:ext cx="2438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09800" y="1905000"/>
            <a:ext cx="3200400" cy="3200400"/>
            <a:chOff x="381000" y="1752600"/>
            <a:chExt cx="3200400" cy="3200400"/>
          </a:xfrm>
        </p:grpSpPr>
        <p:pic>
          <p:nvPicPr>
            <p:cNvPr id="2053" name="Picture 5" descr="http://printables.atozteacherstuff.com/wp-content/themes/canvas/functions/thumb.php?src=wp-content/uploads/2011/09/body_outline.gif&amp;w=200&amp;h=200&amp;zc=1&amp;q=9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752600"/>
              <a:ext cx="3200400" cy="32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1143000" y="4953000"/>
              <a:ext cx="1828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036618" y="344362"/>
            <a:ext cx="8077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টেস্টটিউবে ক 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অংশে রক্তের কোন কোন উপাদান আছে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9182" y="2652354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1582" y="317557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44982" y="2590801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44982" y="4236424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44982" y="3477492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429797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লোহিত রক্ত কণিকা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80565" y="2652355"/>
            <a:ext cx="938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রক্তরস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40927" y="5623441"/>
            <a:ext cx="18288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মানুষের রক্ত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74918" y="341532"/>
            <a:ext cx="4800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রক্তরস ও রক্তকণিকায় কী দেখছ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76109" y="4528810"/>
            <a:ext cx="401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70072" y="4062267"/>
            <a:ext cx="51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67700" y="1347051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A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B=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এন্টিজেন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43900" y="1674168"/>
            <a:ext cx="1846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a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b=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এন্টিবডি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78902" y="341532"/>
            <a:ext cx="375285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এন্টিজেন ও এন্টিবডি কী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39736" y="344362"/>
            <a:ext cx="703118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এন্টিজেন ও এন্টিবডির উপস্থিতি  রক্তে কেন প্রয়োজন?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99459" y="5623441"/>
            <a:ext cx="745028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এদের উপস্থিতির জন্য মানুষের রক্তকে বিভিন্ন গ্রুপে ভাগ করা যায়।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30882" y="344362"/>
            <a:ext cx="244879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রক্তের গ্রুপ কী?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39736" y="5438776"/>
            <a:ext cx="7031182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এন্টিজেন ও এন্টিবডির উপস্থিতির উপর ভিত্তি করে মানুষের রক্তকে গ্রুপে ভাগ করা হয়েছে ।একেই রক্তের গ্রুপ বলে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02818" y="344361"/>
            <a:ext cx="706495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প্রত্যেক মানুষের রক্তে কী এই সব উপাদানগুলো থাকে?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63200" y="341532"/>
            <a:ext cx="1317938" cy="584775"/>
          </a:xfrm>
          <a:prstGeom prst="rect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animBg="1"/>
      <p:bldP spid="12" grpId="1" animBg="1"/>
      <p:bldP spid="9" grpId="0"/>
      <p:bldP spid="9" grpId="1"/>
      <p:bldP spid="14" grpId="0"/>
      <p:bldP spid="14" grpId="1"/>
      <p:bldP spid="10" grpId="0"/>
      <p:bldP spid="10" grpId="1"/>
      <p:bldP spid="16" grpId="0"/>
      <p:bldP spid="16" grpId="1"/>
      <p:bldP spid="17" grpId="0"/>
      <p:bldP spid="11" grpId="0"/>
      <p:bldP spid="19" grpId="0"/>
      <p:bldP spid="13" grpId="0" animBg="1"/>
      <p:bldP spid="13" grpId="1" animBg="1"/>
      <p:bldP spid="21" grpId="0" animBg="1"/>
      <p:bldP spid="21" grpId="1" animBg="1"/>
      <p:bldP spid="22" grpId="0"/>
      <p:bldP spid="22" grpId="1"/>
      <p:bldP spid="23" grpId="0"/>
      <p:bldP spid="23" grpId="1"/>
      <p:bldP spid="24" grpId="0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33" grpId="0" animBg="1"/>
      <p:bldP spid="33" grpId="1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23456\New folder (2)\Karl_Landsteiner_no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106" y="958405"/>
            <a:ext cx="3245894" cy="459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00" y="1122375"/>
            <a:ext cx="3734665" cy="4455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755106" y="318656"/>
            <a:ext cx="2438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E:\Root\Animated-gif-spinning-question-mark-picture-moving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622" y="5307785"/>
            <a:ext cx="369711" cy="57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825353" y="282791"/>
            <a:ext cx="5105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ভদ্রলোকটি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জান?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3700" y="5613615"/>
            <a:ext cx="6286500" cy="830997"/>
          </a:xfrm>
          <a:prstGeom prst="rect">
            <a:avLst/>
          </a:prstGeom>
          <a:ln w="57150"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কার্লল্যান্ড স্টেইনার ১৯০১ সালে রক্তের গ্রুপের শ্রেণিবিন্যাস  ও নামকরণ করেন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68070" y="490330"/>
            <a:ext cx="1497495" cy="707886"/>
          </a:xfrm>
          <a:prstGeom prst="rect">
            <a:avLst/>
          </a:prstGeom>
          <a:ln w="5715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9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1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379853"/>
            <a:ext cx="8153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চিত্রগুলো দেখি বলি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কোন গ্রুপে কোন এন্টিজেন ও কোন এন্টিবডি উপস্থিত?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276600" y="1342192"/>
          <a:ext cx="7239000" cy="4753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3000"/>
                <a:gridCol w="2413000"/>
                <a:gridCol w="2413000"/>
              </a:tblGrid>
              <a:tr h="710625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রক্তের</a:t>
                      </a:r>
                      <a:r>
                        <a:rPr lang="bn-BD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গ্রুপ 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এন্টিজেন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এন্টিবডি 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01080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101080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B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101080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AB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</a:tr>
              <a:tr h="101080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O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5" descr="C:\Users\User\Desktop\Eight -B\b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239" y="2052817"/>
            <a:ext cx="762000" cy="93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User\Desktop\Eight -B\b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26" y="2992802"/>
            <a:ext cx="801026" cy="97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User\Desktop\Eight -B\b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240" y="4074213"/>
            <a:ext cx="774935" cy="9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User\Desktop\Eight -B\b-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98" y="5148114"/>
            <a:ext cx="722404" cy="8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29400" y="22304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9400" y="318723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57445" y="4252788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A,B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57445" y="5294762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নেই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15400" y="2236358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63000" y="529476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a,b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15400" y="32417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15400" y="425278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নেই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28900" y="379853"/>
            <a:ext cx="6629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একধরণের এন্টিজেনের অনুরূপ এন্টিবডি কেন থাকবে না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57552" y="381000"/>
            <a:ext cx="8382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এন্টিজেনের ভিত্তিতে আমরা পৃথিবীতে কত গ্রুপের রক্তের মানুষ দেখতে পাই?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18088"/>
            <a:ext cx="1617490" cy="121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81252" y="379853"/>
            <a:ext cx="137822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3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5" grpId="1" animBg="1"/>
      <p:bldP spid="2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91" y="393700"/>
            <a:ext cx="7515225" cy="59626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22226" y="393700"/>
            <a:ext cx="1311965" cy="646331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4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70870" y="482094"/>
            <a:ext cx="848037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তে 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 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966615"/>
              </p:ext>
            </p:extLst>
          </p:nvPr>
        </p:nvGraphicFramePr>
        <p:xfrm>
          <a:off x="2299138" y="1600201"/>
          <a:ext cx="7543800" cy="4458793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514600"/>
                <a:gridCol w="2514600"/>
                <a:gridCol w="2514600"/>
              </a:tblGrid>
              <a:tr h="677088">
                <a:tc>
                  <a:txBody>
                    <a:bodyPr/>
                    <a:lstStyle/>
                    <a:p>
                      <a:pPr algn="ctr"/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রক্তের গ্রুপ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গ্রুপকে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রক্ত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দান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পারবে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গ্রুপ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রক্ত গ্রহণ করতে পারবে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77088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68061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85423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083341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65647" y="2514600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65647" y="3362813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B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5647" y="4275011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A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B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50324" y="5139250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O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96390" y="2514600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A ,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99006" y="2514600"/>
            <a:ext cx="51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A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B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66878" y="2509615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31396" y="2509615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O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24197" y="3385964"/>
            <a:ext cx="51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A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B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3196" y="3401971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B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,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49206" y="3362813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B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67996" y="3371552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O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0633" y="4240374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A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B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90864" y="4230146"/>
            <a:ext cx="966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গ্রুপ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48512" y="5241964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A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,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40633" y="5241964"/>
            <a:ext cx="50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B ,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43308" y="5229317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A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B ,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97297" y="5247693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O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289022" y="5323916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O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89022" y="245350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ও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408182" y="33302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ও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22227" y="482094"/>
            <a:ext cx="1205948" cy="646331"/>
          </a:xfrm>
          <a:prstGeom prst="rect">
            <a:avLst/>
          </a:prstGeom>
          <a:ln w="5715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2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948</Words>
  <Application>Microsoft Office PowerPoint</Application>
  <PresentationFormat>Widescreen</PresentationFormat>
  <Paragraphs>158</Paragraphs>
  <Slides>15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18</cp:revision>
  <dcterms:created xsi:type="dcterms:W3CDTF">2020-07-04T05:13:30Z</dcterms:created>
  <dcterms:modified xsi:type="dcterms:W3CDTF">2020-07-05T03:52:20Z</dcterms:modified>
</cp:coreProperties>
</file>